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40.xml" ContentType="application/vnd.openxmlformats-officedocument.presentationml.slide+xml"/>
  <Override PartName="/ppt/notesSlides/notesSlide40.xml" ContentType="application/vnd.openxmlformats-officedocument.presentationml.notesSlide+xml"/>
  <Override PartName="/ppt/slides/slide41.xml" ContentType="application/vnd.openxmlformats-officedocument.presentationml.slide+xml"/>
  <Override PartName="/ppt/notesSlides/notesSlide41.xml" ContentType="application/vnd.openxmlformats-officedocument.presentationml.notesSlide+xml"/>
  <Override PartName="/ppt/slides/slide42.xml" ContentType="application/vnd.openxmlformats-officedocument.presentationml.slide+xml"/>
  <Override PartName="/ppt/notesSlides/notesSlide42.xml" ContentType="application/vnd.openxmlformats-officedocument.presentationml.notesSlide+xml"/>
  <Override PartName="/ppt/slides/slide43.xml" ContentType="application/vnd.openxmlformats-officedocument.presentationml.slide+xml"/>
  <Override PartName="/ppt/notesSlides/notesSlide43.xml" ContentType="application/vnd.openxmlformats-officedocument.presentationml.notesSlide+xml"/>
  <Override PartName="/ppt/slides/slide44.xml" ContentType="application/vnd.openxmlformats-officedocument.presentationml.slide+xml"/>
  <Override PartName="/ppt/notesSlides/notesSlide44.xml" ContentType="application/vnd.openxmlformats-officedocument.presentationml.notesSlide+xml"/>
  <Override PartName="/ppt/slides/slide45.xml" ContentType="application/vnd.openxmlformats-officedocument.presentationml.slide+xml"/>
  <Override PartName="/ppt/notesSlides/notesSlide45.xml" ContentType="application/vnd.openxmlformats-officedocument.presentationml.notesSlide+xml"/>
  <Override PartName="/ppt/slides/slide46.xml" ContentType="application/vnd.openxmlformats-officedocument.presentationml.slide+xml"/>
  <Override PartName="/ppt/notesSlides/notesSlide46.xml" ContentType="application/vnd.openxmlformats-officedocument.presentationml.notesSlide+xml"/>
  <Override PartName="/ppt/slides/slide47.xml" ContentType="application/vnd.openxmlformats-officedocument.presentationml.slide+xml"/>
  <Override PartName="/ppt/notesSlides/notesSlide47.xml" ContentType="application/vnd.openxmlformats-officedocument.presentationml.notesSlide+xml"/>
  <Override PartName="/ppt/slides/slide48.xml" ContentType="application/vnd.openxmlformats-officedocument.presentationml.slide+xml"/>
  <Override PartName="/ppt/notesSlides/notesSlide48.xml" ContentType="application/vnd.openxmlformats-officedocument.presentationml.notesSlide+xml"/>
  <Override PartName="/ppt/slides/slide49.xml" ContentType="application/vnd.openxmlformats-officedocument.presentationml.slide+xml"/>
  <Override PartName="/ppt/notesSlides/notesSlide49.xml" ContentType="application/vnd.openxmlformats-officedocument.presentationml.notesSlide+xml"/>
  <Override PartName="/ppt/slides/slide50.xml" ContentType="application/vnd.openxmlformats-officedocument.presentationml.slide+xml"/>
  <Override PartName="/ppt/notesSlides/notesSlide50.xml" ContentType="application/vnd.openxmlformats-officedocument.presentationml.notesSlide+xml"/>
  <Override PartName="/ppt/slides/slide51.xml" ContentType="application/vnd.openxmlformats-officedocument.presentationml.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Slides/notesSlide56.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Lst>
  <p:sldSz cy="10287000" cx="18288000"/>
  <p:notesSz cx="6858000" cy="9144000"/>
  <p:embeddedFontLst>
    <p:embeddedFont>
      <p:font typeface="Nunito Bold" panose="00000000000000000000" charset="1"/>
      <p:regular r:id="rId59"/>
    </p:embeddedFont>
    <p:embeddedFont>
      <p:font typeface="PT Sans" panose="020B0503020203020204" charset="1"/>
      <p:regular r:id="rId60"/>
    </p:embeddedFont>
    <p:embeddedFont>
      <p:font typeface="PT Sans Bold" panose="020B0703020203020204" charset="1"/>
      <p:regular r:id="rId61"/>
    </p:embeddedFont>
    <p:embeddedFont>
      <p:font typeface="Nunito" panose="00000000000000000000" charset="1"/>
      <p:regular r:id="rId62"/>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font" Target="fonts/font1.fntdata"/><Relationship Id="rId60" Type="http://schemas.openxmlformats.org/officeDocument/2006/relationships/font" Target="fonts/font2.fntdata"/><Relationship Id="rId61" Type="http://schemas.openxmlformats.org/officeDocument/2006/relationships/font" Target="fonts/font3.fntdata"/><Relationship Id="rId62" Type="http://schemas.openxmlformats.org/officeDocument/2006/relationships/font" Target="fonts/font4.fntdata"/><Relationship Id="rId63" Type="http://schemas.openxmlformats.org/officeDocument/2006/relationships/tableStyles" Target="tableStyles.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677" name=""/>
        <p:cNvGrpSpPr/>
        <p:nvPr/>
      </p:nvGrpSpPr>
      <p:grpSpPr>
        <a:xfrm>
          <a:off x="0" y="0"/>
          <a:ext cx="0" cy="0"/>
          <a:chOff x="0" y="0"/>
          <a:chExt cx="0" cy="0"/>
        </a:xfrm>
      </p:grpSpPr>
      <p:sp>
        <p:nvSpPr>
          <p:cNvPr id="1049997"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a:endParaRPr lang="cs-CZ"/>
          </a:p>
        </p:txBody>
      </p:sp>
      <p:sp>
        <p:nvSpPr>
          <p:cNvPr id="1049998"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fld id="{B7268E1E-0E44-426D-905E-8AD9B19D2182}" type="datetimeFigureOut">
              <a:rPr lang="cs-CZ" smtClean="0"/>
              <a:t>1.7.2013</a:t>
            </a:fld>
            <a:endParaRPr lang="cs-CZ"/>
          </a:p>
        </p:txBody>
      </p:sp>
      <p:sp>
        <p:nvSpPr>
          <p:cNvPr id="1049999"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a:endParaRPr lang="cs-CZ"/>
          </a:p>
        </p:txBody>
      </p:sp>
      <p:sp>
        <p:nvSpPr>
          <p:cNvPr id="1050000" name="Notes Placeholder 4"/>
          <p:cNvSpPr>
            <a:spLocks noGrp="1"/>
          </p:cNvSpPr>
          <p:nvPr>
            <p:ph type="body" sz="quarter" idx="3"/>
          </p:nvPr>
        </p:nvSpPr>
        <p:spPr>
          <a:xfrm>
            <a:off x="914400" y="3251200"/>
            <a:ext cx="7315200" cy="3081338"/>
          </a:xfrm>
          <a:prstGeom prst="rect"/>
        </p:spPr>
        <p:txBody>
          <a:bodyPr bIns="45720" lIns="91440" rIns="91440" rtlCol="0" tIns="45720" vert="horz"/>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1050001"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a:endParaRPr lang="cs-CZ"/>
          </a:p>
        </p:txBody>
      </p:sp>
      <p:sp>
        <p:nvSpPr>
          <p:cNvPr id="1050002"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fld id="{871B2431-D351-4C6E-A3CF-9DFAC0E3E050}" type="slidenum">
              <a:rPr lang="cs-CZ" smtClean="0"/>
              <a:t>‹#›</a:t>
            </a:fld>
            <a:endParaRPr lang="cs-CZ"/>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01"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602"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603"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604"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605"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606"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8802"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03"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804"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805"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806"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07"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82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3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83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832"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83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3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8848"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49"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850"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851"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852"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53"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204" name=""/>
        <p:cNvGrpSpPr/>
        <p:nvPr/>
      </p:nvGrpSpPr>
      <p:grpSpPr>
        <a:xfrm>
          <a:off x="0" y="0"/>
          <a:ext cx="0" cy="0"/>
          <a:chOff x="0" y="0"/>
          <a:chExt cx="0" cy="0"/>
        </a:xfrm>
      </p:grpSpPr>
      <p:sp>
        <p:nvSpPr>
          <p:cNvPr id="1048888"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889"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890"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891"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892"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893"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218" name=""/>
        <p:cNvGrpSpPr/>
        <p:nvPr/>
      </p:nvGrpSpPr>
      <p:grpSpPr>
        <a:xfrm>
          <a:off x="0" y="0"/>
          <a:ext cx="0" cy="0"/>
          <a:chOff x="0" y="0"/>
          <a:chExt cx="0" cy="0"/>
        </a:xfrm>
      </p:grpSpPr>
      <p:sp>
        <p:nvSpPr>
          <p:cNvPr id="104891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91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915"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916"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91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91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229" name=""/>
        <p:cNvGrpSpPr/>
        <p:nvPr/>
      </p:nvGrpSpPr>
      <p:grpSpPr>
        <a:xfrm>
          <a:off x="0" y="0"/>
          <a:ext cx="0" cy="0"/>
          <a:chOff x="0" y="0"/>
          <a:chExt cx="0" cy="0"/>
        </a:xfrm>
      </p:grpSpPr>
      <p:sp>
        <p:nvSpPr>
          <p:cNvPr id="104893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94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94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942"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94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94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sp>
        <p:nvSpPr>
          <p:cNvPr id="104896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96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965"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966"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96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96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264" name=""/>
        <p:cNvGrpSpPr/>
        <p:nvPr/>
      </p:nvGrpSpPr>
      <p:grpSpPr>
        <a:xfrm>
          <a:off x="0" y="0"/>
          <a:ext cx="0" cy="0"/>
          <a:chOff x="0" y="0"/>
          <a:chExt cx="0" cy="0"/>
        </a:xfrm>
      </p:grpSpPr>
      <p:sp>
        <p:nvSpPr>
          <p:cNvPr id="104900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00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005"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006"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00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00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274" name=""/>
        <p:cNvGrpSpPr/>
        <p:nvPr/>
      </p:nvGrpSpPr>
      <p:grpSpPr>
        <a:xfrm>
          <a:off x="0" y="0"/>
          <a:ext cx="0" cy="0"/>
          <a:chOff x="0" y="0"/>
          <a:chExt cx="0" cy="0"/>
        </a:xfrm>
      </p:grpSpPr>
      <p:sp>
        <p:nvSpPr>
          <p:cNvPr id="1049028"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029"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030"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031"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032"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033"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283" name=""/>
        <p:cNvGrpSpPr/>
        <p:nvPr/>
      </p:nvGrpSpPr>
      <p:grpSpPr>
        <a:xfrm>
          <a:off x="0" y="0"/>
          <a:ext cx="0" cy="0"/>
          <a:chOff x="0" y="0"/>
          <a:chExt cx="0" cy="0"/>
        </a:xfrm>
      </p:grpSpPr>
      <p:sp>
        <p:nvSpPr>
          <p:cNvPr id="1049050"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051"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052"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053"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054"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055"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p:sp>
        <p:nvSpPr>
          <p:cNvPr id="1048616"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617"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618"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619"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620"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621"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296" name=""/>
        <p:cNvGrpSpPr/>
        <p:nvPr/>
      </p:nvGrpSpPr>
      <p:grpSpPr>
        <a:xfrm>
          <a:off x="0" y="0"/>
          <a:ext cx="0" cy="0"/>
          <a:chOff x="0" y="0"/>
          <a:chExt cx="0" cy="0"/>
        </a:xfrm>
      </p:grpSpPr>
      <p:sp>
        <p:nvSpPr>
          <p:cNvPr id="1049076"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077"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078"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079"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080"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081"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302" name=""/>
        <p:cNvGrpSpPr/>
        <p:nvPr/>
      </p:nvGrpSpPr>
      <p:grpSpPr>
        <a:xfrm>
          <a:off x="0" y="0"/>
          <a:ext cx="0" cy="0"/>
          <a:chOff x="0" y="0"/>
          <a:chExt cx="0" cy="0"/>
        </a:xfrm>
      </p:grpSpPr>
      <p:sp>
        <p:nvSpPr>
          <p:cNvPr id="104908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09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09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092"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09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09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320" name=""/>
        <p:cNvGrpSpPr/>
        <p:nvPr/>
      </p:nvGrpSpPr>
      <p:grpSpPr>
        <a:xfrm>
          <a:off x="0" y="0"/>
          <a:ext cx="0" cy="0"/>
          <a:chOff x="0" y="0"/>
          <a:chExt cx="0" cy="0"/>
        </a:xfrm>
      </p:grpSpPr>
      <p:sp>
        <p:nvSpPr>
          <p:cNvPr id="104912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12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125"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126"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12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12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333" name=""/>
        <p:cNvGrpSpPr/>
        <p:nvPr/>
      </p:nvGrpSpPr>
      <p:grpSpPr>
        <a:xfrm>
          <a:off x="0" y="0"/>
          <a:ext cx="0" cy="0"/>
          <a:chOff x="0" y="0"/>
          <a:chExt cx="0" cy="0"/>
        </a:xfrm>
      </p:grpSpPr>
      <p:sp>
        <p:nvSpPr>
          <p:cNvPr id="104915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15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155"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156"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15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15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339" name=""/>
        <p:cNvGrpSpPr/>
        <p:nvPr/>
      </p:nvGrpSpPr>
      <p:grpSpPr>
        <a:xfrm>
          <a:off x="0" y="0"/>
          <a:ext cx="0" cy="0"/>
          <a:chOff x="0" y="0"/>
          <a:chExt cx="0" cy="0"/>
        </a:xfrm>
      </p:grpSpPr>
      <p:sp>
        <p:nvSpPr>
          <p:cNvPr id="1049166"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167"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168"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169"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170"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171"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360" name=""/>
        <p:cNvGrpSpPr/>
        <p:nvPr/>
      </p:nvGrpSpPr>
      <p:grpSpPr>
        <a:xfrm>
          <a:off x="0" y="0"/>
          <a:ext cx="0" cy="0"/>
          <a:chOff x="0" y="0"/>
          <a:chExt cx="0" cy="0"/>
        </a:xfrm>
      </p:grpSpPr>
      <p:sp>
        <p:nvSpPr>
          <p:cNvPr id="1049200"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201"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202"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203"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204"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205"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365" name=""/>
        <p:cNvGrpSpPr/>
        <p:nvPr/>
      </p:nvGrpSpPr>
      <p:grpSpPr>
        <a:xfrm>
          <a:off x="0" y="0"/>
          <a:ext cx="0" cy="0"/>
          <a:chOff x="0" y="0"/>
          <a:chExt cx="0" cy="0"/>
        </a:xfrm>
      </p:grpSpPr>
      <p:sp>
        <p:nvSpPr>
          <p:cNvPr id="1049216"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217"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218"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219"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220"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221"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374" name=""/>
        <p:cNvGrpSpPr/>
        <p:nvPr/>
      </p:nvGrpSpPr>
      <p:grpSpPr>
        <a:xfrm>
          <a:off x="0" y="0"/>
          <a:ext cx="0" cy="0"/>
          <a:chOff x="0" y="0"/>
          <a:chExt cx="0" cy="0"/>
        </a:xfrm>
      </p:grpSpPr>
      <p:sp>
        <p:nvSpPr>
          <p:cNvPr id="1049238"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239"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240"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241"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242"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243"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380" name=""/>
        <p:cNvGrpSpPr/>
        <p:nvPr/>
      </p:nvGrpSpPr>
      <p:grpSpPr>
        <a:xfrm>
          <a:off x="0" y="0"/>
          <a:ext cx="0" cy="0"/>
          <a:chOff x="0" y="0"/>
          <a:chExt cx="0" cy="0"/>
        </a:xfrm>
      </p:grpSpPr>
      <p:sp>
        <p:nvSpPr>
          <p:cNvPr id="104925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25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257"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258"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259"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260"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394" name=""/>
        <p:cNvGrpSpPr/>
        <p:nvPr/>
      </p:nvGrpSpPr>
      <p:grpSpPr>
        <a:xfrm>
          <a:off x="0" y="0"/>
          <a:ext cx="0" cy="0"/>
          <a:chOff x="0" y="0"/>
          <a:chExt cx="0" cy="0"/>
        </a:xfrm>
      </p:grpSpPr>
      <p:sp>
        <p:nvSpPr>
          <p:cNvPr id="104928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28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285"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286"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28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28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51"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652"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653"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654"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655"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656"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407" name=""/>
        <p:cNvGrpSpPr/>
        <p:nvPr/>
      </p:nvGrpSpPr>
      <p:grpSpPr>
        <a:xfrm>
          <a:off x="0" y="0"/>
          <a:ext cx="0" cy="0"/>
          <a:chOff x="0" y="0"/>
          <a:chExt cx="0" cy="0"/>
        </a:xfrm>
      </p:grpSpPr>
      <p:sp>
        <p:nvSpPr>
          <p:cNvPr id="104931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31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315"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316"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31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31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412" name=""/>
        <p:cNvGrpSpPr/>
        <p:nvPr/>
      </p:nvGrpSpPr>
      <p:grpSpPr>
        <a:xfrm>
          <a:off x="0" y="0"/>
          <a:ext cx="0" cy="0"/>
          <a:chOff x="0" y="0"/>
          <a:chExt cx="0" cy="0"/>
        </a:xfrm>
      </p:grpSpPr>
      <p:sp>
        <p:nvSpPr>
          <p:cNvPr id="104932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33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33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332"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33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33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420" name=""/>
        <p:cNvGrpSpPr/>
        <p:nvPr/>
      </p:nvGrpSpPr>
      <p:grpSpPr>
        <a:xfrm>
          <a:off x="0" y="0"/>
          <a:ext cx="0" cy="0"/>
          <a:chOff x="0" y="0"/>
          <a:chExt cx="0" cy="0"/>
        </a:xfrm>
      </p:grpSpPr>
      <p:sp>
        <p:nvSpPr>
          <p:cNvPr id="1049348"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349"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350"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351"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352"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353"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431" name=""/>
        <p:cNvGrpSpPr/>
        <p:nvPr/>
      </p:nvGrpSpPr>
      <p:grpSpPr>
        <a:xfrm>
          <a:off x="0" y="0"/>
          <a:ext cx="0" cy="0"/>
          <a:chOff x="0" y="0"/>
          <a:chExt cx="0" cy="0"/>
        </a:xfrm>
      </p:grpSpPr>
      <p:sp>
        <p:nvSpPr>
          <p:cNvPr id="1049370"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371"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372"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373"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374"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375"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444" name=""/>
        <p:cNvGrpSpPr/>
        <p:nvPr/>
      </p:nvGrpSpPr>
      <p:grpSpPr>
        <a:xfrm>
          <a:off x="0" y="0"/>
          <a:ext cx="0" cy="0"/>
          <a:chOff x="0" y="0"/>
          <a:chExt cx="0" cy="0"/>
        </a:xfrm>
      </p:grpSpPr>
      <p:sp>
        <p:nvSpPr>
          <p:cNvPr id="1049396"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397"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398"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399"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400"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401"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450" name=""/>
        <p:cNvGrpSpPr/>
        <p:nvPr/>
      </p:nvGrpSpPr>
      <p:grpSpPr>
        <a:xfrm>
          <a:off x="0" y="0"/>
          <a:ext cx="0" cy="0"/>
          <a:chOff x="0" y="0"/>
          <a:chExt cx="0" cy="0"/>
        </a:xfrm>
      </p:grpSpPr>
      <p:sp>
        <p:nvSpPr>
          <p:cNvPr id="1049407"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408"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409"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410"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411"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412"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458" name=""/>
        <p:cNvGrpSpPr/>
        <p:nvPr/>
      </p:nvGrpSpPr>
      <p:grpSpPr>
        <a:xfrm>
          <a:off x="0" y="0"/>
          <a:ext cx="0" cy="0"/>
          <a:chOff x="0" y="0"/>
          <a:chExt cx="0" cy="0"/>
        </a:xfrm>
      </p:grpSpPr>
      <p:sp>
        <p:nvSpPr>
          <p:cNvPr id="104942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42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427"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428"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429"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430"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466" name=""/>
        <p:cNvGrpSpPr/>
        <p:nvPr/>
      </p:nvGrpSpPr>
      <p:grpSpPr>
        <a:xfrm>
          <a:off x="0" y="0"/>
          <a:ext cx="0" cy="0"/>
          <a:chOff x="0" y="0"/>
          <a:chExt cx="0" cy="0"/>
        </a:xfrm>
      </p:grpSpPr>
      <p:sp>
        <p:nvSpPr>
          <p:cNvPr id="104943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44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44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442"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44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44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477" name=""/>
        <p:cNvGrpSpPr/>
        <p:nvPr/>
      </p:nvGrpSpPr>
      <p:grpSpPr>
        <a:xfrm>
          <a:off x="0" y="0"/>
          <a:ext cx="0" cy="0"/>
          <a:chOff x="0" y="0"/>
          <a:chExt cx="0" cy="0"/>
        </a:xfrm>
      </p:grpSpPr>
      <p:sp>
        <p:nvSpPr>
          <p:cNvPr id="1049462"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463"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464"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465"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466"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467"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483" name=""/>
        <p:cNvGrpSpPr/>
        <p:nvPr/>
      </p:nvGrpSpPr>
      <p:grpSpPr>
        <a:xfrm>
          <a:off x="0" y="0"/>
          <a:ext cx="0" cy="0"/>
          <a:chOff x="0" y="0"/>
          <a:chExt cx="0" cy="0"/>
        </a:xfrm>
      </p:grpSpPr>
      <p:sp>
        <p:nvSpPr>
          <p:cNvPr id="104947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47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475"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476"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47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47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p:sp>
        <p:nvSpPr>
          <p:cNvPr id="1048668"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669"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670"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671"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672"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673"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489" name=""/>
        <p:cNvGrpSpPr/>
        <p:nvPr/>
      </p:nvGrpSpPr>
      <p:grpSpPr>
        <a:xfrm>
          <a:off x="0" y="0"/>
          <a:ext cx="0" cy="0"/>
          <a:chOff x="0" y="0"/>
          <a:chExt cx="0" cy="0"/>
        </a:xfrm>
      </p:grpSpPr>
      <p:sp>
        <p:nvSpPr>
          <p:cNvPr id="104949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49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497"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498"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499"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500"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498" name=""/>
        <p:cNvGrpSpPr/>
        <p:nvPr/>
      </p:nvGrpSpPr>
      <p:grpSpPr>
        <a:xfrm>
          <a:off x="0" y="0"/>
          <a:ext cx="0" cy="0"/>
          <a:chOff x="0" y="0"/>
          <a:chExt cx="0" cy="0"/>
        </a:xfrm>
      </p:grpSpPr>
      <p:sp>
        <p:nvSpPr>
          <p:cNvPr id="1049518"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519"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520"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521"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522"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523"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504" name=""/>
        <p:cNvGrpSpPr/>
        <p:nvPr/>
      </p:nvGrpSpPr>
      <p:grpSpPr>
        <a:xfrm>
          <a:off x="0" y="0"/>
          <a:ext cx="0" cy="0"/>
          <a:chOff x="0" y="0"/>
          <a:chExt cx="0" cy="0"/>
        </a:xfrm>
      </p:grpSpPr>
      <p:sp>
        <p:nvSpPr>
          <p:cNvPr id="104952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53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53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532"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53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53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522" name=""/>
        <p:cNvGrpSpPr/>
        <p:nvPr/>
      </p:nvGrpSpPr>
      <p:grpSpPr>
        <a:xfrm>
          <a:off x="0" y="0"/>
          <a:ext cx="0" cy="0"/>
          <a:chOff x="0" y="0"/>
          <a:chExt cx="0" cy="0"/>
        </a:xfrm>
      </p:grpSpPr>
      <p:sp>
        <p:nvSpPr>
          <p:cNvPr id="1049564"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565"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566"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567"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568"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569"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530" name=""/>
        <p:cNvGrpSpPr/>
        <p:nvPr/>
      </p:nvGrpSpPr>
      <p:grpSpPr>
        <a:xfrm>
          <a:off x="0" y="0"/>
          <a:ext cx="0" cy="0"/>
          <a:chOff x="0" y="0"/>
          <a:chExt cx="0" cy="0"/>
        </a:xfrm>
      </p:grpSpPr>
      <p:sp>
        <p:nvSpPr>
          <p:cNvPr id="1049583"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584"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585"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586"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587"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588"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545" name=""/>
        <p:cNvGrpSpPr/>
        <p:nvPr/>
      </p:nvGrpSpPr>
      <p:grpSpPr>
        <a:xfrm>
          <a:off x="0" y="0"/>
          <a:ext cx="0" cy="0"/>
          <a:chOff x="0" y="0"/>
          <a:chExt cx="0" cy="0"/>
        </a:xfrm>
      </p:grpSpPr>
      <p:sp>
        <p:nvSpPr>
          <p:cNvPr id="104961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61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617"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618"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619"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620"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554" name=""/>
        <p:cNvGrpSpPr/>
        <p:nvPr/>
      </p:nvGrpSpPr>
      <p:grpSpPr>
        <a:xfrm>
          <a:off x="0" y="0"/>
          <a:ext cx="0" cy="0"/>
          <a:chOff x="0" y="0"/>
          <a:chExt cx="0" cy="0"/>
        </a:xfrm>
      </p:grpSpPr>
      <p:sp>
        <p:nvSpPr>
          <p:cNvPr id="1049638"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639"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640"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641"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642"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643"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564" name=""/>
        <p:cNvGrpSpPr/>
        <p:nvPr/>
      </p:nvGrpSpPr>
      <p:grpSpPr>
        <a:xfrm>
          <a:off x="0" y="0"/>
          <a:ext cx="0" cy="0"/>
          <a:chOff x="0" y="0"/>
          <a:chExt cx="0" cy="0"/>
        </a:xfrm>
      </p:grpSpPr>
      <p:sp>
        <p:nvSpPr>
          <p:cNvPr id="1049661"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662"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663"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664"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665"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666"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584" name=""/>
        <p:cNvGrpSpPr/>
        <p:nvPr/>
      </p:nvGrpSpPr>
      <p:grpSpPr>
        <a:xfrm>
          <a:off x="0" y="0"/>
          <a:ext cx="0" cy="0"/>
          <a:chOff x="0" y="0"/>
          <a:chExt cx="0" cy="0"/>
        </a:xfrm>
      </p:grpSpPr>
      <p:sp>
        <p:nvSpPr>
          <p:cNvPr id="1049707"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708"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709"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710"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711"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712"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590" name=""/>
        <p:cNvGrpSpPr/>
        <p:nvPr/>
      </p:nvGrpSpPr>
      <p:grpSpPr>
        <a:xfrm>
          <a:off x="0" y="0"/>
          <a:ext cx="0" cy="0"/>
          <a:chOff x="0" y="0"/>
          <a:chExt cx="0" cy="0"/>
        </a:xfrm>
      </p:grpSpPr>
      <p:sp>
        <p:nvSpPr>
          <p:cNvPr id="1049727"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728"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729"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730"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731"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732"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688"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689"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690"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691"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692"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693"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610" name=""/>
        <p:cNvGrpSpPr/>
        <p:nvPr/>
      </p:nvGrpSpPr>
      <p:grpSpPr>
        <a:xfrm>
          <a:off x="0" y="0"/>
          <a:ext cx="0" cy="0"/>
          <a:chOff x="0" y="0"/>
          <a:chExt cx="0" cy="0"/>
        </a:xfrm>
      </p:grpSpPr>
      <p:sp>
        <p:nvSpPr>
          <p:cNvPr id="1049768"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769"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770"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771"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772"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773"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620" name=""/>
        <p:cNvGrpSpPr/>
        <p:nvPr/>
      </p:nvGrpSpPr>
      <p:grpSpPr>
        <a:xfrm>
          <a:off x="0" y="0"/>
          <a:ext cx="0" cy="0"/>
          <a:chOff x="0" y="0"/>
          <a:chExt cx="0" cy="0"/>
        </a:xfrm>
      </p:grpSpPr>
      <p:sp>
        <p:nvSpPr>
          <p:cNvPr id="104979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80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80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802"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80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80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630" name=""/>
        <p:cNvGrpSpPr/>
        <p:nvPr/>
      </p:nvGrpSpPr>
      <p:grpSpPr>
        <a:xfrm>
          <a:off x="0" y="0"/>
          <a:ext cx="0" cy="0"/>
          <a:chOff x="0" y="0"/>
          <a:chExt cx="0" cy="0"/>
        </a:xfrm>
      </p:grpSpPr>
      <p:sp>
        <p:nvSpPr>
          <p:cNvPr id="1049830"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831"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832"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833"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834"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835"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641" name=""/>
        <p:cNvGrpSpPr/>
        <p:nvPr/>
      </p:nvGrpSpPr>
      <p:grpSpPr>
        <a:xfrm>
          <a:off x="0" y="0"/>
          <a:ext cx="0" cy="0"/>
          <a:chOff x="0" y="0"/>
          <a:chExt cx="0" cy="0"/>
        </a:xfrm>
      </p:grpSpPr>
      <p:sp>
        <p:nvSpPr>
          <p:cNvPr id="104985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86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86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862"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86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86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656" name=""/>
        <p:cNvGrpSpPr/>
        <p:nvPr/>
      </p:nvGrpSpPr>
      <p:grpSpPr>
        <a:xfrm>
          <a:off x="0" y="0"/>
          <a:ext cx="0" cy="0"/>
          <a:chOff x="0" y="0"/>
          <a:chExt cx="0" cy="0"/>
        </a:xfrm>
      </p:grpSpPr>
      <p:sp>
        <p:nvSpPr>
          <p:cNvPr id="104989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89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897"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898"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899"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900"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661" name=""/>
        <p:cNvGrpSpPr/>
        <p:nvPr/>
      </p:nvGrpSpPr>
      <p:grpSpPr>
        <a:xfrm>
          <a:off x="0" y="0"/>
          <a:ext cx="0" cy="0"/>
          <a:chOff x="0" y="0"/>
          <a:chExt cx="0" cy="0"/>
        </a:xfrm>
      </p:grpSpPr>
      <p:sp>
        <p:nvSpPr>
          <p:cNvPr id="1049921"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922"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923"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924"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925"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926"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666" name=""/>
        <p:cNvGrpSpPr/>
        <p:nvPr/>
      </p:nvGrpSpPr>
      <p:grpSpPr>
        <a:xfrm>
          <a:off x="0" y="0"/>
          <a:ext cx="0" cy="0"/>
          <a:chOff x="0" y="0"/>
          <a:chExt cx="0" cy="0"/>
        </a:xfrm>
      </p:grpSpPr>
      <p:sp>
        <p:nvSpPr>
          <p:cNvPr id="1049936"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9937"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9938"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9939"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9940"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9941"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719"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720"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721"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722"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723"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724"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735"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736"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737"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738"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739"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740"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754"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755"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756"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757"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758"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759"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774" name="Header Placeholder 1"/>
          <p:cNvSpPr>
            <a:spLocks noGrp="1"/>
          </p:cNvSpPr>
          <p:nvPr>
            <p:ph type="hdr" sz="quarter"/>
          </p:nvPr>
        </p:nvSpPr>
        <p:spPr>
          <a:xfrm>
            <a:off x="0" y="0"/>
            <a:ext cx="3962400" cy="342900"/>
          </a:xfrm>
          <a:prstGeom prst="rect"/>
        </p:spPr>
        <p:txBody>
          <a:bodyPr bIns="45720" lIns="91440" rIns="91440" rtlCol="0" tIns="45720" vert="horz"/>
          <a:lstStyle>
            <a:lvl1pPr algn="l">
              <a:defRPr sz="1200"/>
            </a:lvl1pPr>
          </a:lstStyle>
          <a:p/>
        </p:txBody>
      </p:sp>
      <p:sp>
        <p:nvSpPr>
          <p:cNvPr id="1048775" name="Date Placeholder 2"/>
          <p:cNvSpPr>
            <a:spLocks noGrp="1"/>
          </p:cNvSpPr>
          <p:nvPr>
            <p:ph type="dt" idx="1"/>
          </p:nvPr>
        </p:nvSpPr>
        <p:spPr>
          <a:xfrm>
            <a:off x="5180013" y="0"/>
            <a:ext cx="3962400" cy="342900"/>
          </a:xfrm>
          <a:prstGeom prst="rect"/>
        </p:spPr>
        <p:txBody>
          <a:bodyPr bIns="45720" lIns="91440" rIns="91440" rtlCol="0" tIns="45720" vert="horz"/>
          <a:lstStyle>
            <a:lvl1pPr algn="r">
              <a:defRPr sz="1200"/>
            </a:lvl1pPr>
          </a:lstStyle>
          <a:p>
            <a:r>
              <a:rPr lang="cs-CZ" smtClean="0"/>
              <a:t>1.7.2013</a:t>
            </a:r>
          </a:p>
        </p:txBody>
      </p:sp>
      <p:sp>
        <p:nvSpPr>
          <p:cNvPr id="1048776" name="Slide Image Placeholder 3"/>
          <p:cNvSpPr>
            <a:spLocks noChangeAspect="1" noRot="1" noGrp="1"/>
          </p:cNvSpPr>
          <p:nvPr>
            <p:ph type="sldImg" idx="2"/>
          </p:nvPr>
        </p:nvSpPr>
        <p:spPr>
          <a:xfrm>
            <a:off x="2857500" y="512763"/>
            <a:ext cx="3429000" cy="2566987"/>
          </a:xfrm>
          <a:prstGeom prst="rect"/>
          <a:noFill/>
          <a:ln w="12700">
            <a:solidFill>
              <a:prstClr val="black"/>
            </a:solidFill>
          </a:ln>
        </p:spPr>
        <p:txBody>
          <a:bodyPr anchor="ctr" bIns="45720" lIns="91440" rIns="91440" rtlCol="0" tIns="45720" vert="horz"/>
          <a:p/>
        </p:txBody>
      </p:sp>
      <p:sp>
        <p:nvSpPr>
          <p:cNvPr id="1048777" name="Notes Placeholder 4"/>
          <p:cNvSpPr>
            <a:spLocks noGrp="1"/>
          </p:cNvSpPr>
          <p:nvPr>
            <p:ph type="body" sz="quarter" idx="3"/>
          </p:nvPr>
        </p:nvSpPr>
        <p:spPr>
          <a:xfrm>
            <a:off x="914400" y="3251200"/>
            <a:ext cx="7315200" cy="3081338"/>
          </a:xfrm>
          <a:prstGeom prst="rect"/>
        </p:spPr>
        <p:txBody>
          <a:bodyPr bIns="45720" lIns="91440" rIns="91440" rtlCol="0" tIns="45720" vert="horz"/>
          <a:p>
            <a:endParaRPr lang="en-US" smtClean="0"/>
          </a:p>
        </p:txBody>
      </p:sp>
      <p:sp>
        <p:nvSpPr>
          <p:cNvPr id="1048778" name="Footer Placeholder 5"/>
          <p:cNvSpPr>
            <a:spLocks noGrp="1"/>
          </p:cNvSpPr>
          <p:nvPr>
            <p:ph type="ftr" sz="quarter" idx="4"/>
          </p:nvPr>
        </p:nvSpPr>
        <p:spPr>
          <a:xfrm>
            <a:off x="0" y="6502400"/>
            <a:ext cx="3962400" cy="341313"/>
          </a:xfrm>
          <a:prstGeom prst="rect"/>
        </p:spPr>
        <p:txBody>
          <a:bodyPr anchor="b" bIns="45720" lIns="91440" rIns="91440" rtlCol="0" tIns="45720" vert="horz"/>
          <a:lstStyle>
            <a:lvl1pPr algn="l">
              <a:defRPr sz="1200"/>
            </a:lvl1pPr>
          </a:lstStyle>
          <a:p/>
        </p:txBody>
      </p:sp>
      <p:sp>
        <p:nvSpPr>
          <p:cNvPr id="1048779" name="Slide Number Placeholder 6"/>
          <p:cNvSpPr>
            <a:spLocks noGrp="1"/>
          </p:cNvSpPr>
          <p:nvPr>
            <p:ph type="sldNum" sz="quarter" idx="5"/>
          </p:nvPr>
        </p:nvSpPr>
        <p:spPr>
          <a:xfrm>
            <a:off x="5180013" y="6502400"/>
            <a:ext cx="3962400" cy="341313"/>
          </a:xfrm>
          <a:prstGeom prst="rect"/>
        </p:spPr>
        <p:txBody>
          <a:bodyPr anchor="b" bIns="45720" lIns="91440" rIns="91440" rtlCol="0" tIns="45720" vert="horz"/>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667" name=""/>
        <p:cNvGrpSpPr/>
        <p:nvPr/>
      </p:nvGrpSpPr>
      <p:grpSpPr>
        <a:xfrm>
          <a:off x="0" y="0"/>
          <a:ext cx="0" cy="0"/>
          <a:chOff x="0" y="0"/>
          <a:chExt cx="0" cy="0"/>
        </a:xfrm>
      </p:grpSpPr>
      <p:sp>
        <p:nvSpPr>
          <p:cNvPr id="1049942"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9943"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9944"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9945" name="Footer Placeholder 4"/>
          <p:cNvSpPr>
            <a:spLocks noGrp="1"/>
          </p:cNvSpPr>
          <p:nvPr>
            <p:ph type="ftr" sz="quarter" idx="11"/>
          </p:nvPr>
        </p:nvSpPr>
        <p:spPr/>
        <p:txBody>
          <a:bodyPr/>
          <a:p>
            <a:endParaRPr lang="en-US"/>
          </a:p>
        </p:txBody>
      </p:sp>
      <p:sp>
        <p:nvSpPr>
          <p:cNvPr id="1049946"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72" name=""/>
        <p:cNvGrpSpPr/>
        <p:nvPr/>
      </p:nvGrpSpPr>
      <p:grpSpPr>
        <a:xfrm>
          <a:off x="0" y="0"/>
          <a:ext cx="0" cy="0"/>
          <a:chOff x="0" y="0"/>
          <a:chExt cx="0" cy="0"/>
        </a:xfrm>
      </p:grpSpPr>
      <p:sp>
        <p:nvSpPr>
          <p:cNvPr id="1049967" name="Title 1"/>
          <p:cNvSpPr>
            <a:spLocks noGrp="1"/>
          </p:cNvSpPr>
          <p:nvPr>
            <p:ph type="title"/>
          </p:nvPr>
        </p:nvSpPr>
        <p:spPr/>
        <p:txBody>
          <a:bodyPr/>
          <a:p>
            <a:r>
              <a:rPr lang="en-US" smtClean="0"/>
              <a:t>Click to edit Master title style</a:t>
            </a:r>
            <a:endParaRPr lang="en-US"/>
          </a:p>
        </p:txBody>
      </p:sp>
      <p:sp>
        <p:nvSpPr>
          <p:cNvPr id="1049968"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969"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9970" name="Footer Placeholder 4"/>
          <p:cNvSpPr>
            <a:spLocks noGrp="1"/>
          </p:cNvSpPr>
          <p:nvPr>
            <p:ph type="ftr" sz="quarter" idx="11"/>
          </p:nvPr>
        </p:nvSpPr>
        <p:spPr/>
        <p:txBody>
          <a:bodyPr/>
          <a:p>
            <a:endParaRPr lang="en-US"/>
          </a:p>
        </p:txBody>
      </p:sp>
      <p:sp>
        <p:nvSpPr>
          <p:cNvPr id="1049971"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69" name=""/>
        <p:cNvGrpSpPr/>
        <p:nvPr/>
      </p:nvGrpSpPr>
      <p:grpSpPr>
        <a:xfrm>
          <a:off x="0" y="0"/>
          <a:ext cx="0" cy="0"/>
          <a:chOff x="0" y="0"/>
          <a:chExt cx="0" cy="0"/>
        </a:xfrm>
      </p:grpSpPr>
      <p:sp>
        <p:nvSpPr>
          <p:cNvPr id="1049951"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9952"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953"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9954" name="Footer Placeholder 4"/>
          <p:cNvSpPr>
            <a:spLocks noGrp="1"/>
          </p:cNvSpPr>
          <p:nvPr>
            <p:ph type="ftr" sz="quarter" idx="11"/>
          </p:nvPr>
        </p:nvSpPr>
        <p:spPr/>
        <p:txBody>
          <a:bodyPr/>
          <a:p>
            <a:endParaRPr lang="en-US"/>
          </a:p>
        </p:txBody>
      </p:sp>
      <p:sp>
        <p:nvSpPr>
          <p:cNvPr id="1049955"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70" name=""/>
        <p:cNvGrpSpPr/>
        <p:nvPr/>
      </p:nvGrpSpPr>
      <p:grpSpPr>
        <a:xfrm>
          <a:off x="0" y="0"/>
          <a:ext cx="0" cy="0"/>
          <a:chOff x="0" y="0"/>
          <a:chExt cx="0" cy="0"/>
        </a:xfrm>
      </p:grpSpPr>
      <p:sp>
        <p:nvSpPr>
          <p:cNvPr id="1049956" name="Title 1"/>
          <p:cNvSpPr>
            <a:spLocks noGrp="1"/>
          </p:cNvSpPr>
          <p:nvPr>
            <p:ph type="title"/>
          </p:nvPr>
        </p:nvSpPr>
        <p:spPr/>
        <p:txBody>
          <a:bodyPr/>
          <a:p>
            <a:r>
              <a:rPr lang="en-US" smtClean="0"/>
              <a:t>Click to edit Master title style</a:t>
            </a:r>
            <a:endParaRPr lang="en-US"/>
          </a:p>
        </p:txBody>
      </p:sp>
      <p:sp>
        <p:nvSpPr>
          <p:cNvPr id="1049957"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958"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9959" name="Footer Placeholder 4"/>
          <p:cNvSpPr>
            <a:spLocks noGrp="1"/>
          </p:cNvSpPr>
          <p:nvPr>
            <p:ph type="ftr" sz="quarter" idx="11"/>
          </p:nvPr>
        </p:nvSpPr>
        <p:spPr/>
        <p:txBody>
          <a:bodyPr/>
          <a:p>
            <a:endParaRPr lang="en-US"/>
          </a:p>
        </p:txBody>
      </p:sp>
      <p:sp>
        <p:nvSpPr>
          <p:cNvPr id="1049960"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673" name=""/>
        <p:cNvGrpSpPr/>
        <p:nvPr/>
      </p:nvGrpSpPr>
      <p:grpSpPr>
        <a:xfrm>
          <a:off x="0" y="0"/>
          <a:ext cx="0" cy="0"/>
          <a:chOff x="0" y="0"/>
          <a:chExt cx="0" cy="0"/>
        </a:xfrm>
      </p:grpSpPr>
      <p:sp>
        <p:nvSpPr>
          <p:cNvPr id="1049972"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9973"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9974"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9975" name="Footer Placeholder 4"/>
          <p:cNvSpPr>
            <a:spLocks noGrp="1"/>
          </p:cNvSpPr>
          <p:nvPr>
            <p:ph type="ftr" sz="quarter" idx="11"/>
          </p:nvPr>
        </p:nvSpPr>
        <p:spPr/>
        <p:txBody>
          <a:bodyPr/>
          <a:p>
            <a:endParaRPr lang="en-US"/>
          </a:p>
        </p:txBody>
      </p:sp>
      <p:sp>
        <p:nvSpPr>
          <p:cNvPr id="1049976"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74" name=""/>
        <p:cNvGrpSpPr/>
        <p:nvPr/>
      </p:nvGrpSpPr>
      <p:grpSpPr>
        <a:xfrm>
          <a:off x="0" y="0"/>
          <a:ext cx="0" cy="0"/>
          <a:chOff x="0" y="0"/>
          <a:chExt cx="0" cy="0"/>
        </a:xfrm>
      </p:grpSpPr>
      <p:sp>
        <p:nvSpPr>
          <p:cNvPr id="1049977" name="Title 1"/>
          <p:cNvSpPr>
            <a:spLocks noGrp="1"/>
          </p:cNvSpPr>
          <p:nvPr>
            <p:ph type="title"/>
          </p:nvPr>
        </p:nvSpPr>
        <p:spPr/>
        <p:txBody>
          <a:bodyPr/>
          <a:p>
            <a:r>
              <a:rPr lang="en-US" smtClean="0"/>
              <a:t>Click to edit Master title style</a:t>
            </a:r>
            <a:endParaRPr lang="en-US"/>
          </a:p>
        </p:txBody>
      </p:sp>
      <p:sp>
        <p:nvSpPr>
          <p:cNvPr id="1049978"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979"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980"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9981" name="Footer Placeholder 5"/>
          <p:cNvSpPr>
            <a:spLocks noGrp="1"/>
          </p:cNvSpPr>
          <p:nvPr>
            <p:ph type="ftr" sz="quarter" idx="11"/>
          </p:nvPr>
        </p:nvSpPr>
        <p:spPr/>
        <p:txBody>
          <a:bodyPr/>
          <a:p>
            <a:endParaRPr lang="en-US"/>
          </a:p>
        </p:txBody>
      </p:sp>
      <p:sp>
        <p:nvSpPr>
          <p:cNvPr id="1049982"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675" name=""/>
        <p:cNvGrpSpPr/>
        <p:nvPr/>
      </p:nvGrpSpPr>
      <p:grpSpPr>
        <a:xfrm>
          <a:off x="0" y="0"/>
          <a:ext cx="0" cy="0"/>
          <a:chOff x="0" y="0"/>
          <a:chExt cx="0" cy="0"/>
        </a:xfrm>
      </p:grpSpPr>
      <p:sp>
        <p:nvSpPr>
          <p:cNvPr id="1049983" name="Title 1"/>
          <p:cNvSpPr>
            <a:spLocks noGrp="1"/>
          </p:cNvSpPr>
          <p:nvPr>
            <p:ph type="title"/>
          </p:nvPr>
        </p:nvSpPr>
        <p:spPr/>
        <p:txBody>
          <a:bodyPr/>
          <a:p>
            <a:r>
              <a:rPr lang="en-US" smtClean="0"/>
              <a:t>Click to edit Master title style</a:t>
            </a:r>
            <a:endParaRPr lang="en-US"/>
          </a:p>
        </p:txBody>
      </p:sp>
      <p:sp>
        <p:nvSpPr>
          <p:cNvPr id="1049984"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985"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986"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987"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988" name="Date Placeholder 6"/>
          <p:cNvSpPr>
            <a:spLocks noGrp="1"/>
          </p:cNvSpPr>
          <p:nvPr>
            <p:ph type="dt" sz="half" idx="10"/>
          </p:nvPr>
        </p:nvSpPr>
        <p:spPr/>
        <p:txBody>
          <a:bodyPr/>
          <a:p>
            <a:fld id="{1D8BD707-D9CF-40AE-B4C6-C98DA3205C09}" type="datetimeFigureOut">
              <a:rPr lang="en-US" smtClean="0"/>
              <a:t>8/1/2011</a:t>
            </a:fld>
            <a:endParaRPr lang="en-US"/>
          </a:p>
        </p:txBody>
      </p:sp>
      <p:sp>
        <p:nvSpPr>
          <p:cNvPr id="1049989" name="Footer Placeholder 7"/>
          <p:cNvSpPr>
            <a:spLocks noGrp="1"/>
          </p:cNvSpPr>
          <p:nvPr>
            <p:ph type="ftr" sz="quarter" idx="11"/>
          </p:nvPr>
        </p:nvSpPr>
        <p:spPr/>
        <p:txBody>
          <a:bodyPr/>
          <a:p>
            <a:endParaRPr lang="en-US"/>
          </a:p>
        </p:txBody>
      </p:sp>
      <p:sp>
        <p:nvSpPr>
          <p:cNvPr id="1049990"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68" name=""/>
        <p:cNvGrpSpPr/>
        <p:nvPr/>
      </p:nvGrpSpPr>
      <p:grpSpPr>
        <a:xfrm>
          <a:off x="0" y="0"/>
          <a:ext cx="0" cy="0"/>
          <a:chOff x="0" y="0"/>
          <a:chExt cx="0" cy="0"/>
        </a:xfrm>
      </p:grpSpPr>
      <p:sp>
        <p:nvSpPr>
          <p:cNvPr id="1049947" name="Title 1"/>
          <p:cNvSpPr>
            <a:spLocks noGrp="1"/>
          </p:cNvSpPr>
          <p:nvPr>
            <p:ph type="title"/>
          </p:nvPr>
        </p:nvSpPr>
        <p:spPr/>
        <p:txBody>
          <a:bodyPr/>
          <a:p>
            <a:r>
              <a:rPr lang="en-US" smtClean="0"/>
              <a:t>Click to edit Master title style</a:t>
            </a:r>
            <a:endParaRPr lang="en-US"/>
          </a:p>
        </p:txBody>
      </p:sp>
      <p:sp>
        <p:nvSpPr>
          <p:cNvPr id="1049948" name="Date Placeholder 2"/>
          <p:cNvSpPr>
            <a:spLocks noGrp="1"/>
          </p:cNvSpPr>
          <p:nvPr>
            <p:ph type="dt" sz="half" idx="10"/>
          </p:nvPr>
        </p:nvSpPr>
        <p:spPr/>
        <p:txBody>
          <a:bodyPr/>
          <a:p>
            <a:fld id="{1D8BD707-D9CF-40AE-B4C6-C98DA3205C09}" type="datetimeFigureOut">
              <a:rPr lang="en-US" smtClean="0"/>
              <a:t>8/1/2011</a:t>
            </a:fld>
            <a:endParaRPr lang="en-US"/>
          </a:p>
        </p:txBody>
      </p:sp>
      <p:sp>
        <p:nvSpPr>
          <p:cNvPr id="1049949" name="Footer Placeholder 3"/>
          <p:cNvSpPr>
            <a:spLocks noGrp="1"/>
          </p:cNvSpPr>
          <p:nvPr>
            <p:ph type="ftr" sz="quarter" idx="11"/>
          </p:nvPr>
        </p:nvSpPr>
        <p:spPr/>
        <p:txBody>
          <a:bodyPr/>
          <a:p>
            <a:endParaRPr lang="en-US"/>
          </a:p>
        </p:txBody>
      </p:sp>
      <p:sp>
        <p:nvSpPr>
          <p:cNvPr id="1049950"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4"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8/1/2011</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676" name=""/>
        <p:cNvGrpSpPr/>
        <p:nvPr/>
      </p:nvGrpSpPr>
      <p:grpSpPr>
        <a:xfrm>
          <a:off x="0" y="0"/>
          <a:ext cx="0" cy="0"/>
          <a:chOff x="0" y="0"/>
          <a:chExt cx="0" cy="0"/>
        </a:xfrm>
      </p:grpSpPr>
      <p:sp>
        <p:nvSpPr>
          <p:cNvPr id="1049991"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9992"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993"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994"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9995" name="Footer Placeholder 5"/>
          <p:cNvSpPr>
            <a:spLocks noGrp="1"/>
          </p:cNvSpPr>
          <p:nvPr>
            <p:ph type="ftr" sz="quarter" idx="11"/>
          </p:nvPr>
        </p:nvSpPr>
        <p:spPr/>
        <p:txBody>
          <a:bodyPr/>
          <a:p>
            <a:endParaRPr lang="en-US"/>
          </a:p>
        </p:txBody>
      </p:sp>
      <p:sp>
        <p:nvSpPr>
          <p:cNvPr id="1049996"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71" name=""/>
        <p:cNvGrpSpPr/>
        <p:nvPr/>
      </p:nvGrpSpPr>
      <p:grpSpPr>
        <a:xfrm>
          <a:off x="0" y="0"/>
          <a:ext cx="0" cy="0"/>
          <a:chOff x="0" y="0"/>
          <a:chExt cx="0" cy="0"/>
        </a:xfrm>
      </p:grpSpPr>
      <p:sp>
        <p:nvSpPr>
          <p:cNvPr id="1049961"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9962"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9963"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964"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9965" name="Footer Placeholder 5"/>
          <p:cNvSpPr>
            <a:spLocks noGrp="1"/>
          </p:cNvSpPr>
          <p:nvPr>
            <p:ph type="ftr" sz="quarter" idx="11"/>
          </p:nvPr>
        </p:nvSpPr>
        <p:spPr/>
        <p:txBody>
          <a:bodyPr/>
          <a:p>
            <a:endParaRPr lang="en-US"/>
          </a:p>
        </p:txBody>
      </p:sp>
      <p:sp>
        <p:nvSpPr>
          <p:cNvPr id="1049966"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8/1/2011</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7.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slideLayout" Target="../slideLayouts/slideLayout7.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7.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slideLayout" Target="../slideLayouts/slideLayout7.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8.png"/><Relationship Id="rId3" Type="http://schemas.openxmlformats.org/officeDocument/2006/relationships/slideLayout" Target="../slideLayouts/slideLayout7.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slideLayout" Target="../slideLayouts/slideLayout7.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7.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0.png"/><Relationship Id="rId3" Type="http://schemas.openxmlformats.org/officeDocument/2006/relationships/slideLayout" Target="../slideLayouts/slideLayout7.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1.png"/><Relationship Id="rId3" Type="http://schemas.openxmlformats.org/officeDocument/2006/relationships/slideLayout" Target="../slideLayouts/slideLayout7.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2.png"/><Relationship Id="rId3" Type="http://schemas.openxmlformats.org/officeDocument/2006/relationships/slideLayout" Target="../slideLayouts/slideLayout7.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7.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7.xml"/><Relationship Id="rId6"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6.png"/><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slideLayout" Target="../slideLayouts/slideLayout7.xml"/><Relationship Id="rId7"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9.png"/><Relationship Id="rId3" Type="http://schemas.openxmlformats.org/officeDocument/2006/relationships/slideLayout" Target="../slideLayouts/slideLayout7.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7.xml"/><Relationship Id="rId6"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7.xml"/><Relationship Id="rId5"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15.png"/><Relationship Id="rId4" Type="http://schemas.openxmlformats.org/officeDocument/2006/relationships/image" Target="../media/image35.png"/><Relationship Id="rId5" Type="http://schemas.openxmlformats.org/officeDocument/2006/relationships/slideLayout" Target="../slideLayouts/slideLayout7.xml"/><Relationship Id="rId6"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6.png"/><Relationship Id="rId3" Type="http://schemas.openxmlformats.org/officeDocument/2006/relationships/slideLayout" Target="../slideLayouts/slideLayout7.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7.xml"/><Relationship Id="rId5"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slideLayout" Target="../slideLayouts/slideLayout7.xml"/><Relationship Id="rId8"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2.png"/><Relationship Id="rId3" Type="http://schemas.openxmlformats.org/officeDocument/2006/relationships/slideLayout" Target="../slideLayouts/slideLayout7.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3.png"/><Relationship Id="rId3" Type="http://schemas.openxmlformats.org/officeDocument/2006/relationships/slideLayout" Target="../slideLayouts/slideLayout7.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7.xml"/><Relationship Id="rId6"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gamma.app/?utm_source=made-with-gamma" TargetMode="External"/><Relationship Id="rId3" Type="http://schemas.openxmlformats.org/officeDocument/2006/relationships/image" Target="../media/image15.png"/><Relationship Id="rId4" Type="http://schemas.openxmlformats.org/officeDocument/2006/relationships/image" Target="../media/image48.png"/><Relationship Id="rId5" Type="http://schemas.openxmlformats.org/officeDocument/2006/relationships/slideLayout" Target="../slideLayouts/slideLayout7.xml"/><Relationship Id="rId6"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slideLayout" Target="../slideLayouts/slideLayout7.xml"/><Relationship Id="rId7"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3.png"/><Relationship Id="rId3" Type="http://schemas.openxmlformats.org/officeDocument/2006/relationships/image" Target="../media/image5.png"/><Relationship Id="rId4" Type="http://schemas.openxmlformats.org/officeDocument/2006/relationships/slideLayout" Target="../slideLayouts/slideLayout7.xml"/><Relationship Id="rId5"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slideLayout" Target="../slideLayouts/slideLayout7.xml"/><Relationship Id="rId8"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slideLayout" Target="../slideLayouts/slideLayout7.xml"/><Relationship Id="rId7"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7.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slideLayout" Target="../slideLayouts/slideLayout7.xml"/><Relationship Id="rId8"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slideLayout" Target="../slideLayouts/slideLayout7.xml"/><Relationship Id="rId8"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7.xml"/><Relationship Id="rId5"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7.xml"/><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slideLayout" Target="../slideLayouts/slideLayout7.xml"/><Relationship Id="rId7"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9.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7.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3.png"/><Relationship Id="rId3" Type="http://schemas.openxmlformats.org/officeDocument/2006/relationships/slideLayout" Target="../slideLayouts/slideLayout7.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grpSp>
        <p:nvGrpSpPr>
          <p:cNvPr id="26" name="Group 2"/>
          <p:cNvGrpSpPr/>
          <p:nvPr/>
        </p:nvGrpSpPr>
        <p:grpSpPr>
          <a:xfrm rot="0">
            <a:off x="0" y="0"/>
            <a:ext cx="18288000" cy="10287000"/>
            <a:chOff x="0" y="0"/>
            <a:chExt cx="24384000" cy="13716000"/>
          </a:xfrm>
        </p:grpSpPr>
        <p:sp>
          <p:nvSpPr>
            <p:cNvPr id="1048584"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27" name="Group 4"/>
          <p:cNvGrpSpPr/>
          <p:nvPr/>
        </p:nvGrpSpPr>
        <p:grpSpPr>
          <a:xfrm rot="0">
            <a:off x="0" y="0"/>
            <a:ext cx="18288000" cy="10287000"/>
            <a:chOff x="0" y="0"/>
            <a:chExt cx="24384000" cy="13716000"/>
          </a:xfrm>
        </p:grpSpPr>
        <p:sp>
          <p:nvSpPr>
            <p:cNvPr id="1048585"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28" name="Group 6"/>
          <p:cNvGrpSpPr/>
          <p:nvPr/>
        </p:nvGrpSpPr>
        <p:grpSpPr>
          <a:xfrm rot="0">
            <a:off x="0" y="0"/>
            <a:ext cx="6858000" cy="10287000"/>
            <a:chOff x="0" y="0"/>
            <a:chExt cx="9144000" cy="13716000"/>
          </a:xfrm>
        </p:grpSpPr>
        <p:sp>
          <p:nvSpPr>
            <p:cNvPr id="1048586" name="Freeform 7" descr="preencoded.png"/>
            <p:cNvSpPr/>
            <p:nvPr/>
          </p:nvSpPr>
          <p:spPr>
            <a:xfrm rot="0" flipH="0" flipV="0">
              <a:off x="0" y="0"/>
              <a:ext cx="9144000" cy="13716000"/>
            </a:xfrm>
            <a:custGeom>
              <a:avLst/>
              <a:ahLst/>
              <a:rect l="l" t="t" r="r" b="b"/>
              <a:pathLst>
                <a:path w="9144000" h="13716000">
                  <a:moveTo>
                    <a:pt x="0" y="0"/>
                  </a:moveTo>
                  <a:lnTo>
                    <a:pt x="9144000" y="0"/>
                  </a:lnTo>
                  <a:lnTo>
                    <a:pt x="9144000" y="13716000"/>
                  </a:lnTo>
                  <a:lnTo>
                    <a:pt x="0" y="13716000"/>
                  </a:lnTo>
                  <a:lnTo>
                    <a:pt x="0" y="0"/>
                  </a:lnTo>
                  <a:close/>
                </a:path>
              </a:pathLst>
            </a:custGeom>
            <a:blipFill>
              <a:blip xmlns:r="http://schemas.openxmlformats.org/officeDocument/2006/relationships" r:embed="rId2"/>
              <a:stretch>
                <a:fillRect l="0" t="0" r="0" b="0"/>
              </a:stretch>
            </a:blipFill>
          </p:spPr>
        </p:sp>
      </p:grpSp>
      <p:sp>
        <p:nvSpPr>
          <p:cNvPr id="1048587" name="TextBox 8"/>
          <p:cNvSpPr txBox="1"/>
          <p:nvPr/>
        </p:nvSpPr>
        <p:spPr>
          <a:xfrm rot="0">
            <a:off x="7741596" y="1146277"/>
            <a:ext cx="9662998" cy="2642997"/>
          </a:xfrm>
          <a:prstGeom prst="rect"/>
        </p:spPr>
        <p:txBody>
          <a:bodyPr anchor="t" bIns="0" lIns="0" rIns="0" rtlCol="0" tIns="0">
            <a:spAutoFit/>
          </a:bodyPr>
          <a:p>
            <a:pPr algn="l">
              <a:lnSpc>
                <a:spcPts val="6937"/>
              </a:lnSpc>
            </a:pPr>
            <a:r>
              <a:rPr b="1" sz="4600" lang="en-US">
                <a:solidFill>
                  <a:srgbClr val="00002E"/>
                </a:solidFill>
                <a:latin typeface="Nunito Bold"/>
                <a:ea typeface="Nunito Bold"/>
                <a:cs typeface="Nunito Bold"/>
                <a:sym typeface="Nunito Bold"/>
              </a:rPr>
              <a:t>From IT Foundations to Business Analysis: Bridging Technology and Business Value</a:t>
            </a:r>
          </a:p>
        </p:txBody>
      </p:sp>
      <p:sp>
        <p:nvSpPr>
          <p:cNvPr id="1048588" name="TextBox 9"/>
          <p:cNvSpPr txBox="1"/>
          <p:nvPr/>
        </p:nvSpPr>
        <p:spPr>
          <a:xfrm rot="0">
            <a:off x="7741596" y="3722341"/>
            <a:ext cx="9662998" cy="904494"/>
          </a:xfrm>
          <a:prstGeom prst="rect"/>
        </p:spPr>
        <p:txBody>
          <a:bodyPr anchor="t" bIns="0" lIns="0" rIns="0" rtlCol="0" tIns="0">
            <a:spAutoFit/>
          </a:bodyPr>
          <a:p>
            <a:pPr algn="l">
              <a:lnSpc>
                <a:spcPts val="3561"/>
              </a:lnSpc>
            </a:pPr>
            <a:r>
              <a:rPr sz="2000" lang="en-US">
                <a:solidFill>
                  <a:srgbClr val="00002E"/>
                </a:solidFill>
                <a:latin typeface="PT Sans"/>
                <a:ea typeface="PT Sans"/>
                <a:cs typeface="PT Sans"/>
                <a:sym typeface="PT Sans"/>
              </a:rPr>
              <a:t>Business analysis aligns technological solutions with organizational goals, driving innovation and delivering value.</a:t>
            </a:r>
          </a:p>
        </p:txBody>
      </p:sp>
      <p:grpSp>
        <p:nvGrpSpPr>
          <p:cNvPr id="29" name="Group 10"/>
          <p:cNvGrpSpPr/>
          <p:nvPr/>
        </p:nvGrpSpPr>
        <p:grpSpPr>
          <a:xfrm rot="0">
            <a:off x="7718746" y="4788313"/>
            <a:ext cx="4770701" cy="2223097"/>
            <a:chOff x="0" y="0"/>
            <a:chExt cx="6360935" cy="2964129"/>
          </a:xfrm>
        </p:grpSpPr>
        <p:sp>
          <p:nvSpPr>
            <p:cNvPr id="1048589" name="Freeform 11"/>
            <p:cNvSpPr/>
            <p:nvPr/>
          </p:nvSpPr>
          <p:spPr>
            <a:xfrm rot="0" flipH="0" flipV="0">
              <a:off x="30480" y="30480"/>
              <a:ext cx="6299962" cy="2903220"/>
            </a:xfrm>
            <a:custGeom>
              <a:avLst/>
              <a:ahLst/>
              <a:rect l="l" t="t" r="r" b="b"/>
              <a:pathLst>
                <a:path w="6299962" h="2903220">
                  <a:moveTo>
                    <a:pt x="0" y="504825"/>
                  </a:moveTo>
                  <a:cubicBezTo>
                    <a:pt x="0" y="226060"/>
                    <a:pt x="228600" y="0"/>
                    <a:pt x="510540" y="0"/>
                  </a:cubicBezTo>
                  <a:lnTo>
                    <a:pt x="5789422" y="0"/>
                  </a:lnTo>
                  <a:cubicBezTo>
                    <a:pt x="6071362" y="0"/>
                    <a:pt x="6299962" y="226060"/>
                    <a:pt x="6299962" y="504952"/>
                  </a:cubicBezTo>
                  <a:lnTo>
                    <a:pt x="6299962" y="2398268"/>
                  </a:lnTo>
                  <a:cubicBezTo>
                    <a:pt x="6299962" y="2677160"/>
                    <a:pt x="6071362" y="2903220"/>
                    <a:pt x="5789422" y="2903220"/>
                  </a:cubicBezTo>
                  <a:lnTo>
                    <a:pt x="510540" y="2903220"/>
                  </a:lnTo>
                  <a:cubicBezTo>
                    <a:pt x="228600" y="2903220"/>
                    <a:pt x="0" y="2677160"/>
                    <a:pt x="0" y="2398268"/>
                  </a:cubicBezTo>
                  <a:close/>
                </a:path>
              </a:pathLst>
            </a:custGeom>
            <a:solidFill>
              <a:srgbClr val="F3F3FF">
                <a:alpha val="56078"/>
              </a:srgbClr>
            </a:solidFill>
          </p:spPr>
        </p:sp>
        <p:sp>
          <p:nvSpPr>
            <p:cNvPr id="1048590" name="Freeform 12"/>
            <p:cNvSpPr/>
            <p:nvPr/>
          </p:nvSpPr>
          <p:spPr>
            <a:xfrm rot="0" flipH="0" flipV="0">
              <a:off x="0" y="0"/>
              <a:ext cx="6360922" cy="2964180"/>
            </a:xfrm>
            <a:custGeom>
              <a:avLst/>
              <a:ahLst/>
              <a:rect l="l" t="t" r="r" b="b"/>
              <a:pathLst>
                <a:path w="6360922" h="2964180">
                  <a:moveTo>
                    <a:pt x="0" y="535305"/>
                  </a:moveTo>
                  <a:cubicBezTo>
                    <a:pt x="0" y="239395"/>
                    <a:pt x="242570" y="0"/>
                    <a:pt x="541020" y="0"/>
                  </a:cubicBezTo>
                  <a:lnTo>
                    <a:pt x="5819902" y="0"/>
                  </a:lnTo>
                  <a:lnTo>
                    <a:pt x="5819902" y="30480"/>
                  </a:lnTo>
                  <a:lnTo>
                    <a:pt x="5819902" y="0"/>
                  </a:lnTo>
                  <a:cubicBezTo>
                    <a:pt x="6118352" y="0"/>
                    <a:pt x="6360922" y="239395"/>
                    <a:pt x="6360922" y="535305"/>
                  </a:cubicBezTo>
                  <a:lnTo>
                    <a:pt x="6330442" y="535305"/>
                  </a:lnTo>
                  <a:lnTo>
                    <a:pt x="6360922" y="535305"/>
                  </a:lnTo>
                  <a:lnTo>
                    <a:pt x="6360922" y="2428748"/>
                  </a:lnTo>
                  <a:lnTo>
                    <a:pt x="6330442" y="2428748"/>
                  </a:lnTo>
                  <a:lnTo>
                    <a:pt x="6360922" y="2428748"/>
                  </a:lnTo>
                  <a:cubicBezTo>
                    <a:pt x="6360922" y="2724785"/>
                    <a:pt x="6118352" y="2964053"/>
                    <a:pt x="5819902" y="2964053"/>
                  </a:cubicBezTo>
                  <a:lnTo>
                    <a:pt x="5819902" y="2933700"/>
                  </a:lnTo>
                  <a:lnTo>
                    <a:pt x="5819902" y="2964180"/>
                  </a:lnTo>
                  <a:lnTo>
                    <a:pt x="541020" y="2964180"/>
                  </a:lnTo>
                  <a:lnTo>
                    <a:pt x="541020" y="2933700"/>
                  </a:lnTo>
                  <a:lnTo>
                    <a:pt x="541020" y="2964180"/>
                  </a:lnTo>
                  <a:cubicBezTo>
                    <a:pt x="242570" y="2964180"/>
                    <a:pt x="0" y="2724785"/>
                    <a:pt x="0" y="2428748"/>
                  </a:cubicBezTo>
                  <a:lnTo>
                    <a:pt x="0" y="535305"/>
                  </a:lnTo>
                  <a:lnTo>
                    <a:pt x="30480" y="535305"/>
                  </a:lnTo>
                  <a:lnTo>
                    <a:pt x="0" y="535305"/>
                  </a:lnTo>
                  <a:moveTo>
                    <a:pt x="60960" y="535305"/>
                  </a:moveTo>
                  <a:lnTo>
                    <a:pt x="60960" y="2428748"/>
                  </a:lnTo>
                  <a:lnTo>
                    <a:pt x="30480" y="2428748"/>
                  </a:lnTo>
                  <a:lnTo>
                    <a:pt x="60960" y="2428748"/>
                  </a:lnTo>
                  <a:cubicBezTo>
                    <a:pt x="60960" y="2690495"/>
                    <a:pt x="275590" y="2903220"/>
                    <a:pt x="541020" y="2903220"/>
                  </a:cubicBezTo>
                  <a:lnTo>
                    <a:pt x="5819902" y="2903220"/>
                  </a:lnTo>
                  <a:cubicBezTo>
                    <a:pt x="6085332" y="2903220"/>
                    <a:pt x="6299962" y="2690495"/>
                    <a:pt x="6299962" y="2428748"/>
                  </a:cubicBezTo>
                  <a:lnTo>
                    <a:pt x="6299962" y="535305"/>
                  </a:lnTo>
                  <a:cubicBezTo>
                    <a:pt x="6299962" y="273558"/>
                    <a:pt x="6085332" y="60833"/>
                    <a:pt x="5819902" y="60833"/>
                  </a:cubicBezTo>
                  <a:lnTo>
                    <a:pt x="541020" y="60833"/>
                  </a:lnTo>
                  <a:lnTo>
                    <a:pt x="541020" y="30480"/>
                  </a:lnTo>
                  <a:lnTo>
                    <a:pt x="541020" y="60960"/>
                  </a:lnTo>
                  <a:cubicBezTo>
                    <a:pt x="275590" y="60960"/>
                    <a:pt x="60960" y="273685"/>
                    <a:pt x="60960" y="535305"/>
                  </a:cubicBezTo>
                  <a:close/>
                </a:path>
              </a:pathLst>
            </a:custGeom>
            <a:solidFill>
              <a:srgbClr val="2D4DF2"/>
            </a:solidFill>
          </p:spPr>
        </p:sp>
      </p:grpSp>
      <p:sp>
        <p:nvSpPr>
          <p:cNvPr id="1048591" name="TextBox 13"/>
          <p:cNvSpPr txBox="1"/>
          <p:nvPr/>
        </p:nvSpPr>
        <p:spPr>
          <a:xfrm rot="0">
            <a:off x="8022584" y="5035001"/>
            <a:ext cx="2970000" cy="454659"/>
          </a:xfrm>
          <a:prstGeom prst="rect"/>
        </p:spPr>
        <p:txBody>
          <a:bodyPr anchor="t" bIns="0" lIns="0" rIns="0" rtlCol="0" tIns="0">
            <a:spAutoFit/>
          </a:bodyPr>
          <a:p>
            <a:pPr algn="l">
              <a:lnSpc>
                <a:spcPts val="3580"/>
              </a:lnSpc>
            </a:pPr>
            <a:r>
              <a:rPr b="1" sz="2400" lang="en-US">
                <a:solidFill>
                  <a:srgbClr val="00002E"/>
                </a:solidFill>
                <a:latin typeface="Nunito Bold"/>
                <a:ea typeface="Nunito Bold"/>
                <a:cs typeface="Nunito Bold"/>
                <a:sym typeface="Nunito Bold"/>
              </a:rPr>
              <a:t>Core Skills</a:t>
            </a:r>
          </a:p>
        </p:txBody>
      </p:sp>
      <p:sp>
        <p:nvSpPr>
          <p:cNvPr id="1048592" name="TextBox 14"/>
          <p:cNvSpPr txBox="1"/>
          <p:nvPr/>
        </p:nvSpPr>
        <p:spPr>
          <a:xfrm rot="0">
            <a:off x="8022584" y="5486400"/>
            <a:ext cx="4162796" cy="1356741"/>
          </a:xfrm>
          <a:prstGeom prst="rect"/>
        </p:spPr>
        <p:txBody>
          <a:bodyPr anchor="t" bIns="0" lIns="0" rIns="0" rtlCol="0" tIns="0">
            <a:spAutoFit/>
          </a:bodyPr>
          <a:p>
            <a:pPr algn="l">
              <a:lnSpc>
                <a:spcPts val="3561"/>
              </a:lnSpc>
            </a:pPr>
            <a:r>
              <a:rPr sz="2000" lang="en-US">
                <a:solidFill>
                  <a:srgbClr val="00002E"/>
                </a:solidFill>
                <a:latin typeface="PT Sans"/>
                <a:ea typeface="PT Sans"/>
                <a:cs typeface="PT Sans"/>
                <a:sym typeface="PT Sans"/>
              </a:rPr>
              <a:t>Requirements elicitation and IT foundations ensure tangible business outcomes.</a:t>
            </a:r>
          </a:p>
        </p:txBody>
      </p:sp>
      <p:grpSp>
        <p:nvGrpSpPr>
          <p:cNvPr id="30" name="Group 15"/>
          <p:cNvGrpSpPr/>
          <p:nvPr/>
        </p:nvGrpSpPr>
        <p:grpSpPr>
          <a:xfrm rot="0">
            <a:off x="12656563" y="4788313"/>
            <a:ext cx="4770701" cy="2223097"/>
            <a:chOff x="0" y="0"/>
            <a:chExt cx="6360935" cy="2964129"/>
          </a:xfrm>
        </p:grpSpPr>
        <p:sp>
          <p:nvSpPr>
            <p:cNvPr id="1048593" name="Freeform 16"/>
            <p:cNvSpPr/>
            <p:nvPr/>
          </p:nvSpPr>
          <p:spPr>
            <a:xfrm rot="0" flipH="0" flipV="0">
              <a:off x="30480" y="30480"/>
              <a:ext cx="6299962" cy="2903220"/>
            </a:xfrm>
            <a:custGeom>
              <a:avLst/>
              <a:ahLst/>
              <a:rect l="l" t="t" r="r" b="b"/>
              <a:pathLst>
                <a:path w="6299962" h="2903220">
                  <a:moveTo>
                    <a:pt x="0" y="504825"/>
                  </a:moveTo>
                  <a:cubicBezTo>
                    <a:pt x="0" y="226060"/>
                    <a:pt x="228600" y="0"/>
                    <a:pt x="510540" y="0"/>
                  </a:cubicBezTo>
                  <a:lnTo>
                    <a:pt x="5789422" y="0"/>
                  </a:lnTo>
                  <a:cubicBezTo>
                    <a:pt x="6071362" y="0"/>
                    <a:pt x="6299962" y="226060"/>
                    <a:pt x="6299962" y="504952"/>
                  </a:cubicBezTo>
                  <a:lnTo>
                    <a:pt x="6299962" y="2398268"/>
                  </a:lnTo>
                  <a:cubicBezTo>
                    <a:pt x="6299962" y="2677160"/>
                    <a:pt x="6071362" y="2903220"/>
                    <a:pt x="5789422" y="2903220"/>
                  </a:cubicBezTo>
                  <a:lnTo>
                    <a:pt x="510540" y="2903220"/>
                  </a:lnTo>
                  <a:cubicBezTo>
                    <a:pt x="228600" y="2903220"/>
                    <a:pt x="0" y="2677160"/>
                    <a:pt x="0" y="2398268"/>
                  </a:cubicBezTo>
                  <a:close/>
                </a:path>
              </a:pathLst>
            </a:custGeom>
            <a:solidFill>
              <a:srgbClr val="F3F3FF">
                <a:alpha val="56078"/>
              </a:srgbClr>
            </a:solidFill>
          </p:spPr>
        </p:sp>
        <p:sp>
          <p:nvSpPr>
            <p:cNvPr id="1048594" name="Freeform 17"/>
            <p:cNvSpPr/>
            <p:nvPr/>
          </p:nvSpPr>
          <p:spPr>
            <a:xfrm rot="0" flipH="0" flipV="0">
              <a:off x="0" y="0"/>
              <a:ext cx="6360922" cy="2964180"/>
            </a:xfrm>
            <a:custGeom>
              <a:avLst/>
              <a:ahLst/>
              <a:rect l="l" t="t" r="r" b="b"/>
              <a:pathLst>
                <a:path w="6360922" h="2964180">
                  <a:moveTo>
                    <a:pt x="0" y="535305"/>
                  </a:moveTo>
                  <a:cubicBezTo>
                    <a:pt x="0" y="239395"/>
                    <a:pt x="242570" y="0"/>
                    <a:pt x="541020" y="0"/>
                  </a:cubicBezTo>
                  <a:lnTo>
                    <a:pt x="5819902" y="0"/>
                  </a:lnTo>
                  <a:lnTo>
                    <a:pt x="5819902" y="30480"/>
                  </a:lnTo>
                  <a:lnTo>
                    <a:pt x="5819902" y="0"/>
                  </a:lnTo>
                  <a:cubicBezTo>
                    <a:pt x="6118352" y="0"/>
                    <a:pt x="6360922" y="239395"/>
                    <a:pt x="6360922" y="535305"/>
                  </a:cubicBezTo>
                  <a:lnTo>
                    <a:pt x="6330442" y="535305"/>
                  </a:lnTo>
                  <a:lnTo>
                    <a:pt x="6360922" y="535305"/>
                  </a:lnTo>
                  <a:lnTo>
                    <a:pt x="6360922" y="2428748"/>
                  </a:lnTo>
                  <a:lnTo>
                    <a:pt x="6330442" y="2428748"/>
                  </a:lnTo>
                  <a:lnTo>
                    <a:pt x="6360922" y="2428748"/>
                  </a:lnTo>
                  <a:cubicBezTo>
                    <a:pt x="6360922" y="2724785"/>
                    <a:pt x="6118352" y="2964053"/>
                    <a:pt x="5819902" y="2964053"/>
                  </a:cubicBezTo>
                  <a:lnTo>
                    <a:pt x="5819902" y="2933700"/>
                  </a:lnTo>
                  <a:lnTo>
                    <a:pt x="5819902" y="2964180"/>
                  </a:lnTo>
                  <a:lnTo>
                    <a:pt x="541020" y="2964180"/>
                  </a:lnTo>
                  <a:lnTo>
                    <a:pt x="541020" y="2933700"/>
                  </a:lnTo>
                  <a:lnTo>
                    <a:pt x="541020" y="2964180"/>
                  </a:lnTo>
                  <a:cubicBezTo>
                    <a:pt x="242570" y="2964180"/>
                    <a:pt x="0" y="2724785"/>
                    <a:pt x="0" y="2428748"/>
                  </a:cubicBezTo>
                  <a:lnTo>
                    <a:pt x="0" y="535305"/>
                  </a:lnTo>
                  <a:lnTo>
                    <a:pt x="30480" y="535305"/>
                  </a:lnTo>
                  <a:lnTo>
                    <a:pt x="0" y="535305"/>
                  </a:lnTo>
                  <a:moveTo>
                    <a:pt x="60960" y="535305"/>
                  </a:moveTo>
                  <a:lnTo>
                    <a:pt x="60960" y="2428748"/>
                  </a:lnTo>
                  <a:lnTo>
                    <a:pt x="30480" y="2428748"/>
                  </a:lnTo>
                  <a:lnTo>
                    <a:pt x="60960" y="2428748"/>
                  </a:lnTo>
                  <a:cubicBezTo>
                    <a:pt x="60960" y="2690495"/>
                    <a:pt x="275590" y="2903220"/>
                    <a:pt x="541020" y="2903220"/>
                  </a:cubicBezTo>
                  <a:lnTo>
                    <a:pt x="5819902" y="2903220"/>
                  </a:lnTo>
                  <a:cubicBezTo>
                    <a:pt x="6085332" y="2903220"/>
                    <a:pt x="6299962" y="2690495"/>
                    <a:pt x="6299962" y="2428748"/>
                  </a:cubicBezTo>
                  <a:lnTo>
                    <a:pt x="6299962" y="535305"/>
                  </a:lnTo>
                  <a:cubicBezTo>
                    <a:pt x="6299962" y="273558"/>
                    <a:pt x="6085332" y="60833"/>
                    <a:pt x="5819902" y="60833"/>
                  </a:cubicBezTo>
                  <a:lnTo>
                    <a:pt x="541020" y="60833"/>
                  </a:lnTo>
                  <a:lnTo>
                    <a:pt x="541020" y="30480"/>
                  </a:lnTo>
                  <a:lnTo>
                    <a:pt x="541020" y="60960"/>
                  </a:lnTo>
                  <a:cubicBezTo>
                    <a:pt x="275590" y="60960"/>
                    <a:pt x="60960" y="273685"/>
                    <a:pt x="60960" y="535305"/>
                  </a:cubicBezTo>
                  <a:close/>
                </a:path>
              </a:pathLst>
            </a:custGeom>
            <a:solidFill>
              <a:srgbClr val="018CE1"/>
            </a:solidFill>
          </p:spPr>
        </p:sp>
      </p:grpSp>
      <p:sp>
        <p:nvSpPr>
          <p:cNvPr id="1048595" name="TextBox 18"/>
          <p:cNvSpPr txBox="1"/>
          <p:nvPr/>
        </p:nvSpPr>
        <p:spPr>
          <a:xfrm rot="0">
            <a:off x="12960410" y="5035010"/>
            <a:ext cx="4725000" cy="454659"/>
          </a:xfrm>
          <a:prstGeom prst="rect"/>
        </p:spPr>
        <p:txBody>
          <a:bodyPr anchor="t" bIns="0" lIns="0" rIns="0" rtlCol="0" tIns="0">
            <a:spAutoFit/>
          </a:bodyPr>
          <a:p>
            <a:pPr algn="l">
              <a:lnSpc>
                <a:spcPts val="3580"/>
              </a:lnSpc>
            </a:pPr>
            <a:r>
              <a:rPr b="1" sz="2400" lang="en-US">
                <a:solidFill>
                  <a:srgbClr val="00002E"/>
                </a:solidFill>
                <a:latin typeface="Nunito Bold"/>
                <a:ea typeface="Nunito Bold"/>
                <a:cs typeface="Nunito Bold"/>
                <a:sym typeface="Nunito Bold"/>
              </a:rPr>
              <a:t>Navigating Challenges</a:t>
            </a:r>
          </a:p>
        </p:txBody>
      </p:sp>
      <p:sp>
        <p:nvSpPr>
          <p:cNvPr id="1048596" name="TextBox 19"/>
          <p:cNvSpPr txBox="1"/>
          <p:nvPr/>
        </p:nvSpPr>
        <p:spPr>
          <a:xfrm rot="0">
            <a:off x="12960401" y="5486400"/>
            <a:ext cx="4162796" cy="904494"/>
          </a:xfrm>
          <a:prstGeom prst="rect"/>
        </p:spPr>
        <p:txBody>
          <a:bodyPr anchor="t" bIns="0" lIns="0" rIns="0" rtlCol="0" tIns="0">
            <a:spAutoFit/>
          </a:bodyPr>
          <a:p>
            <a:pPr algn="l">
              <a:lnSpc>
                <a:spcPts val="3561"/>
              </a:lnSpc>
            </a:pPr>
            <a:r>
              <a:rPr sz="2000" lang="en-US">
                <a:solidFill>
                  <a:srgbClr val="00002E"/>
                </a:solidFill>
                <a:latin typeface="PT Sans"/>
                <a:ea typeface="PT Sans"/>
                <a:cs typeface="PT Sans"/>
                <a:sym typeface="PT Sans"/>
              </a:rPr>
              <a:t>Business analysts adapt to dynamic environments for project success.</a:t>
            </a:r>
          </a:p>
        </p:txBody>
      </p:sp>
      <p:grpSp>
        <p:nvGrpSpPr>
          <p:cNvPr id="31" name="Group 20"/>
          <p:cNvGrpSpPr/>
          <p:nvPr/>
        </p:nvGrpSpPr>
        <p:grpSpPr>
          <a:xfrm rot="0">
            <a:off x="7718746" y="7178945"/>
            <a:ext cx="9708699" cy="1851098"/>
            <a:chOff x="0" y="0"/>
            <a:chExt cx="12944932" cy="2468131"/>
          </a:xfrm>
        </p:grpSpPr>
        <p:sp>
          <p:nvSpPr>
            <p:cNvPr id="1048597" name="Freeform 21"/>
            <p:cNvSpPr/>
            <p:nvPr/>
          </p:nvSpPr>
          <p:spPr>
            <a:xfrm rot="0" flipH="0" flipV="0">
              <a:off x="30480" y="30480"/>
              <a:ext cx="12883896" cy="2407158"/>
            </a:xfrm>
            <a:custGeom>
              <a:avLst/>
              <a:ahLst/>
              <a:rect l="l" t="t" r="r" b="b"/>
              <a:pathLst>
                <a:path w="12883896" h="2407158">
                  <a:moveTo>
                    <a:pt x="0" y="504952"/>
                  </a:moveTo>
                  <a:cubicBezTo>
                    <a:pt x="0" y="226060"/>
                    <a:pt x="230632" y="0"/>
                    <a:pt x="515239" y="0"/>
                  </a:cubicBezTo>
                  <a:lnTo>
                    <a:pt x="12368657" y="0"/>
                  </a:lnTo>
                  <a:cubicBezTo>
                    <a:pt x="12653264" y="0"/>
                    <a:pt x="12883896" y="226060"/>
                    <a:pt x="12883896" y="504952"/>
                  </a:cubicBezTo>
                  <a:lnTo>
                    <a:pt x="12883896" y="1902206"/>
                  </a:lnTo>
                  <a:cubicBezTo>
                    <a:pt x="12883896" y="2181098"/>
                    <a:pt x="12653137" y="2407158"/>
                    <a:pt x="12368657" y="2407158"/>
                  </a:cubicBezTo>
                  <a:lnTo>
                    <a:pt x="515239" y="2407158"/>
                  </a:lnTo>
                  <a:cubicBezTo>
                    <a:pt x="230632" y="2407158"/>
                    <a:pt x="0" y="2181098"/>
                    <a:pt x="0" y="1902206"/>
                  </a:cubicBezTo>
                  <a:close/>
                </a:path>
              </a:pathLst>
            </a:custGeom>
            <a:solidFill>
              <a:srgbClr val="F3F3FF">
                <a:alpha val="56078"/>
              </a:srgbClr>
            </a:solidFill>
          </p:spPr>
        </p:sp>
        <p:sp>
          <p:nvSpPr>
            <p:cNvPr id="1048598" name="Freeform 22"/>
            <p:cNvSpPr/>
            <p:nvPr/>
          </p:nvSpPr>
          <p:spPr>
            <a:xfrm rot="0" flipH="0" flipV="0">
              <a:off x="0" y="0"/>
              <a:ext cx="12944856" cy="2468118"/>
            </a:xfrm>
            <a:custGeom>
              <a:avLst/>
              <a:ahLst/>
              <a:rect l="l" t="t" r="r" b="b"/>
              <a:pathLst>
                <a:path w="12944856" h="2468118">
                  <a:moveTo>
                    <a:pt x="0" y="535432"/>
                  </a:moveTo>
                  <a:cubicBezTo>
                    <a:pt x="0" y="239141"/>
                    <a:pt x="244983" y="0"/>
                    <a:pt x="545719" y="0"/>
                  </a:cubicBezTo>
                  <a:lnTo>
                    <a:pt x="12399137" y="0"/>
                  </a:lnTo>
                  <a:lnTo>
                    <a:pt x="12399137" y="30480"/>
                  </a:lnTo>
                  <a:lnTo>
                    <a:pt x="12399137" y="0"/>
                  </a:lnTo>
                  <a:cubicBezTo>
                    <a:pt x="12700000" y="0"/>
                    <a:pt x="12944856" y="239141"/>
                    <a:pt x="12944856" y="535432"/>
                  </a:cubicBezTo>
                  <a:lnTo>
                    <a:pt x="12914376" y="535432"/>
                  </a:lnTo>
                  <a:lnTo>
                    <a:pt x="12944856" y="535432"/>
                  </a:lnTo>
                  <a:lnTo>
                    <a:pt x="12944856" y="1932686"/>
                  </a:lnTo>
                  <a:lnTo>
                    <a:pt x="12914376" y="1932686"/>
                  </a:lnTo>
                  <a:lnTo>
                    <a:pt x="12944856" y="1932686"/>
                  </a:lnTo>
                  <a:cubicBezTo>
                    <a:pt x="12944856" y="2228977"/>
                    <a:pt x="12699873" y="2468118"/>
                    <a:pt x="12399137" y="2468118"/>
                  </a:cubicBezTo>
                  <a:lnTo>
                    <a:pt x="12399137" y="2437638"/>
                  </a:lnTo>
                  <a:lnTo>
                    <a:pt x="12399137" y="2468118"/>
                  </a:lnTo>
                  <a:lnTo>
                    <a:pt x="545719" y="2468118"/>
                  </a:lnTo>
                  <a:lnTo>
                    <a:pt x="545719" y="2437638"/>
                  </a:lnTo>
                  <a:lnTo>
                    <a:pt x="545719" y="2468118"/>
                  </a:lnTo>
                  <a:cubicBezTo>
                    <a:pt x="244983" y="2468118"/>
                    <a:pt x="0" y="2228977"/>
                    <a:pt x="0" y="1932686"/>
                  </a:cubicBezTo>
                  <a:lnTo>
                    <a:pt x="0" y="535432"/>
                  </a:lnTo>
                  <a:lnTo>
                    <a:pt x="30480" y="535432"/>
                  </a:lnTo>
                  <a:lnTo>
                    <a:pt x="0" y="535432"/>
                  </a:lnTo>
                  <a:moveTo>
                    <a:pt x="60960" y="535432"/>
                  </a:moveTo>
                  <a:lnTo>
                    <a:pt x="60960" y="1932686"/>
                  </a:lnTo>
                  <a:lnTo>
                    <a:pt x="30480" y="1932686"/>
                  </a:lnTo>
                  <a:lnTo>
                    <a:pt x="60960" y="1932686"/>
                  </a:lnTo>
                  <a:cubicBezTo>
                    <a:pt x="60960" y="2194179"/>
                    <a:pt x="277495" y="2407158"/>
                    <a:pt x="545719" y="2407158"/>
                  </a:cubicBezTo>
                  <a:lnTo>
                    <a:pt x="12399137" y="2407158"/>
                  </a:lnTo>
                  <a:cubicBezTo>
                    <a:pt x="12667488" y="2407158"/>
                    <a:pt x="12883896" y="2194179"/>
                    <a:pt x="12883896" y="1932686"/>
                  </a:cubicBezTo>
                  <a:lnTo>
                    <a:pt x="12883896" y="535432"/>
                  </a:lnTo>
                  <a:cubicBezTo>
                    <a:pt x="12883896" y="273939"/>
                    <a:pt x="12667361" y="60960"/>
                    <a:pt x="12399137" y="60960"/>
                  </a:cubicBezTo>
                  <a:lnTo>
                    <a:pt x="545719" y="60960"/>
                  </a:lnTo>
                  <a:lnTo>
                    <a:pt x="545719" y="30480"/>
                  </a:lnTo>
                  <a:lnTo>
                    <a:pt x="545719" y="60960"/>
                  </a:lnTo>
                  <a:cubicBezTo>
                    <a:pt x="277368" y="60960"/>
                    <a:pt x="60960" y="273939"/>
                    <a:pt x="60960" y="535432"/>
                  </a:cubicBezTo>
                  <a:close/>
                </a:path>
              </a:pathLst>
            </a:custGeom>
            <a:solidFill>
              <a:srgbClr val="DA33BF"/>
            </a:solidFill>
          </p:spPr>
        </p:sp>
      </p:grpSp>
      <p:sp>
        <p:nvSpPr>
          <p:cNvPr id="1048599" name="TextBox 23"/>
          <p:cNvSpPr txBox="1"/>
          <p:nvPr/>
        </p:nvSpPr>
        <p:spPr>
          <a:xfrm rot="0">
            <a:off x="8022603" y="7425633"/>
            <a:ext cx="5670604" cy="454659"/>
          </a:xfrm>
          <a:prstGeom prst="rect"/>
        </p:spPr>
        <p:txBody>
          <a:bodyPr anchor="t" bIns="0" lIns="0" rIns="0" rtlCol="0" tIns="0">
            <a:spAutoFit/>
          </a:bodyPr>
          <a:p>
            <a:pPr algn="l">
              <a:lnSpc>
                <a:spcPts val="3580"/>
              </a:lnSpc>
            </a:pPr>
            <a:r>
              <a:rPr b="1" sz="2400" lang="en-US">
                <a:solidFill>
                  <a:srgbClr val="00002E"/>
                </a:solidFill>
                <a:latin typeface="Nunito Bold"/>
                <a:ea typeface="Nunito Bold"/>
                <a:cs typeface="Nunito Bold"/>
                <a:sym typeface="Nunito Bold"/>
              </a:rPr>
              <a:t>Empowering Professionals</a:t>
            </a:r>
          </a:p>
        </p:txBody>
      </p:sp>
      <p:sp>
        <p:nvSpPr>
          <p:cNvPr id="1048600" name="TextBox 24"/>
          <p:cNvSpPr txBox="1"/>
          <p:nvPr/>
        </p:nvSpPr>
        <p:spPr>
          <a:xfrm rot="0">
            <a:off x="8022584" y="7877023"/>
            <a:ext cx="9100804" cy="904494"/>
          </a:xfrm>
          <a:prstGeom prst="rect"/>
        </p:spPr>
        <p:txBody>
          <a:bodyPr anchor="t" bIns="0" lIns="0" rIns="0" rtlCol="0" tIns="0">
            <a:spAutoFit/>
          </a:bodyPr>
          <a:p>
            <a:pPr algn="l">
              <a:lnSpc>
                <a:spcPts val="3561"/>
              </a:lnSpc>
            </a:pPr>
            <a:r>
              <a:rPr sz="2000" lang="en-US">
                <a:solidFill>
                  <a:srgbClr val="00002E"/>
                </a:solidFill>
                <a:latin typeface="PT Sans"/>
                <a:ea typeface="PT Sans"/>
                <a:cs typeface="PT Sans"/>
                <a:sym typeface="PT Sans"/>
              </a:rPr>
              <a:t>Mastering IT and business analysis empowers professionals to deliver solutions and value.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grpSp>
        <p:nvGrpSpPr>
          <p:cNvPr id="156" name="Group 2"/>
          <p:cNvGrpSpPr/>
          <p:nvPr/>
        </p:nvGrpSpPr>
        <p:grpSpPr>
          <a:xfrm rot="0">
            <a:off x="0" y="0"/>
            <a:ext cx="18288000" cy="10287000"/>
            <a:chOff x="0" y="0"/>
            <a:chExt cx="24384000" cy="13716000"/>
          </a:xfrm>
        </p:grpSpPr>
        <p:sp>
          <p:nvSpPr>
            <p:cNvPr id="1048780"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157" name="Group 4"/>
          <p:cNvGrpSpPr/>
          <p:nvPr/>
        </p:nvGrpSpPr>
        <p:grpSpPr>
          <a:xfrm rot="0">
            <a:off x="0" y="0"/>
            <a:ext cx="18288000" cy="10287000"/>
            <a:chOff x="0" y="0"/>
            <a:chExt cx="24384000" cy="13716000"/>
          </a:xfrm>
        </p:grpSpPr>
        <p:sp>
          <p:nvSpPr>
            <p:cNvPr id="1048781"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158" name="Group 6"/>
          <p:cNvGrpSpPr/>
          <p:nvPr/>
        </p:nvGrpSpPr>
        <p:grpSpPr>
          <a:xfrm rot="0">
            <a:off x="0" y="0"/>
            <a:ext cx="6858000" cy="10287000"/>
            <a:chOff x="0" y="0"/>
            <a:chExt cx="9144000" cy="13716000"/>
          </a:xfrm>
        </p:grpSpPr>
        <p:sp>
          <p:nvSpPr>
            <p:cNvPr id="1048782" name="Freeform 7" descr="preencoded.png"/>
            <p:cNvSpPr/>
            <p:nvPr/>
          </p:nvSpPr>
          <p:spPr>
            <a:xfrm rot="0" flipH="0" flipV="0">
              <a:off x="0" y="0"/>
              <a:ext cx="9144000" cy="13716000"/>
            </a:xfrm>
            <a:custGeom>
              <a:avLst/>
              <a:ahLst/>
              <a:rect l="l" t="t" r="r" b="b"/>
              <a:pathLst>
                <a:path w="9144000" h="13716000">
                  <a:moveTo>
                    <a:pt x="0" y="0"/>
                  </a:moveTo>
                  <a:lnTo>
                    <a:pt x="9144000" y="0"/>
                  </a:lnTo>
                  <a:lnTo>
                    <a:pt x="9144000" y="13716000"/>
                  </a:lnTo>
                  <a:lnTo>
                    <a:pt x="0" y="13716000"/>
                  </a:lnTo>
                  <a:lnTo>
                    <a:pt x="0" y="0"/>
                  </a:lnTo>
                  <a:close/>
                </a:path>
              </a:pathLst>
            </a:custGeom>
            <a:blipFill>
              <a:blip xmlns:r="http://schemas.openxmlformats.org/officeDocument/2006/relationships" r:embed="rId2"/>
              <a:stretch>
                <a:fillRect l="0" t="0" r="0" b="0"/>
              </a:stretch>
            </a:blipFill>
          </p:spPr>
        </p:sp>
      </p:grpSp>
      <p:sp>
        <p:nvSpPr>
          <p:cNvPr id="1048783" name="TextBox 8"/>
          <p:cNvSpPr txBox="1"/>
          <p:nvPr/>
        </p:nvSpPr>
        <p:spPr>
          <a:xfrm rot="0">
            <a:off x="7499147" y="2025272"/>
            <a:ext cx="9686401" cy="642874"/>
          </a:xfrm>
          <a:prstGeom prst="rect"/>
        </p:spPr>
        <p:txBody>
          <a:bodyPr anchor="t" bIns="0" lIns="0" rIns="0" rtlCol="0" tIns="0">
            <a:spAutoFit/>
          </a:bodyPr>
          <a:p>
            <a:pPr algn="l">
              <a:lnSpc>
                <a:spcPts val="5062"/>
              </a:lnSpc>
            </a:pPr>
            <a:r>
              <a:rPr b="1" sz="3400" lang="en-US">
                <a:solidFill>
                  <a:srgbClr val="00002E"/>
                </a:solidFill>
                <a:latin typeface="Nunito Bold"/>
                <a:ea typeface="Nunito Bold"/>
                <a:cs typeface="Nunito Bold"/>
                <a:sym typeface="Nunito Bold"/>
              </a:rPr>
              <a:t>Information Security and Cybersecurity</a:t>
            </a:r>
          </a:p>
        </p:txBody>
      </p:sp>
      <p:sp>
        <p:nvSpPr>
          <p:cNvPr id="1048784" name="TextBox 9"/>
          <p:cNvSpPr txBox="1"/>
          <p:nvPr/>
        </p:nvSpPr>
        <p:spPr>
          <a:xfrm rot="0">
            <a:off x="7499156" y="2770289"/>
            <a:ext cx="10147802" cy="1075944"/>
          </a:xfrm>
          <a:prstGeom prst="rect"/>
        </p:spPr>
        <p:txBody>
          <a:bodyPr anchor="t" bIns="0" lIns="0" rIns="0" rtlCol="0" tIns="0">
            <a:spAutoFit/>
          </a:bodyPr>
          <a:p>
            <a:pPr algn="l">
              <a:lnSpc>
                <a:spcPts val="2118"/>
              </a:lnSpc>
            </a:pPr>
            <a:r>
              <a:rPr sz="1400" lang="en-US">
                <a:solidFill>
                  <a:srgbClr val="00002E"/>
                </a:solidFill>
                <a:latin typeface="PT Sans"/>
                <a:ea typeface="PT Sans"/>
                <a:cs typeface="PT Sans"/>
                <a:sym typeface="PT Sans"/>
              </a:rPr>
              <a:t>Information security focuses on protecting information from unauthorized access, use, disclosure, disruption, modification, or destruction. Cybersecurity is a subset that specifically deals with protecting digital systems and data from cyber threats. Both are paramount in an era of increasing digital dependency and sophisticated cyberattacks, safeguarding business assets and maintaining trust.</a:t>
            </a:r>
          </a:p>
        </p:txBody>
      </p:sp>
      <p:grpSp>
        <p:nvGrpSpPr>
          <p:cNvPr id="159" name="Group 10"/>
          <p:cNvGrpSpPr/>
          <p:nvPr/>
        </p:nvGrpSpPr>
        <p:grpSpPr>
          <a:xfrm rot="0">
            <a:off x="7483926" y="3873503"/>
            <a:ext cx="10178253" cy="1007250"/>
            <a:chOff x="0" y="0"/>
            <a:chExt cx="13571004" cy="1343000"/>
          </a:xfrm>
        </p:grpSpPr>
        <p:sp>
          <p:nvSpPr>
            <p:cNvPr id="1048785" name="Freeform 11"/>
            <p:cNvSpPr/>
            <p:nvPr/>
          </p:nvSpPr>
          <p:spPr>
            <a:xfrm rot="0" flipH="0" flipV="0">
              <a:off x="20320" y="20320"/>
              <a:ext cx="13530453" cy="1302385"/>
            </a:xfrm>
            <a:custGeom>
              <a:avLst/>
              <a:ahLst/>
              <a:rect l="l" t="t" r="r" b="b"/>
              <a:pathLst>
                <a:path w="13530453" h="1302385">
                  <a:moveTo>
                    <a:pt x="0" y="121920"/>
                  </a:moveTo>
                  <a:cubicBezTo>
                    <a:pt x="0" y="54610"/>
                    <a:pt x="56134" y="0"/>
                    <a:pt x="125349" y="0"/>
                  </a:cubicBezTo>
                  <a:lnTo>
                    <a:pt x="13405104" y="0"/>
                  </a:lnTo>
                  <a:cubicBezTo>
                    <a:pt x="13474318" y="0"/>
                    <a:pt x="13530453" y="54610"/>
                    <a:pt x="13530453" y="121920"/>
                  </a:cubicBezTo>
                  <a:lnTo>
                    <a:pt x="13530453" y="1180465"/>
                  </a:lnTo>
                  <a:cubicBezTo>
                    <a:pt x="13530453" y="1247775"/>
                    <a:pt x="13474318" y="1302385"/>
                    <a:pt x="13405104" y="1302385"/>
                  </a:cubicBezTo>
                  <a:lnTo>
                    <a:pt x="125349" y="1302385"/>
                  </a:lnTo>
                  <a:cubicBezTo>
                    <a:pt x="56134" y="1302385"/>
                    <a:pt x="0" y="1247775"/>
                    <a:pt x="0" y="1180465"/>
                  </a:cubicBezTo>
                  <a:close/>
                </a:path>
              </a:pathLst>
            </a:custGeom>
            <a:solidFill>
              <a:srgbClr val="F3F3FF">
                <a:alpha val="56078"/>
              </a:srgbClr>
            </a:solidFill>
          </p:spPr>
        </p:sp>
        <p:sp>
          <p:nvSpPr>
            <p:cNvPr id="1048786" name="Freeform 12"/>
            <p:cNvSpPr/>
            <p:nvPr/>
          </p:nvSpPr>
          <p:spPr>
            <a:xfrm rot="0" flipH="0" flipV="0">
              <a:off x="0" y="0"/>
              <a:ext cx="13571093" cy="1343025"/>
            </a:xfrm>
            <a:custGeom>
              <a:avLst/>
              <a:ahLst/>
              <a:rect l="l" t="t" r="r" b="b"/>
              <a:pathLst>
                <a:path w="13571093" h="1343025">
                  <a:moveTo>
                    <a:pt x="0" y="142240"/>
                  </a:moveTo>
                  <a:cubicBezTo>
                    <a:pt x="0" y="63119"/>
                    <a:pt x="65786" y="0"/>
                    <a:pt x="145669" y="0"/>
                  </a:cubicBezTo>
                  <a:lnTo>
                    <a:pt x="13425424" y="0"/>
                  </a:lnTo>
                  <a:lnTo>
                    <a:pt x="13425424" y="20320"/>
                  </a:lnTo>
                  <a:lnTo>
                    <a:pt x="13425424" y="0"/>
                  </a:lnTo>
                  <a:cubicBezTo>
                    <a:pt x="13505307" y="0"/>
                    <a:pt x="13571093" y="63119"/>
                    <a:pt x="13571093" y="142240"/>
                  </a:cubicBezTo>
                  <a:lnTo>
                    <a:pt x="13550773" y="142240"/>
                  </a:lnTo>
                  <a:lnTo>
                    <a:pt x="13571093" y="142240"/>
                  </a:lnTo>
                  <a:lnTo>
                    <a:pt x="13571093" y="1200785"/>
                  </a:lnTo>
                  <a:lnTo>
                    <a:pt x="13550773" y="1200785"/>
                  </a:lnTo>
                  <a:lnTo>
                    <a:pt x="13571093" y="1200785"/>
                  </a:lnTo>
                  <a:cubicBezTo>
                    <a:pt x="13571093" y="1279779"/>
                    <a:pt x="13505307" y="1343025"/>
                    <a:pt x="13425424" y="1343025"/>
                  </a:cubicBezTo>
                  <a:lnTo>
                    <a:pt x="13425424" y="1322705"/>
                  </a:lnTo>
                  <a:lnTo>
                    <a:pt x="13425424" y="1343025"/>
                  </a:lnTo>
                  <a:lnTo>
                    <a:pt x="145669" y="1343025"/>
                  </a:lnTo>
                  <a:lnTo>
                    <a:pt x="145669" y="1322705"/>
                  </a:lnTo>
                  <a:lnTo>
                    <a:pt x="145669" y="1343025"/>
                  </a:lnTo>
                  <a:cubicBezTo>
                    <a:pt x="65786" y="1343025"/>
                    <a:pt x="0" y="1279906"/>
                    <a:pt x="0" y="1200785"/>
                  </a:cubicBezTo>
                  <a:lnTo>
                    <a:pt x="0" y="142240"/>
                  </a:lnTo>
                  <a:lnTo>
                    <a:pt x="20320" y="142240"/>
                  </a:lnTo>
                  <a:lnTo>
                    <a:pt x="0" y="142240"/>
                  </a:lnTo>
                  <a:moveTo>
                    <a:pt x="40640" y="142240"/>
                  </a:moveTo>
                  <a:lnTo>
                    <a:pt x="40640" y="1200785"/>
                  </a:lnTo>
                  <a:lnTo>
                    <a:pt x="20320" y="1200785"/>
                  </a:lnTo>
                  <a:lnTo>
                    <a:pt x="40640" y="1200785"/>
                  </a:lnTo>
                  <a:cubicBezTo>
                    <a:pt x="40640" y="1256411"/>
                    <a:pt x="87122" y="1302385"/>
                    <a:pt x="145669" y="1302385"/>
                  </a:cubicBezTo>
                  <a:lnTo>
                    <a:pt x="13425424" y="1302385"/>
                  </a:lnTo>
                  <a:cubicBezTo>
                    <a:pt x="13483971" y="1302385"/>
                    <a:pt x="13530453" y="1256411"/>
                    <a:pt x="13530453" y="1200785"/>
                  </a:cubicBezTo>
                  <a:lnTo>
                    <a:pt x="13530453" y="142240"/>
                  </a:lnTo>
                  <a:cubicBezTo>
                    <a:pt x="13530453" y="86614"/>
                    <a:pt x="13483971" y="40640"/>
                    <a:pt x="13425424" y="40640"/>
                  </a:cubicBezTo>
                  <a:lnTo>
                    <a:pt x="145669" y="40640"/>
                  </a:lnTo>
                  <a:lnTo>
                    <a:pt x="145669" y="20320"/>
                  </a:lnTo>
                  <a:lnTo>
                    <a:pt x="145669" y="40640"/>
                  </a:lnTo>
                  <a:cubicBezTo>
                    <a:pt x="87122" y="40640"/>
                    <a:pt x="40640" y="86614"/>
                    <a:pt x="40640" y="142240"/>
                  </a:cubicBezTo>
                  <a:close/>
                </a:path>
              </a:pathLst>
            </a:custGeom>
            <a:solidFill>
              <a:srgbClr val="2D4DF2"/>
            </a:solidFill>
          </p:spPr>
        </p:sp>
      </p:grpSp>
      <p:grpSp>
        <p:nvGrpSpPr>
          <p:cNvPr id="160" name="Group 13"/>
          <p:cNvGrpSpPr/>
          <p:nvPr/>
        </p:nvGrpSpPr>
        <p:grpSpPr>
          <a:xfrm rot="0">
            <a:off x="7480106" y="3888734"/>
            <a:ext cx="76200" cy="976798"/>
            <a:chOff x="0" y="0"/>
            <a:chExt cx="101600" cy="1302398"/>
          </a:xfrm>
        </p:grpSpPr>
        <p:sp>
          <p:nvSpPr>
            <p:cNvPr id="1048787" name="Freeform 14"/>
            <p:cNvSpPr/>
            <p:nvPr/>
          </p:nvSpPr>
          <p:spPr>
            <a:xfrm rot="0" flipH="0" flipV="0">
              <a:off x="0" y="0"/>
              <a:ext cx="101600" cy="1302385"/>
            </a:xfrm>
            <a:custGeom>
              <a:avLst/>
              <a:ahLst/>
              <a:rect l="l" t="t" r="r" b="b"/>
              <a:pathLst>
                <a:path w="101600" h="1302385">
                  <a:moveTo>
                    <a:pt x="0" y="50800"/>
                  </a:moveTo>
                  <a:cubicBezTo>
                    <a:pt x="0" y="22733"/>
                    <a:pt x="22733" y="0"/>
                    <a:pt x="50800" y="0"/>
                  </a:cubicBezTo>
                  <a:cubicBezTo>
                    <a:pt x="78867" y="0"/>
                    <a:pt x="101600" y="22733"/>
                    <a:pt x="101600" y="50800"/>
                  </a:cubicBezTo>
                  <a:lnTo>
                    <a:pt x="101600" y="1251585"/>
                  </a:lnTo>
                  <a:cubicBezTo>
                    <a:pt x="101600" y="1279652"/>
                    <a:pt x="78867" y="1302385"/>
                    <a:pt x="50800" y="1302385"/>
                  </a:cubicBezTo>
                  <a:cubicBezTo>
                    <a:pt x="22733" y="1302385"/>
                    <a:pt x="0" y="1279652"/>
                    <a:pt x="0" y="1251585"/>
                  </a:cubicBezTo>
                  <a:close/>
                </a:path>
              </a:pathLst>
            </a:custGeom>
            <a:solidFill>
              <a:srgbClr val="2D4DF2"/>
            </a:solidFill>
          </p:spPr>
        </p:sp>
      </p:grpSp>
      <p:sp>
        <p:nvSpPr>
          <p:cNvPr id="1048788" name="TextBox 15"/>
          <p:cNvSpPr txBox="1"/>
          <p:nvPr/>
        </p:nvSpPr>
        <p:spPr>
          <a:xfrm rot="0">
            <a:off x="7758408" y="4052735"/>
            <a:ext cx="2155203" cy="307496"/>
          </a:xfrm>
          <a:prstGeom prst="rect"/>
        </p:spPr>
        <p:txBody>
          <a:bodyPr anchor="t" bIns="0" lIns="0" rIns="0" rtlCol="0" tIns="0">
            <a:spAutoFit/>
          </a:bodyPr>
          <a:p>
            <a:pPr algn="l">
              <a:lnSpc>
                <a:spcPts val="2346"/>
              </a:lnSpc>
            </a:pPr>
            <a:r>
              <a:rPr b="1" sz="1800" lang="en-US">
                <a:solidFill>
                  <a:srgbClr val="00002E"/>
                </a:solidFill>
                <a:latin typeface="Nunito Bold"/>
                <a:ea typeface="Nunito Bold"/>
                <a:cs typeface="Nunito Bold"/>
                <a:sym typeface="Nunito Bold"/>
              </a:rPr>
              <a:t>Confidentiality</a:t>
            </a:r>
          </a:p>
        </p:txBody>
      </p:sp>
      <p:sp>
        <p:nvSpPr>
          <p:cNvPr id="1048789" name="TextBox 16"/>
          <p:cNvSpPr txBox="1"/>
          <p:nvPr/>
        </p:nvSpPr>
        <p:spPr>
          <a:xfrm rot="0">
            <a:off x="7758408" y="4379862"/>
            <a:ext cx="9686401" cy="284026"/>
          </a:xfrm>
          <a:prstGeom prst="rect"/>
        </p:spPr>
        <p:txBody>
          <a:bodyPr anchor="t" bIns="0" lIns="0" rIns="0" rtlCol="0" tIns="0">
            <a:spAutoFit/>
          </a:bodyPr>
          <a:p>
            <a:pPr algn="l">
              <a:lnSpc>
                <a:spcPts val="2118"/>
              </a:lnSpc>
            </a:pPr>
            <a:r>
              <a:rPr sz="1400" lang="en-US">
                <a:solidFill>
                  <a:srgbClr val="00002E"/>
                </a:solidFill>
                <a:latin typeface="PT Sans"/>
                <a:ea typeface="PT Sans"/>
                <a:cs typeface="PT Sans"/>
                <a:sym typeface="PT Sans"/>
              </a:rPr>
              <a:t>Ensuring information is only accessible to authorized individuals.</a:t>
            </a:r>
          </a:p>
        </p:txBody>
      </p:sp>
      <p:grpSp>
        <p:nvGrpSpPr>
          <p:cNvPr id="161" name="Group 17"/>
          <p:cNvGrpSpPr/>
          <p:nvPr/>
        </p:nvGrpSpPr>
        <p:grpSpPr>
          <a:xfrm rot="0">
            <a:off x="7483926" y="4962630"/>
            <a:ext cx="10178253" cy="1007250"/>
            <a:chOff x="0" y="0"/>
            <a:chExt cx="13571004" cy="1343000"/>
          </a:xfrm>
        </p:grpSpPr>
        <p:sp>
          <p:nvSpPr>
            <p:cNvPr id="1048790" name="Freeform 18"/>
            <p:cNvSpPr/>
            <p:nvPr/>
          </p:nvSpPr>
          <p:spPr>
            <a:xfrm rot="0" flipH="0" flipV="0">
              <a:off x="20320" y="20320"/>
              <a:ext cx="13530453" cy="1302385"/>
            </a:xfrm>
            <a:custGeom>
              <a:avLst/>
              <a:ahLst/>
              <a:rect l="l" t="t" r="r" b="b"/>
              <a:pathLst>
                <a:path w="13530453" h="1302385">
                  <a:moveTo>
                    <a:pt x="0" y="121920"/>
                  </a:moveTo>
                  <a:cubicBezTo>
                    <a:pt x="0" y="54610"/>
                    <a:pt x="56134" y="0"/>
                    <a:pt x="125349" y="0"/>
                  </a:cubicBezTo>
                  <a:lnTo>
                    <a:pt x="13405104" y="0"/>
                  </a:lnTo>
                  <a:cubicBezTo>
                    <a:pt x="13474318" y="0"/>
                    <a:pt x="13530453" y="54610"/>
                    <a:pt x="13530453" y="121920"/>
                  </a:cubicBezTo>
                  <a:lnTo>
                    <a:pt x="13530453" y="1180465"/>
                  </a:lnTo>
                  <a:cubicBezTo>
                    <a:pt x="13530453" y="1247775"/>
                    <a:pt x="13474318" y="1302385"/>
                    <a:pt x="13405104" y="1302385"/>
                  </a:cubicBezTo>
                  <a:lnTo>
                    <a:pt x="125349" y="1302385"/>
                  </a:lnTo>
                  <a:cubicBezTo>
                    <a:pt x="56134" y="1302385"/>
                    <a:pt x="0" y="1247775"/>
                    <a:pt x="0" y="1180465"/>
                  </a:cubicBezTo>
                  <a:close/>
                </a:path>
              </a:pathLst>
            </a:custGeom>
            <a:solidFill>
              <a:srgbClr val="F3F3FF">
                <a:alpha val="56078"/>
              </a:srgbClr>
            </a:solidFill>
          </p:spPr>
        </p:sp>
        <p:sp>
          <p:nvSpPr>
            <p:cNvPr id="1048791" name="Freeform 19"/>
            <p:cNvSpPr/>
            <p:nvPr/>
          </p:nvSpPr>
          <p:spPr>
            <a:xfrm rot="0" flipH="0" flipV="0">
              <a:off x="0" y="0"/>
              <a:ext cx="13571093" cy="1343025"/>
            </a:xfrm>
            <a:custGeom>
              <a:avLst/>
              <a:ahLst/>
              <a:rect l="l" t="t" r="r" b="b"/>
              <a:pathLst>
                <a:path w="13571093" h="1343025">
                  <a:moveTo>
                    <a:pt x="0" y="142240"/>
                  </a:moveTo>
                  <a:cubicBezTo>
                    <a:pt x="0" y="63119"/>
                    <a:pt x="65786" y="0"/>
                    <a:pt x="145669" y="0"/>
                  </a:cubicBezTo>
                  <a:lnTo>
                    <a:pt x="13425424" y="0"/>
                  </a:lnTo>
                  <a:lnTo>
                    <a:pt x="13425424" y="20320"/>
                  </a:lnTo>
                  <a:lnTo>
                    <a:pt x="13425424" y="0"/>
                  </a:lnTo>
                  <a:cubicBezTo>
                    <a:pt x="13505307" y="0"/>
                    <a:pt x="13571093" y="63119"/>
                    <a:pt x="13571093" y="142240"/>
                  </a:cubicBezTo>
                  <a:lnTo>
                    <a:pt x="13550773" y="142240"/>
                  </a:lnTo>
                  <a:lnTo>
                    <a:pt x="13571093" y="142240"/>
                  </a:lnTo>
                  <a:lnTo>
                    <a:pt x="13571093" y="1200785"/>
                  </a:lnTo>
                  <a:lnTo>
                    <a:pt x="13550773" y="1200785"/>
                  </a:lnTo>
                  <a:lnTo>
                    <a:pt x="13571093" y="1200785"/>
                  </a:lnTo>
                  <a:cubicBezTo>
                    <a:pt x="13571093" y="1279779"/>
                    <a:pt x="13505307" y="1343025"/>
                    <a:pt x="13425424" y="1343025"/>
                  </a:cubicBezTo>
                  <a:lnTo>
                    <a:pt x="13425424" y="1322705"/>
                  </a:lnTo>
                  <a:lnTo>
                    <a:pt x="13425424" y="1343025"/>
                  </a:lnTo>
                  <a:lnTo>
                    <a:pt x="145669" y="1343025"/>
                  </a:lnTo>
                  <a:lnTo>
                    <a:pt x="145669" y="1322705"/>
                  </a:lnTo>
                  <a:lnTo>
                    <a:pt x="145669" y="1343025"/>
                  </a:lnTo>
                  <a:cubicBezTo>
                    <a:pt x="65786" y="1343025"/>
                    <a:pt x="0" y="1279906"/>
                    <a:pt x="0" y="1200785"/>
                  </a:cubicBezTo>
                  <a:lnTo>
                    <a:pt x="0" y="142240"/>
                  </a:lnTo>
                  <a:lnTo>
                    <a:pt x="20320" y="142240"/>
                  </a:lnTo>
                  <a:lnTo>
                    <a:pt x="0" y="142240"/>
                  </a:lnTo>
                  <a:moveTo>
                    <a:pt x="40640" y="142240"/>
                  </a:moveTo>
                  <a:lnTo>
                    <a:pt x="40640" y="1200785"/>
                  </a:lnTo>
                  <a:lnTo>
                    <a:pt x="20320" y="1200785"/>
                  </a:lnTo>
                  <a:lnTo>
                    <a:pt x="40640" y="1200785"/>
                  </a:lnTo>
                  <a:cubicBezTo>
                    <a:pt x="40640" y="1256411"/>
                    <a:pt x="87122" y="1302385"/>
                    <a:pt x="145669" y="1302385"/>
                  </a:cubicBezTo>
                  <a:lnTo>
                    <a:pt x="13425424" y="1302385"/>
                  </a:lnTo>
                  <a:cubicBezTo>
                    <a:pt x="13483971" y="1302385"/>
                    <a:pt x="13530453" y="1256411"/>
                    <a:pt x="13530453" y="1200785"/>
                  </a:cubicBezTo>
                  <a:lnTo>
                    <a:pt x="13530453" y="142240"/>
                  </a:lnTo>
                  <a:cubicBezTo>
                    <a:pt x="13530453" y="86614"/>
                    <a:pt x="13483971" y="40640"/>
                    <a:pt x="13425424" y="40640"/>
                  </a:cubicBezTo>
                  <a:lnTo>
                    <a:pt x="145669" y="40640"/>
                  </a:lnTo>
                  <a:lnTo>
                    <a:pt x="145669" y="20320"/>
                  </a:lnTo>
                  <a:lnTo>
                    <a:pt x="145669" y="40640"/>
                  </a:lnTo>
                  <a:cubicBezTo>
                    <a:pt x="87122" y="40640"/>
                    <a:pt x="40640" y="86614"/>
                    <a:pt x="40640" y="142240"/>
                  </a:cubicBezTo>
                  <a:close/>
                </a:path>
              </a:pathLst>
            </a:custGeom>
            <a:solidFill>
              <a:srgbClr val="018CE1"/>
            </a:solidFill>
          </p:spPr>
        </p:sp>
      </p:grpSp>
      <p:grpSp>
        <p:nvGrpSpPr>
          <p:cNvPr id="162" name="Group 20"/>
          <p:cNvGrpSpPr/>
          <p:nvPr/>
        </p:nvGrpSpPr>
        <p:grpSpPr>
          <a:xfrm rot="0">
            <a:off x="7480106" y="4977851"/>
            <a:ext cx="76200" cy="976798"/>
            <a:chOff x="0" y="0"/>
            <a:chExt cx="101600" cy="1302398"/>
          </a:xfrm>
        </p:grpSpPr>
        <p:sp>
          <p:nvSpPr>
            <p:cNvPr id="1048792" name="Freeform 21"/>
            <p:cNvSpPr/>
            <p:nvPr/>
          </p:nvSpPr>
          <p:spPr>
            <a:xfrm rot="0" flipH="0" flipV="0">
              <a:off x="0" y="0"/>
              <a:ext cx="101600" cy="1302385"/>
            </a:xfrm>
            <a:custGeom>
              <a:avLst/>
              <a:ahLst/>
              <a:rect l="l" t="t" r="r" b="b"/>
              <a:pathLst>
                <a:path w="101600" h="1302385">
                  <a:moveTo>
                    <a:pt x="0" y="50800"/>
                  </a:moveTo>
                  <a:cubicBezTo>
                    <a:pt x="0" y="22733"/>
                    <a:pt x="22733" y="0"/>
                    <a:pt x="50800" y="0"/>
                  </a:cubicBezTo>
                  <a:cubicBezTo>
                    <a:pt x="78867" y="0"/>
                    <a:pt x="101600" y="22733"/>
                    <a:pt x="101600" y="50800"/>
                  </a:cubicBezTo>
                  <a:lnTo>
                    <a:pt x="101600" y="1251585"/>
                  </a:lnTo>
                  <a:cubicBezTo>
                    <a:pt x="101600" y="1279652"/>
                    <a:pt x="78867" y="1302385"/>
                    <a:pt x="50800" y="1302385"/>
                  </a:cubicBezTo>
                  <a:cubicBezTo>
                    <a:pt x="22733" y="1302385"/>
                    <a:pt x="0" y="1279652"/>
                    <a:pt x="0" y="1251585"/>
                  </a:cubicBezTo>
                  <a:close/>
                </a:path>
              </a:pathLst>
            </a:custGeom>
            <a:solidFill>
              <a:srgbClr val="018CE1"/>
            </a:solidFill>
          </p:spPr>
        </p:sp>
      </p:grpSp>
      <p:sp>
        <p:nvSpPr>
          <p:cNvPr id="1048793" name="TextBox 22"/>
          <p:cNvSpPr txBox="1"/>
          <p:nvPr/>
        </p:nvSpPr>
        <p:spPr>
          <a:xfrm rot="0">
            <a:off x="7758408" y="5141862"/>
            <a:ext cx="2155203" cy="307496"/>
          </a:xfrm>
          <a:prstGeom prst="rect"/>
        </p:spPr>
        <p:txBody>
          <a:bodyPr anchor="t" bIns="0" lIns="0" rIns="0" rtlCol="0" tIns="0">
            <a:spAutoFit/>
          </a:bodyPr>
          <a:p>
            <a:pPr algn="l">
              <a:lnSpc>
                <a:spcPts val="2346"/>
              </a:lnSpc>
            </a:pPr>
            <a:r>
              <a:rPr b="1" sz="1800" lang="en-US">
                <a:solidFill>
                  <a:srgbClr val="00002E"/>
                </a:solidFill>
                <a:latin typeface="Nunito Bold"/>
                <a:ea typeface="Nunito Bold"/>
                <a:cs typeface="Nunito Bold"/>
                <a:sym typeface="Nunito Bold"/>
              </a:rPr>
              <a:t>Integrity</a:t>
            </a:r>
          </a:p>
        </p:txBody>
      </p:sp>
      <p:sp>
        <p:nvSpPr>
          <p:cNvPr id="1048794" name="TextBox 23"/>
          <p:cNvSpPr txBox="1"/>
          <p:nvPr/>
        </p:nvSpPr>
        <p:spPr>
          <a:xfrm rot="0">
            <a:off x="7758408" y="5468988"/>
            <a:ext cx="9686401" cy="284026"/>
          </a:xfrm>
          <a:prstGeom prst="rect"/>
        </p:spPr>
        <p:txBody>
          <a:bodyPr anchor="t" bIns="0" lIns="0" rIns="0" rtlCol="0" tIns="0">
            <a:spAutoFit/>
          </a:bodyPr>
          <a:p>
            <a:pPr algn="l">
              <a:lnSpc>
                <a:spcPts val="2118"/>
              </a:lnSpc>
            </a:pPr>
            <a:r>
              <a:rPr sz="1400" lang="en-US">
                <a:solidFill>
                  <a:srgbClr val="00002E"/>
                </a:solidFill>
                <a:latin typeface="PT Sans"/>
                <a:ea typeface="PT Sans"/>
                <a:cs typeface="PT Sans"/>
                <a:sym typeface="PT Sans"/>
              </a:rPr>
              <a:t>Maintaining the accuracy and completeness of data.</a:t>
            </a:r>
          </a:p>
        </p:txBody>
      </p:sp>
      <p:grpSp>
        <p:nvGrpSpPr>
          <p:cNvPr id="163" name="Group 24"/>
          <p:cNvGrpSpPr/>
          <p:nvPr/>
        </p:nvGrpSpPr>
        <p:grpSpPr>
          <a:xfrm rot="0">
            <a:off x="7483926" y="6051756"/>
            <a:ext cx="10178253" cy="1007250"/>
            <a:chOff x="0" y="0"/>
            <a:chExt cx="13571004" cy="1343000"/>
          </a:xfrm>
        </p:grpSpPr>
        <p:sp>
          <p:nvSpPr>
            <p:cNvPr id="1048795" name="Freeform 25"/>
            <p:cNvSpPr/>
            <p:nvPr/>
          </p:nvSpPr>
          <p:spPr>
            <a:xfrm rot="0" flipH="0" flipV="0">
              <a:off x="20320" y="20320"/>
              <a:ext cx="13530453" cy="1302385"/>
            </a:xfrm>
            <a:custGeom>
              <a:avLst/>
              <a:ahLst/>
              <a:rect l="l" t="t" r="r" b="b"/>
              <a:pathLst>
                <a:path w="13530453" h="1302385">
                  <a:moveTo>
                    <a:pt x="0" y="121920"/>
                  </a:moveTo>
                  <a:cubicBezTo>
                    <a:pt x="0" y="54610"/>
                    <a:pt x="56134" y="0"/>
                    <a:pt x="125349" y="0"/>
                  </a:cubicBezTo>
                  <a:lnTo>
                    <a:pt x="13405104" y="0"/>
                  </a:lnTo>
                  <a:cubicBezTo>
                    <a:pt x="13474318" y="0"/>
                    <a:pt x="13530453" y="54610"/>
                    <a:pt x="13530453" y="121920"/>
                  </a:cubicBezTo>
                  <a:lnTo>
                    <a:pt x="13530453" y="1180465"/>
                  </a:lnTo>
                  <a:cubicBezTo>
                    <a:pt x="13530453" y="1247775"/>
                    <a:pt x="13474318" y="1302385"/>
                    <a:pt x="13405104" y="1302385"/>
                  </a:cubicBezTo>
                  <a:lnTo>
                    <a:pt x="125349" y="1302385"/>
                  </a:lnTo>
                  <a:cubicBezTo>
                    <a:pt x="56134" y="1302385"/>
                    <a:pt x="0" y="1247775"/>
                    <a:pt x="0" y="1180465"/>
                  </a:cubicBezTo>
                  <a:close/>
                </a:path>
              </a:pathLst>
            </a:custGeom>
            <a:solidFill>
              <a:srgbClr val="F3F3FF">
                <a:alpha val="56078"/>
              </a:srgbClr>
            </a:solidFill>
          </p:spPr>
        </p:sp>
        <p:sp>
          <p:nvSpPr>
            <p:cNvPr id="1048796" name="Freeform 26"/>
            <p:cNvSpPr/>
            <p:nvPr/>
          </p:nvSpPr>
          <p:spPr>
            <a:xfrm rot="0" flipH="0" flipV="0">
              <a:off x="0" y="0"/>
              <a:ext cx="13571093" cy="1343025"/>
            </a:xfrm>
            <a:custGeom>
              <a:avLst/>
              <a:ahLst/>
              <a:rect l="l" t="t" r="r" b="b"/>
              <a:pathLst>
                <a:path w="13571093" h="1343025">
                  <a:moveTo>
                    <a:pt x="0" y="142240"/>
                  </a:moveTo>
                  <a:cubicBezTo>
                    <a:pt x="0" y="63119"/>
                    <a:pt x="65786" y="0"/>
                    <a:pt x="145669" y="0"/>
                  </a:cubicBezTo>
                  <a:lnTo>
                    <a:pt x="13425424" y="0"/>
                  </a:lnTo>
                  <a:lnTo>
                    <a:pt x="13425424" y="20320"/>
                  </a:lnTo>
                  <a:lnTo>
                    <a:pt x="13425424" y="0"/>
                  </a:lnTo>
                  <a:cubicBezTo>
                    <a:pt x="13505307" y="0"/>
                    <a:pt x="13571093" y="63119"/>
                    <a:pt x="13571093" y="142240"/>
                  </a:cubicBezTo>
                  <a:lnTo>
                    <a:pt x="13550773" y="142240"/>
                  </a:lnTo>
                  <a:lnTo>
                    <a:pt x="13571093" y="142240"/>
                  </a:lnTo>
                  <a:lnTo>
                    <a:pt x="13571093" y="1200785"/>
                  </a:lnTo>
                  <a:lnTo>
                    <a:pt x="13550773" y="1200785"/>
                  </a:lnTo>
                  <a:lnTo>
                    <a:pt x="13571093" y="1200785"/>
                  </a:lnTo>
                  <a:cubicBezTo>
                    <a:pt x="13571093" y="1279779"/>
                    <a:pt x="13505307" y="1343025"/>
                    <a:pt x="13425424" y="1343025"/>
                  </a:cubicBezTo>
                  <a:lnTo>
                    <a:pt x="13425424" y="1322705"/>
                  </a:lnTo>
                  <a:lnTo>
                    <a:pt x="13425424" y="1343025"/>
                  </a:lnTo>
                  <a:lnTo>
                    <a:pt x="145669" y="1343025"/>
                  </a:lnTo>
                  <a:lnTo>
                    <a:pt x="145669" y="1322705"/>
                  </a:lnTo>
                  <a:lnTo>
                    <a:pt x="145669" y="1343025"/>
                  </a:lnTo>
                  <a:cubicBezTo>
                    <a:pt x="65786" y="1343025"/>
                    <a:pt x="0" y="1279906"/>
                    <a:pt x="0" y="1200785"/>
                  </a:cubicBezTo>
                  <a:lnTo>
                    <a:pt x="0" y="142240"/>
                  </a:lnTo>
                  <a:lnTo>
                    <a:pt x="20320" y="142240"/>
                  </a:lnTo>
                  <a:lnTo>
                    <a:pt x="0" y="142240"/>
                  </a:lnTo>
                  <a:moveTo>
                    <a:pt x="40640" y="142240"/>
                  </a:moveTo>
                  <a:lnTo>
                    <a:pt x="40640" y="1200785"/>
                  </a:lnTo>
                  <a:lnTo>
                    <a:pt x="20320" y="1200785"/>
                  </a:lnTo>
                  <a:lnTo>
                    <a:pt x="40640" y="1200785"/>
                  </a:lnTo>
                  <a:cubicBezTo>
                    <a:pt x="40640" y="1256411"/>
                    <a:pt x="87122" y="1302385"/>
                    <a:pt x="145669" y="1302385"/>
                  </a:cubicBezTo>
                  <a:lnTo>
                    <a:pt x="13425424" y="1302385"/>
                  </a:lnTo>
                  <a:cubicBezTo>
                    <a:pt x="13483971" y="1302385"/>
                    <a:pt x="13530453" y="1256411"/>
                    <a:pt x="13530453" y="1200785"/>
                  </a:cubicBezTo>
                  <a:lnTo>
                    <a:pt x="13530453" y="142240"/>
                  </a:lnTo>
                  <a:cubicBezTo>
                    <a:pt x="13530453" y="86614"/>
                    <a:pt x="13483971" y="40640"/>
                    <a:pt x="13425424" y="40640"/>
                  </a:cubicBezTo>
                  <a:lnTo>
                    <a:pt x="145669" y="40640"/>
                  </a:lnTo>
                  <a:lnTo>
                    <a:pt x="145669" y="20320"/>
                  </a:lnTo>
                  <a:lnTo>
                    <a:pt x="145669" y="40640"/>
                  </a:lnTo>
                  <a:cubicBezTo>
                    <a:pt x="87122" y="40640"/>
                    <a:pt x="40640" y="86614"/>
                    <a:pt x="40640" y="142240"/>
                  </a:cubicBezTo>
                  <a:close/>
                </a:path>
              </a:pathLst>
            </a:custGeom>
            <a:solidFill>
              <a:srgbClr val="DA33BF"/>
            </a:solidFill>
          </p:spPr>
        </p:sp>
      </p:grpSp>
      <p:grpSp>
        <p:nvGrpSpPr>
          <p:cNvPr id="164" name="Group 27"/>
          <p:cNvGrpSpPr/>
          <p:nvPr/>
        </p:nvGrpSpPr>
        <p:grpSpPr>
          <a:xfrm rot="0">
            <a:off x="7480106" y="6066977"/>
            <a:ext cx="76200" cy="976798"/>
            <a:chOff x="0" y="0"/>
            <a:chExt cx="101600" cy="1302398"/>
          </a:xfrm>
        </p:grpSpPr>
        <p:sp>
          <p:nvSpPr>
            <p:cNvPr id="1048797" name="Freeform 28"/>
            <p:cNvSpPr/>
            <p:nvPr/>
          </p:nvSpPr>
          <p:spPr>
            <a:xfrm rot="0" flipH="0" flipV="0">
              <a:off x="0" y="0"/>
              <a:ext cx="101600" cy="1302385"/>
            </a:xfrm>
            <a:custGeom>
              <a:avLst/>
              <a:ahLst/>
              <a:rect l="l" t="t" r="r" b="b"/>
              <a:pathLst>
                <a:path w="101600" h="1302385">
                  <a:moveTo>
                    <a:pt x="0" y="50800"/>
                  </a:moveTo>
                  <a:cubicBezTo>
                    <a:pt x="0" y="22733"/>
                    <a:pt x="22733" y="0"/>
                    <a:pt x="50800" y="0"/>
                  </a:cubicBezTo>
                  <a:cubicBezTo>
                    <a:pt x="78867" y="0"/>
                    <a:pt x="101600" y="22733"/>
                    <a:pt x="101600" y="50800"/>
                  </a:cubicBezTo>
                  <a:lnTo>
                    <a:pt x="101600" y="1251585"/>
                  </a:lnTo>
                  <a:cubicBezTo>
                    <a:pt x="101600" y="1279652"/>
                    <a:pt x="78867" y="1302385"/>
                    <a:pt x="50800" y="1302385"/>
                  </a:cubicBezTo>
                  <a:cubicBezTo>
                    <a:pt x="22733" y="1302385"/>
                    <a:pt x="0" y="1279652"/>
                    <a:pt x="0" y="1251585"/>
                  </a:cubicBezTo>
                  <a:close/>
                </a:path>
              </a:pathLst>
            </a:custGeom>
            <a:solidFill>
              <a:srgbClr val="DA33BF"/>
            </a:solidFill>
          </p:spPr>
        </p:sp>
      </p:grpSp>
      <p:sp>
        <p:nvSpPr>
          <p:cNvPr id="1048798" name="TextBox 29"/>
          <p:cNvSpPr txBox="1"/>
          <p:nvPr/>
        </p:nvSpPr>
        <p:spPr>
          <a:xfrm rot="0">
            <a:off x="7758408" y="6230988"/>
            <a:ext cx="2155203" cy="307496"/>
          </a:xfrm>
          <a:prstGeom prst="rect"/>
        </p:spPr>
        <p:txBody>
          <a:bodyPr anchor="t" bIns="0" lIns="0" rIns="0" rtlCol="0" tIns="0">
            <a:spAutoFit/>
          </a:bodyPr>
          <a:p>
            <a:pPr algn="l">
              <a:lnSpc>
                <a:spcPts val="2346"/>
              </a:lnSpc>
            </a:pPr>
            <a:r>
              <a:rPr b="1" sz="1800" lang="en-US">
                <a:solidFill>
                  <a:srgbClr val="00002E"/>
                </a:solidFill>
                <a:latin typeface="Nunito Bold"/>
                <a:ea typeface="Nunito Bold"/>
                <a:cs typeface="Nunito Bold"/>
                <a:sym typeface="Nunito Bold"/>
              </a:rPr>
              <a:t>Availability</a:t>
            </a:r>
          </a:p>
        </p:txBody>
      </p:sp>
      <p:sp>
        <p:nvSpPr>
          <p:cNvPr id="1048799" name="TextBox 30"/>
          <p:cNvSpPr txBox="1"/>
          <p:nvPr/>
        </p:nvSpPr>
        <p:spPr>
          <a:xfrm rot="0">
            <a:off x="7758408" y="6558115"/>
            <a:ext cx="9686401" cy="284026"/>
          </a:xfrm>
          <a:prstGeom prst="rect"/>
        </p:spPr>
        <p:txBody>
          <a:bodyPr anchor="t" bIns="0" lIns="0" rIns="0" rtlCol="0" tIns="0">
            <a:spAutoFit/>
          </a:bodyPr>
          <a:p>
            <a:pPr algn="l">
              <a:lnSpc>
                <a:spcPts val="2118"/>
              </a:lnSpc>
            </a:pPr>
            <a:r>
              <a:rPr sz="1400" lang="en-US">
                <a:solidFill>
                  <a:srgbClr val="00002E"/>
                </a:solidFill>
                <a:latin typeface="PT Sans"/>
                <a:ea typeface="PT Sans"/>
                <a:cs typeface="PT Sans"/>
                <a:sym typeface="PT Sans"/>
              </a:rPr>
              <a:t>Ensuring authorized users have timely and reliable access to information.</a:t>
            </a:r>
          </a:p>
        </p:txBody>
      </p:sp>
      <p:sp>
        <p:nvSpPr>
          <p:cNvPr id="1048800" name="TextBox 31"/>
          <p:cNvSpPr txBox="1"/>
          <p:nvPr/>
        </p:nvSpPr>
        <p:spPr>
          <a:xfrm rot="0">
            <a:off x="7499147" y="7155056"/>
            <a:ext cx="5095799" cy="380999"/>
          </a:xfrm>
          <a:prstGeom prst="rect"/>
        </p:spPr>
        <p:txBody>
          <a:bodyPr anchor="t" bIns="0" lIns="0" rIns="0" rtlCol="0" tIns="0">
            <a:spAutoFit/>
          </a:bodyPr>
          <a:p>
            <a:pPr algn="l">
              <a:lnSpc>
                <a:spcPts val="3000"/>
              </a:lnSpc>
            </a:pPr>
            <a:r>
              <a:rPr b="1" sz="2000" lang="en-US">
                <a:solidFill>
                  <a:srgbClr val="00002E"/>
                </a:solidFill>
                <a:latin typeface="Nunito Bold"/>
                <a:ea typeface="Nunito Bold"/>
                <a:cs typeface="Nunito Bold"/>
                <a:sym typeface="Nunito Bold"/>
              </a:rPr>
              <a:t>Key Threats &amp; Defenses</a:t>
            </a:r>
          </a:p>
        </p:txBody>
      </p:sp>
      <p:sp>
        <p:nvSpPr>
          <p:cNvPr id="1048801" name="TextBox 32"/>
          <p:cNvSpPr txBox="1"/>
          <p:nvPr/>
        </p:nvSpPr>
        <p:spPr>
          <a:xfrm rot="0">
            <a:off x="7499156" y="7656014"/>
            <a:ext cx="10147802" cy="519827"/>
          </a:xfrm>
          <a:prstGeom prst="rect"/>
        </p:spPr>
        <p:txBody>
          <a:bodyPr anchor="t" bIns="0" lIns="0" rIns="0" rtlCol="0" tIns="0">
            <a:spAutoFit/>
          </a:bodyPr>
          <a:p>
            <a:pPr algn="l">
              <a:lnSpc>
                <a:spcPts val="2118"/>
              </a:lnSpc>
            </a:pPr>
            <a:r>
              <a:rPr sz="1400" lang="en-US">
                <a:solidFill>
                  <a:srgbClr val="00002E"/>
                </a:solidFill>
                <a:latin typeface="PT Sans"/>
                <a:ea typeface="PT Sans"/>
                <a:cs typeface="PT Sans"/>
                <a:sym typeface="PT Sans"/>
              </a:rPr>
              <a:t>From phishing and malware to advanced persistent threats, organizations must deploy multi-layered defenses including firewalls, encryption, intrusion detection systems, and robust employee training programs to secure their digital landscape.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grpSp>
        <p:nvGrpSpPr>
          <p:cNvPr id="168" name="Group 2"/>
          <p:cNvGrpSpPr/>
          <p:nvPr/>
        </p:nvGrpSpPr>
        <p:grpSpPr>
          <a:xfrm rot="0">
            <a:off x="0" y="0"/>
            <a:ext cx="18288000" cy="10287000"/>
            <a:chOff x="0" y="0"/>
            <a:chExt cx="24384000" cy="13716000"/>
          </a:xfrm>
        </p:grpSpPr>
        <p:sp>
          <p:nvSpPr>
            <p:cNvPr id="1048808"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169" name="Group 4"/>
          <p:cNvGrpSpPr/>
          <p:nvPr/>
        </p:nvGrpSpPr>
        <p:grpSpPr>
          <a:xfrm rot="0">
            <a:off x="0" y="0"/>
            <a:ext cx="18288000" cy="10287000"/>
            <a:chOff x="0" y="0"/>
            <a:chExt cx="24384000" cy="13716000"/>
          </a:xfrm>
        </p:grpSpPr>
        <p:sp>
          <p:nvSpPr>
            <p:cNvPr id="1048809"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170" name="Group 6"/>
          <p:cNvGrpSpPr/>
          <p:nvPr/>
        </p:nvGrpSpPr>
        <p:grpSpPr>
          <a:xfrm rot="0">
            <a:off x="16049015" y="9686925"/>
            <a:ext cx="2153260" cy="514350"/>
            <a:chOff x="0" y="0"/>
            <a:chExt cx="2871013" cy="685800"/>
          </a:xfrm>
        </p:grpSpPr>
        <p:sp>
          <p:nvSpPr>
            <p:cNvPr id="1048810" name="Freeform 7" descr="preencoded.png">
              <a:hlinkClick r:id="rId2" tooltip="https://gamma.app/?utm_source=made-with-gamma"/>
            </p:cNvPr>
            <p:cNvSpPr/>
            <p:nvPr/>
          </p:nvSpPr>
          <p:spPr>
            <a:xfrm rot="0" flipH="0" flipV="0">
              <a:off x="0" y="0"/>
              <a:ext cx="2870962" cy="685800"/>
            </a:xfrm>
            <a:custGeom>
              <a:avLst/>
              <a:ahLst/>
              <a:rect l="l" t="t" r="r" b="b"/>
              <a:pathLst>
                <a:path w="2870962" h="685800">
                  <a:moveTo>
                    <a:pt x="0" y="0"/>
                  </a:moveTo>
                  <a:lnTo>
                    <a:pt x="2870962" y="0"/>
                  </a:lnTo>
                  <a:lnTo>
                    <a:pt x="2870962" y="685800"/>
                  </a:lnTo>
                  <a:lnTo>
                    <a:pt x="0" y="685800"/>
                  </a:lnTo>
                  <a:lnTo>
                    <a:pt x="0" y="0"/>
                  </a:lnTo>
                  <a:close/>
                </a:path>
              </a:pathLst>
            </a:custGeom>
            <a:blipFill>
              <a:blip xmlns:r="http://schemas.openxmlformats.org/officeDocument/2006/relationships" r:embed="rId3"/>
              <a:stretch>
                <a:fillRect l="0" t="0" r="-1" b="0"/>
              </a:stretch>
            </a:blipFill>
          </p:spPr>
        </p:sp>
      </p:grpSp>
      <p:grpSp>
        <p:nvGrpSpPr>
          <p:cNvPr id="171" name="Group 8"/>
          <p:cNvGrpSpPr/>
          <p:nvPr/>
        </p:nvGrpSpPr>
        <p:grpSpPr>
          <a:xfrm rot="0">
            <a:off x="11430000" y="0"/>
            <a:ext cx="6858000" cy="10287000"/>
            <a:chOff x="0" y="0"/>
            <a:chExt cx="9144000" cy="13716000"/>
          </a:xfrm>
        </p:grpSpPr>
        <p:sp>
          <p:nvSpPr>
            <p:cNvPr id="1048811" name="Freeform 9" descr="preencoded.png"/>
            <p:cNvSpPr/>
            <p:nvPr/>
          </p:nvSpPr>
          <p:spPr>
            <a:xfrm rot="0" flipH="0" flipV="0">
              <a:off x="0" y="0"/>
              <a:ext cx="9144000" cy="13716000"/>
            </a:xfrm>
            <a:custGeom>
              <a:avLst/>
              <a:ahLst/>
              <a:rect l="l" t="t" r="r" b="b"/>
              <a:pathLst>
                <a:path w="9144000" h="13716000">
                  <a:moveTo>
                    <a:pt x="0" y="0"/>
                  </a:moveTo>
                  <a:lnTo>
                    <a:pt x="9144000" y="0"/>
                  </a:lnTo>
                  <a:lnTo>
                    <a:pt x="9144000" y="13716000"/>
                  </a:lnTo>
                  <a:lnTo>
                    <a:pt x="0" y="13716000"/>
                  </a:lnTo>
                  <a:lnTo>
                    <a:pt x="0" y="0"/>
                  </a:lnTo>
                  <a:close/>
                </a:path>
              </a:pathLst>
            </a:custGeom>
            <a:blipFill>
              <a:blip xmlns:r="http://schemas.openxmlformats.org/officeDocument/2006/relationships" r:embed="rId4"/>
              <a:stretch>
                <a:fillRect l="0" t="0" r="0" b="0"/>
              </a:stretch>
            </a:blipFill>
          </p:spPr>
        </p:sp>
      </p:grpSp>
      <p:sp>
        <p:nvSpPr>
          <p:cNvPr id="1048812" name="TextBox 10"/>
          <p:cNvSpPr txBox="1"/>
          <p:nvPr/>
        </p:nvSpPr>
        <p:spPr>
          <a:xfrm rot="0">
            <a:off x="856955" y="1977447"/>
            <a:ext cx="3520202" cy="533273"/>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Cloud Computing</a:t>
            </a:r>
          </a:p>
        </p:txBody>
      </p:sp>
      <p:sp>
        <p:nvSpPr>
          <p:cNvPr id="1048813" name="TextBox 11"/>
          <p:cNvSpPr txBox="1"/>
          <p:nvPr/>
        </p:nvSpPr>
        <p:spPr>
          <a:xfrm rot="0">
            <a:off x="856955" y="2568073"/>
            <a:ext cx="9715795" cy="893573"/>
          </a:xfrm>
          <a:prstGeom prst="rect"/>
        </p:spPr>
        <p:txBody>
          <a:bodyPr anchor="t" bIns="0" lIns="0" rIns="0" rtlCol="0" tIns="0">
            <a:spAutoFit/>
          </a:bodyPr>
          <a:p>
            <a:pPr algn="l">
              <a:lnSpc>
                <a:spcPts val="1759"/>
              </a:lnSpc>
            </a:pPr>
            <a:r>
              <a:rPr sz="1200" lang="en-US">
                <a:solidFill>
                  <a:srgbClr val="00002E"/>
                </a:solidFill>
                <a:latin typeface="PT Sans"/>
                <a:ea typeface="PT Sans"/>
                <a:cs typeface="PT Sans"/>
                <a:sym typeface="PT Sans"/>
              </a:rPr>
              <a:t>Cloud computing delivers on-demand computing services—from applications to storage and processing power—over the internet. This transformative approach allows businesses to leverage scalable and flexible IT infrastructure without the burden of direct ownership and maintenance. It is fundamental to modern digital operations, enabling innovation, enhancing collaboration, and significantly reshaping how organizations manage their technological resources and data.</a:t>
            </a:r>
          </a:p>
        </p:txBody>
      </p:sp>
      <p:grpSp>
        <p:nvGrpSpPr>
          <p:cNvPr id="172" name="Group 12"/>
          <p:cNvGrpSpPr/>
          <p:nvPr/>
        </p:nvGrpSpPr>
        <p:grpSpPr>
          <a:xfrm rot="0">
            <a:off x="841724" y="4081872"/>
            <a:ext cx="4850854" cy="2060248"/>
            <a:chOff x="0" y="0"/>
            <a:chExt cx="6467805" cy="2746997"/>
          </a:xfrm>
        </p:grpSpPr>
        <p:sp>
          <p:nvSpPr>
            <p:cNvPr id="1048814" name="Freeform 13"/>
            <p:cNvSpPr/>
            <p:nvPr/>
          </p:nvSpPr>
          <p:spPr>
            <a:xfrm rot="0" flipH="0" flipV="0">
              <a:off x="20320" y="20320"/>
              <a:ext cx="6427216" cy="2706370"/>
            </a:xfrm>
            <a:custGeom>
              <a:avLst/>
              <a:ahLst/>
              <a:rect l="l" t="t" r="r" b="b"/>
              <a:pathLst>
                <a:path w="6427216" h="2706370">
                  <a:moveTo>
                    <a:pt x="0" y="310642"/>
                  </a:moveTo>
                  <a:cubicBezTo>
                    <a:pt x="0" y="139065"/>
                    <a:pt x="140208" y="0"/>
                    <a:pt x="313309" y="0"/>
                  </a:cubicBezTo>
                  <a:lnTo>
                    <a:pt x="6113907" y="0"/>
                  </a:lnTo>
                  <a:cubicBezTo>
                    <a:pt x="6287008" y="0"/>
                    <a:pt x="6427216" y="139065"/>
                    <a:pt x="6427216" y="310642"/>
                  </a:cubicBezTo>
                  <a:lnTo>
                    <a:pt x="6427216" y="2395728"/>
                  </a:lnTo>
                  <a:cubicBezTo>
                    <a:pt x="6427216" y="2567305"/>
                    <a:pt x="6286881" y="2706370"/>
                    <a:pt x="6113907" y="2706370"/>
                  </a:cubicBezTo>
                  <a:lnTo>
                    <a:pt x="313309" y="2706370"/>
                  </a:lnTo>
                  <a:cubicBezTo>
                    <a:pt x="140208" y="2706370"/>
                    <a:pt x="0" y="2567305"/>
                    <a:pt x="0" y="2395728"/>
                  </a:cubicBezTo>
                  <a:close/>
                </a:path>
              </a:pathLst>
            </a:custGeom>
            <a:solidFill>
              <a:srgbClr val="F3F3FF">
                <a:alpha val="56078"/>
              </a:srgbClr>
            </a:solidFill>
          </p:spPr>
        </p:sp>
        <p:sp>
          <p:nvSpPr>
            <p:cNvPr id="1048815" name="Freeform 14"/>
            <p:cNvSpPr/>
            <p:nvPr/>
          </p:nvSpPr>
          <p:spPr>
            <a:xfrm rot="0" flipH="0" flipV="0">
              <a:off x="0" y="0"/>
              <a:ext cx="6467856" cy="2747010"/>
            </a:xfrm>
            <a:custGeom>
              <a:avLst/>
              <a:ahLst/>
              <a:rect l="l" t="t" r="r" b="b"/>
              <a:pathLst>
                <a:path w="6467856" h="2747010">
                  <a:moveTo>
                    <a:pt x="0" y="330962"/>
                  </a:moveTo>
                  <a:cubicBezTo>
                    <a:pt x="0" y="147955"/>
                    <a:pt x="149479" y="0"/>
                    <a:pt x="333629" y="0"/>
                  </a:cubicBezTo>
                  <a:lnTo>
                    <a:pt x="6134227" y="0"/>
                  </a:lnTo>
                  <a:lnTo>
                    <a:pt x="6134227" y="20320"/>
                  </a:lnTo>
                  <a:lnTo>
                    <a:pt x="6134227" y="0"/>
                  </a:lnTo>
                  <a:cubicBezTo>
                    <a:pt x="6318377" y="0"/>
                    <a:pt x="6467856" y="147955"/>
                    <a:pt x="6467856" y="330962"/>
                  </a:cubicBezTo>
                  <a:lnTo>
                    <a:pt x="6447536" y="330962"/>
                  </a:lnTo>
                  <a:lnTo>
                    <a:pt x="6467856" y="330962"/>
                  </a:lnTo>
                  <a:lnTo>
                    <a:pt x="6467856" y="2416048"/>
                  </a:lnTo>
                  <a:lnTo>
                    <a:pt x="6447536" y="2416048"/>
                  </a:lnTo>
                  <a:lnTo>
                    <a:pt x="6467856" y="2416048"/>
                  </a:lnTo>
                  <a:cubicBezTo>
                    <a:pt x="6467856" y="2598928"/>
                    <a:pt x="6318377" y="2747010"/>
                    <a:pt x="6134227" y="2747010"/>
                  </a:cubicBezTo>
                  <a:lnTo>
                    <a:pt x="6134227" y="2726690"/>
                  </a:lnTo>
                  <a:lnTo>
                    <a:pt x="6134227" y="2747010"/>
                  </a:lnTo>
                  <a:lnTo>
                    <a:pt x="333629" y="2747010"/>
                  </a:lnTo>
                  <a:lnTo>
                    <a:pt x="333629" y="2726690"/>
                  </a:lnTo>
                  <a:lnTo>
                    <a:pt x="333629" y="2747010"/>
                  </a:lnTo>
                  <a:cubicBezTo>
                    <a:pt x="149479" y="2747010"/>
                    <a:pt x="0" y="2599055"/>
                    <a:pt x="0" y="2416048"/>
                  </a:cubicBezTo>
                  <a:lnTo>
                    <a:pt x="0" y="330962"/>
                  </a:lnTo>
                  <a:lnTo>
                    <a:pt x="20320" y="330962"/>
                  </a:lnTo>
                  <a:lnTo>
                    <a:pt x="0" y="330962"/>
                  </a:lnTo>
                  <a:moveTo>
                    <a:pt x="40640" y="330962"/>
                  </a:moveTo>
                  <a:lnTo>
                    <a:pt x="40640" y="2416048"/>
                  </a:lnTo>
                  <a:lnTo>
                    <a:pt x="20320" y="2416048"/>
                  </a:lnTo>
                  <a:lnTo>
                    <a:pt x="40640" y="2416048"/>
                  </a:lnTo>
                  <a:cubicBezTo>
                    <a:pt x="40640" y="2576195"/>
                    <a:pt x="171704" y="2706370"/>
                    <a:pt x="333629" y="2706370"/>
                  </a:cubicBezTo>
                  <a:lnTo>
                    <a:pt x="6134227" y="2706370"/>
                  </a:lnTo>
                  <a:cubicBezTo>
                    <a:pt x="6296279" y="2706370"/>
                    <a:pt x="6427216" y="2576195"/>
                    <a:pt x="6427216" y="2416048"/>
                  </a:cubicBezTo>
                  <a:lnTo>
                    <a:pt x="6427216" y="330962"/>
                  </a:lnTo>
                  <a:cubicBezTo>
                    <a:pt x="6427216" y="170815"/>
                    <a:pt x="6296152" y="40640"/>
                    <a:pt x="6134227" y="40640"/>
                  </a:cubicBezTo>
                  <a:lnTo>
                    <a:pt x="333629" y="40640"/>
                  </a:lnTo>
                  <a:lnTo>
                    <a:pt x="333629" y="20320"/>
                  </a:lnTo>
                  <a:lnTo>
                    <a:pt x="333629" y="40640"/>
                  </a:lnTo>
                  <a:cubicBezTo>
                    <a:pt x="171577" y="40640"/>
                    <a:pt x="40640" y="170815"/>
                    <a:pt x="40640" y="330962"/>
                  </a:cubicBezTo>
                  <a:close/>
                </a:path>
              </a:pathLst>
            </a:custGeom>
            <a:solidFill>
              <a:srgbClr val="2D4DF2"/>
            </a:solidFill>
          </p:spPr>
        </p:sp>
      </p:grpSp>
      <p:sp>
        <p:nvSpPr>
          <p:cNvPr id="1048816" name="TextBox 15"/>
          <p:cNvSpPr txBox="1"/>
          <p:nvPr/>
        </p:nvSpPr>
        <p:spPr>
          <a:xfrm rot="0">
            <a:off x="1025576" y="4227614"/>
            <a:ext cx="1759801" cy="258299"/>
          </a:xfrm>
          <a:prstGeom prst="rect"/>
        </p:spPr>
        <p:txBody>
          <a:bodyPr anchor="t" bIns="0" lIns="0" rIns="0" rtlCol="0" tIns="0">
            <a:spAutoFit/>
          </a:bodyPr>
          <a:p>
            <a:pPr algn="l">
              <a:lnSpc>
                <a:spcPts val="2061"/>
              </a:lnSpc>
            </a:pPr>
            <a:r>
              <a:rPr b="1" sz="1399" lang="en-US">
                <a:solidFill>
                  <a:srgbClr val="00002E"/>
                </a:solidFill>
                <a:latin typeface="Nunito Bold"/>
                <a:ea typeface="Nunito Bold"/>
                <a:cs typeface="Nunito Bold"/>
                <a:sym typeface="Nunito Bold"/>
              </a:rPr>
              <a:t>Service Models</a:t>
            </a:r>
          </a:p>
        </p:txBody>
      </p:sp>
      <p:sp>
        <p:nvSpPr>
          <p:cNvPr id="1048817" name="TextBox 16"/>
          <p:cNvSpPr txBox="1"/>
          <p:nvPr/>
        </p:nvSpPr>
        <p:spPr>
          <a:xfrm rot="0">
            <a:off x="1025576" y="4501906"/>
            <a:ext cx="4483198" cy="207978"/>
          </a:xfrm>
          <a:prstGeom prst="rect"/>
        </p:spPr>
        <p:txBody>
          <a:bodyPr anchor="t" bIns="0" lIns="0" rIns="0" rtlCol="0" tIns="0">
            <a:spAutoFit/>
          </a:bodyPr>
          <a:p>
            <a:pPr algn="l">
              <a:lnSpc>
                <a:spcPts val="1759"/>
              </a:lnSpc>
            </a:pPr>
            <a:r>
              <a:rPr sz="1200" lang="en-US">
                <a:solidFill>
                  <a:srgbClr val="00002E"/>
                </a:solidFill>
                <a:latin typeface="PT Sans"/>
                <a:ea typeface="PT Sans"/>
                <a:cs typeface="PT Sans"/>
                <a:sym typeface="PT Sans"/>
              </a:rPr>
              <a:t>Define how cloud resources are delivered:</a:t>
            </a:r>
          </a:p>
        </p:txBody>
      </p:sp>
      <p:sp>
        <p:nvSpPr>
          <p:cNvPr id="1048818" name="TextBox 17"/>
          <p:cNvSpPr txBox="1"/>
          <p:nvPr/>
        </p:nvSpPr>
        <p:spPr>
          <a:xfrm rot="0">
            <a:off x="1025576" y="4713341"/>
            <a:ext cx="4483198" cy="1340357"/>
          </a:xfrm>
          <a:prstGeom prst="rect"/>
        </p:spPr>
        <p:txBody>
          <a:bodyPr anchor="t" bIns="0" lIns="0" rIns="0" rtlCol="0" tIns="0">
            <a:spAutoFit/>
          </a:bodyPr>
          <a:p>
            <a:pPr algn="l">
              <a:lnSpc>
                <a:spcPts val="1759"/>
              </a:lnSpc>
            </a:pPr>
            <a:r>
              <a:rPr b="1" sz="1200" lang="en-US">
                <a:solidFill>
                  <a:srgbClr val="00002E"/>
                </a:solidFill>
                <a:latin typeface="PT Sans Bold"/>
                <a:ea typeface="PT Sans Bold"/>
                <a:cs typeface="PT Sans Bold"/>
                <a:sym typeface="PT Sans Bold"/>
              </a:rPr>
              <a:t>SaaS (Software as a Service):</a:t>
            </a:r>
            <a:r>
              <a:rPr sz="1200" lang="en-US">
                <a:solidFill>
                  <a:srgbClr val="00002E"/>
                </a:solidFill>
                <a:latin typeface="PT Sans"/>
                <a:ea typeface="PT Sans"/>
                <a:cs typeface="PT Sans"/>
                <a:sym typeface="PT Sans"/>
              </a:rPr>
              <a:t> Cloud-based applications managed by a third party.</a:t>
            </a:r>
          </a:p>
          <a:p>
            <a:pPr algn="l">
              <a:lnSpc>
                <a:spcPts val="1759"/>
              </a:lnSpc>
            </a:pPr>
            <a:r>
              <a:rPr b="1" sz="1200" lang="en-US">
                <a:solidFill>
                  <a:srgbClr val="00002E"/>
                </a:solidFill>
                <a:latin typeface="PT Sans Bold"/>
                <a:ea typeface="PT Sans Bold"/>
                <a:cs typeface="PT Sans Bold"/>
                <a:sym typeface="PT Sans Bold"/>
              </a:rPr>
              <a:t>PaaS (Platform as a Service):</a:t>
            </a:r>
            <a:r>
              <a:rPr sz="1200" lang="en-US">
                <a:solidFill>
                  <a:srgbClr val="00002E"/>
                </a:solidFill>
                <a:latin typeface="PT Sans"/>
                <a:ea typeface="PT Sans"/>
                <a:cs typeface="PT Sans"/>
                <a:sym typeface="PT Sans"/>
              </a:rPr>
              <a:t> A complete development and deployment environment in the cloud.</a:t>
            </a:r>
          </a:p>
          <a:p>
            <a:pPr algn="l">
              <a:lnSpc>
                <a:spcPts val="1759"/>
              </a:lnSpc>
            </a:pPr>
            <a:r>
              <a:rPr b="1" sz="1200" lang="en-US">
                <a:solidFill>
                  <a:srgbClr val="00002E"/>
                </a:solidFill>
                <a:latin typeface="PT Sans Bold"/>
                <a:ea typeface="PT Sans Bold"/>
                <a:cs typeface="PT Sans Bold"/>
                <a:sym typeface="PT Sans Bold"/>
              </a:rPr>
              <a:t>IaaS (Infrastructure as a Service):</a:t>
            </a:r>
            <a:r>
              <a:rPr sz="1200" lang="en-US">
                <a:solidFill>
                  <a:srgbClr val="00002E"/>
                </a:solidFill>
                <a:latin typeface="PT Sans"/>
                <a:ea typeface="PT Sans"/>
                <a:cs typeface="PT Sans"/>
                <a:sym typeface="PT Sans"/>
              </a:rPr>
              <a:t> Fundamental computing resources like virtual machines, networks, and storage.</a:t>
            </a:r>
          </a:p>
        </p:txBody>
      </p:sp>
      <p:grpSp>
        <p:nvGrpSpPr>
          <p:cNvPr id="173" name="Group 18"/>
          <p:cNvGrpSpPr/>
          <p:nvPr/>
        </p:nvGrpSpPr>
        <p:grpSpPr>
          <a:xfrm rot="0">
            <a:off x="5662127" y="4081872"/>
            <a:ext cx="4925854" cy="2060248"/>
            <a:chOff x="0" y="0"/>
            <a:chExt cx="6567805" cy="2746997"/>
          </a:xfrm>
        </p:grpSpPr>
        <p:sp>
          <p:nvSpPr>
            <p:cNvPr id="1048819" name="Freeform 19"/>
            <p:cNvSpPr/>
            <p:nvPr/>
          </p:nvSpPr>
          <p:spPr>
            <a:xfrm rot="0" flipH="0" flipV="0">
              <a:off x="20320" y="20320"/>
              <a:ext cx="6527165" cy="2706370"/>
            </a:xfrm>
            <a:custGeom>
              <a:avLst/>
              <a:ahLst/>
              <a:rect l="l" t="t" r="r" b="b"/>
              <a:pathLst>
                <a:path w="6527165" h="2706370">
                  <a:moveTo>
                    <a:pt x="0" y="310642"/>
                  </a:moveTo>
                  <a:cubicBezTo>
                    <a:pt x="0" y="139065"/>
                    <a:pt x="140335" y="0"/>
                    <a:pt x="313309" y="0"/>
                  </a:cubicBezTo>
                  <a:lnTo>
                    <a:pt x="6213856" y="0"/>
                  </a:lnTo>
                  <a:cubicBezTo>
                    <a:pt x="6386957" y="0"/>
                    <a:pt x="6527165" y="139065"/>
                    <a:pt x="6527165" y="310642"/>
                  </a:cubicBezTo>
                  <a:lnTo>
                    <a:pt x="6527165" y="2395728"/>
                  </a:lnTo>
                  <a:cubicBezTo>
                    <a:pt x="6527165" y="2567305"/>
                    <a:pt x="6386830" y="2706370"/>
                    <a:pt x="6213856" y="2706370"/>
                  </a:cubicBezTo>
                  <a:lnTo>
                    <a:pt x="313309" y="2706370"/>
                  </a:lnTo>
                  <a:cubicBezTo>
                    <a:pt x="140208" y="2706370"/>
                    <a:pt x="0" y="2567305"/>
                    <a:pt x="0" y="2395728"/>
                  </a:cubicBezTo>
                  <a:close/>
                </a:path>
              </a:pathLst>
            </a:custGeom>
            <a:solidFill>
              <a:srgbClr val="F3F3FF">
                <a:alpha val="56078"/>
              </a:srgbClr>
            </a:solidFill>
          </p:spPr>
        </p:sp>
        <p:sp>
          <p:nvSpPr>
            <p:cNvPr id="1048820" name="Freeform 20"/>
            <p:cNvSpPr/>
            <p:nvPr/>
          </p:nvSpPr>
          <p:spPr>
            <a:xfrm rot="0" flipH="0" flipV="0">
              <a:off x="0" y="0"/>
              <a:ext cx="6567805" cy="2747010"/>
            </a:xfrm>
            <a:custGeom>
              <a:avLst/>
              <a:ahLst/>
              <a:rect l="l" t="t" r="r" b="b"/>
              <a:pathLst>
                <a:path w="6567805" h="2747010">
                  <a:moveTo>
                    <a:pt x="0" y="330962"/>
                  </a:moveTo>
                  <a:cubicBezTo>
                    <a:pt x="0" y="147955"/>
                    <a:pt x="149606" y="0"/>
                    <a:pt x="333629" y="0"/>
                  </a:cubicBezTo>
                  <a:lnTo>
                    <a:pt x="6234176" y="0"/>
                  </a:lnTo>
                  <a:lnTo>
                    <a:pt x="6234176" y="20320"/>
                  </a:lnTo>
                  <a:lnTo>
                    <a:pt x="6234176" y="0"/>
                  </a:lnTo>
                  <a:cubicBezTo>
                    <a:pt x="6418326" y="0"/>
                    <a:pt x="6567805" y="147955"/>
                    <a:pt x="6567805" y="330962"/>
                  </a:cubicBezTo>
                  <a:lnTo>
                    <a:pt x="6547485" y="330962"/>
                  </a:lnTo>
                  <a:lnTo>
                    <a:pt x="6567805" y="330962"/>
                  </a:lnTo>
                  <a:lnTo>
                    <a:pt x="6567805" y="2416048"/>
                  </a:lnTo>
                  <a:lnTo>
                    <a:pt x="6547485" y="2416048"/>
                  </a:lnTo>
                  <a:lnTo>
                    <a:pt x="6567805" y="2416048"/>
                  </a:lnTo>
                  <a:cubicBezTo>
                    <a:pt x="6567805" y="2598928"/>
                    <a:pt x="6418199" y="2747010"/>
                    <a:pt x="6234176" y="2747010"/>
                  </a:cubicBezTo>
                  <a:lnTo>
                    <a:pt x="6234176" y="2726690"/>
                  </a:lnTo>
                  <a:lnTo>
                    <a:pt x="6234176" y="2747010"/>
                  </a:lnTo>
                  <a:lnTo>
                    <a:pt x="333629" y="2747010"/>
                  </a:lnTo>
                  <a:lnTo>
                    <a:pt x="333629" y="2726690"/>
                  </a:lnTo>
                  <a:lnTo>
                    <a:pt x="333629" y="2747010"/>
                  </a:lnTo>
                  <a:cubicBezTo>
                    <a:pt x="149606" y="2747010"/>
                    <a:pt x="0" y="2599055"/>
                    <a:pt x="0" y="2416048"/>
                  </a:cubicBezTo>
                  <a:lnTo>
                    <a:pt x="0" y="330962"/>
                  </a:lnTo>
                  <a:lnTo>
                    <a:pt x="20320" y="330962"/>
                  </a:lnTo>
                  <a:lnTo>
                    <a:pt x="0" y="330962"/>
                  </a:lnTo>
                  <a:moveTo>
                    <a:pt x="40640" y="330962"/>
                  </a:moveTo>
                  <a:lnTo>
                    <a:pt x="40640" y="2416048"/>
                  </a:lnTo>
                  <a:lnTo>
                    <a:pt x="20320" y="2416048"/>
                  </a:lnTo>
                  <a:lnTo>
                    <a:pt x="40640" y="2416048"/>
                  </a:lnTo>
                  <a:cubicBezTo>
                    <a:pt x="40640" y="2576195"/>
                    <a:pt x="171704" y="2706370"/>
                    <a:pt x="333629" y="2706370"/>
                  </a:cubicBezTo>
                  <a:lnTo>
                    <a:pt x="6234176" y="2706370"/>
                  </a:lnTo>
                  <a:cubicBezTo>
                    <a:pt x="6396228" y="2706370"/>
                    <a:pt x="6527165" y="2576195"/>
                    <a:pt x="6527165" y="2416048"/>
                  </a:cubicBezTo>
                  <a:lnTo>
                    <a:pt x="6527165" y="330962"/>
                  </a:lnTo>
                  <a:cubicBezTo>
                    <a:pt x="6527165" y="170815"/>
                    <a:pt x="6396101" y="40640"/>
                    <a:pt x="6234176" y="40640"/>
                  </a:cubicBezTo>
                  <a:lnTo>
                    <a:pt x="333629" y="40640"/>
                  </a:lnTo>
                  <a:lnTo>
                    <a:pt x="333629" y="20320"/>
                  </a:lnTo>
                  <a:lnTo>
                    <a:pt x="333629" y="40640"/>
                  </a:lnTo>
                  <a:cubicBezTo>
                    <a:pt x="171577" y="40640"/>
                    <a:pt x="40640" y="170815"/>
                    <a:pt x="40640" y="330962"/>
                  </a:cubicBezTo>
                  <a:close/>
                </a:path>
              </a:pathLst>
            </a:custGeom>
            <a:solidFill>
              <a:srgbClr val="018CE1"/>
            </a:solidFill>
          </p:spPr>
        </p:sp>
      </p:grpSp>
      <p:sp>
        <p:nvSpPr>
          <p:cNvPr id="1048821" name="TextBox 21"/>
          <p:cNvSpPr txBox="1"/>
          <p:nvPr/>
        </p:nvSpPr>
        <p:spPr>
          <a:xfrm rot="0">
            <a:off x="5920826" y="4227614"/>
            <a:ext cx="1759801" cy="258299"/>
          </a:xfrm>
          <a:prstGeom prst="rect"/>
        </p:spPr>
        <p:txBody>
          <a:bodyPr anchor="t" bIns="0" lIns="0" rIns="0" rtlCol="0" tIns="0">
            <a:spAutoFit/>
          </a:bodyPr>
          <a:p>
            <a:pPr algn="l">
              <a:lnSpc>
                <a:spcPts val="2061"/>
              </a:lnSpc>
            </a:pPr>
            <a:r>
              <a:rPr b="1" sz="1399" lang="en-US">
                <a:solidFill>
                  <a:srgbClr val="00002E"/>
                </a:solidFill>
                <a:latin typeface="Nunito Bold"/>
                <a:ea typeface="Nunito Bold"/>
                <a:cs typeface="Nunito Bold"/>
                <a:sym typeface="Nunito Bold"/>
              </a:rPr>
              <a:t>Deployment Models</a:t>
            </a:r>
          </a:p>
        </p:txBody>
      </p:sp>
      <p:sp>
        <p:nvSpPr>
          <p:cNvPr id="1048822" name="TextBox 22"/>
          <p:cNvSpPr txBox="1"/>
          <p:nvPr/>
        </p:nvSpPr>
        <p:spPr>
          <a:xfrm rot="0">
            <a:off x="5920826" y="4501906"/>
            <a:ext cx="4483198" cy="207978"/>
          </a:xfrm>
          <a:prstGeom prst="rect"/>
        </p:spPr>
        <p:txBody>
          <a:bodyPr anchor="t" bIns="0" lIns="0" rIns="0" rtlCol="0" tIns="0">
            <a:spAutoFit/>
          </a:bodyPr>
          <a:p>
            <a:pPr algn="l">
              <a:lnSpc>
                <a:spcPts val="1759"/>
              </a:lnSpc>
            </a:pPr>
            <a:r>
              <a:rPr sz="1200" lang="en-US">
                <a:solidFill>
                  <a:srgbClr val="00002E"/>
                </a:solidFill>
                <a:latin typeface="PT Sans"/>
                <a:ea typeface="PT Sans"/>
                <a:cs typeface="PT Sans"/>
                <a:sym typeface="PT Sans"/>
              </a:rPr>
              <a:t>Determine where the cloud infrastructure resides:</a:t>
            </a:r>
          </a:p>
        </p:txBody>
      </p:sp>
      <p:sp>
        <p:nvSpPr>
          <p:cNvPr id="1048823" name="TextBox 23"/>
          <p:cNvSpPr txBox="1"/>
          <p:nvPr/>
        </p:nvSpPr>
        <p:spPr>
          <a:xfrm rot="0">
            <a:off x="5920826" y="4726191"/>
            <a:ext cx="4483198" cy="1340357"/>
          </a:xfrm>
          <a:prstGeom prst="rect"/>
        </p:spPr>
        <p:txBody>
          <a:bodyPr anchor="t" bIns="0" lIns="0" rIns="0" rtlCol="0" tIns="0">
            <a:spAutoFit/>
          </a:bodyPr>
          <a:p>
            <a:pPr algn="l">
              <a:lnSpc>
                <a:spcPts val="1759"/>
              </a:lnSpc>
            </a:pPr>
            <a:r>
              <a:rPr b="1" sz="1200" lang="en-US">
                <a:solidFill>
                  <a:srgbClr val="00002E"/>
                </a:solidFill>
                <a:latin typeface="PT Sans Bold"/>
                <a:ea typeface="PT Sans Bold"/>
                <a:cs typeface="PT Sans Bold"/>
                <a:sym typeface="PT Sans Bold"/>
              </a:rPr>
              <a:t>Public Cloud:</a:t>
            </a:r>
            <a:r>
              <a:rPr sz="1200" lang="en-US">
                <a:solidFill>
                  <a:srgbClr val="00002E"/>
                </a:solidFill>
                <a:latin typeface="PT Sans"/>
                <a:ea typeface="PT Sans"/>
                <a:cs typeface="PT Sans"/>
                <a:sym typeface="PT Sans"/>
              </a:rPr>
              <a:t> Services offered over the public internet by third-party providers.</a:t>
            </a:r>
          </a:p>
          <a:p>
            <a:pPr algn="l">
              <a:lnSpc>
                <a:spcPts val="1759"/>
              </a:lnSpc>
            </a:pPr>
            <a:r>
              <a:rPr b="1" sz="1200" lang="en-US">
                <a:solidFill>
                  <a:srgbClr val="00002E"/>
                </a:solidFill>
                <a:latin typeface="PT Sans Bold"/>
                <a:ea typeface="PT Sans Bold"/>
                <a:cs typeface="PT Sans Bold"/>
                <a:sym typeface="PT Sans Bold"/>
              </a:rPr>
              <a:t>Private Cloud:</a:t>
            </a:r>
            <a:r>
              <a:rPr sz="1200" lang="en-US">
                <a:solidFill>
                  <a:srgbClr val="00002E"/>
                </a:solidFill>
                <a:latin typeface="PT Sans"/>
                <a:ea typeface="PT Sans"/>
                <a:cs typeface="PT Sans"/>
                <a:sym typeface="PT Sans"/>
              </a:rPr>
              <a:t> Dedicated cloud infrastructure used exclusively by a single organization.</a:t>
            </a:r>
          </a:p>
          <a:p>
            <a:pPr algn="l">
              <a:lnSpc>
                <a:spcPts val="1759"/>
              </a:lnSpc>
            </a:pPr>
            <a:r>
              <a:rPr b="1" sz="1200" lang="en-US">
                <a:solidFill>
                  <a:srgbClr val="00002E"/>
                </a:solidFill>
                <a:latin typeface="PT Sans Bold"/>
                <a:ea typeface="PT Sans Bold"/>
                <a:cs typeface="PT Sans Bold"/>
                <a:sym typeface="PT Sans Bold"/>
              </a:rPr>
              <a:t>Hybrid Cloud:</a:t>
            </a:r>
            <a:r>
              <a:rPr sz="1200" lang="en-US">
                <a:solidFill>
                  <a:srgbClr val="00002E"/>
                </a:solidFill>
                <a:latin typeface="PT Sans"/>
                <a:ea typeface="PT Sans"/>
                <a:cs typeface="PT Sans"/>
                <a:sym typeface="PT Sans"/>
              </a:rPr>
              <a:t> A mix of public and private clouds, connected to allow data and applications to be shared.</a:t>
            </a:r>
          </a:p>
        </p:txBody>
      </p:sp>
      <p:grpSp>
        <p:nvGrpSpPr>
          <p:cNvPr id="174" name="Group 24"/>
          <p:cNvGrpSpPr/>
          <p:nvPr/>
        </p:nvGrpSpPr>
        <p:grpSpPr>
          <a:xfrm rot="0">
            <a:off x="841724" y="6111878"/>
            <a:ext cx="9746247" cy="1447048"/>
            <a:chOff x="0" y="0"/>
            <a:chExt cx="12994996" cy="1929397"/>
          </a:xfrm>
        </p:grpSpPr>
        <p:sp>
          <p:nvSpPr>
            <p:cNvPr id="1048824" name="Freeform 25"/>
            <p:cNvSpPr/>
            <p:nvPr/>
          </p:nvSpPr>
          <p:spPr>
            <a:xfrm rot="0" flipH="0" flipV="0">
              <a:off x="20320" y="20320"/>
              <a:ext cx="12954381" cy="1888871"/>
            </a:xfrm>
            <a:custGeom>
              <a:avLst/>
              <a:ahLst/>
              <a:rect l="l" t="t" r="r" b="b"/>
              <a:pathLst>
                <a:path w="12954381" h="1888871">
                  <a:moveTo>
                    <a:pt x="0" y="299085"/>
                  </a:moveTo>
                  <a:cubicBezTo>
                    <a:pt x="0" y="133985"/>
                    <a:pt x="136398" y="0"/>
                    <a:pt x="304673" y="0"/>
                  </a:cubicBezTo>
                  <a:lnTo>
                    <a:pt x="12649708" y="0"/>
                  </a:lnTo>
                  <a:cubicBezTo>
                    <a:pt x="12817983" y="0"/>
                    <a:pt x="12954381" y="133985"/>
                    <a:pt x="12954381" y="299212"/>
                  </a:cubicBezTo>
                  <a:lnTo>
                    <a:pt x="12954381" y="1589659"/>
                  </a:lnTo>
                  <a:cubicBezTo>
                    <a:pt x="12954381" y="1754886"/>
                    <a:pt x="12817983" y="1888871"/>
                    <a:pt x="12649708" y="1888871"/>
                  </a:cubicBezTo>
                  <a:lnTo>
                    <a:pt x="304673" y="1888871"/>
                  </a:lnTo>
                  <a:cubicBezTo>
                    <a:pt x="136398" y="1888871"/>
                    <a:pt x="0" y="1754886"/>
                    <a:pt x="0" y="1589659"/>
                  </a:cubicBezTo>
                  <a:close/>
                </a:path>
              </a:pathLst>
            </a:custGeom>
            <a:solidFill>
              <a:srgbClr val="F3F3FF">
                <a:alpha val="56078"/>
              </a:srgbClr>
            </a:solidFill>
          </p:spPr>
        </p:sp>
        <p:sp>
          <p:nvSpPr>
            <p:cNvPr id="1048825" name="Freeform 26"/>
            <p:cNvSpPr/>
            <p:nvPr/>
          </p:nvSpPr>
          <p:spPr>
            <a:xfrm rot="0" flipH="0" flipV="0">
              <a:off x="0" y="0"/>
              <a:ext cx="12995022" cy="1929384"/>
            </a:xfrm>
            <a:custGeom>
              <a:avLst/>
              <a:ahLst/>
              <a:rect l="l" t="t" r="r" b="b"/>
              <a:pathLst>
                <a:path w="12995022" h="1929384">
                  <a:moveTo>
                    <a:pt x="0" y="319405"/>
                  </a:moveTo>
                  <a:cubicBezTo>
                    <a:pt x="0" y="142748"/>
                    <a:pt x="145796" y="0"/>
                    <a:pt x="324993" y="0"/>
                  </a:cubicBezTo>
                  <a:lnTo>
                    <a:pt x="12670028" y="0"/>
                  </a:lnTo>
                  <a:lnTo>
                    <a:pt x="12670028" y="20320"/>
                  </a:lnTo>
                  <a:lnTo>
                    <a:pt x="12670028" y="0"/>
                  </a:lnTo>
                  <a:cubicBezTo>
                    <a:pt x="12849098" y="0"/>
                    <a:pt x="12995022" y="142748"/>
                    <a:pt x="12995022" y="319405"/>
                  </a:cubicBezTo>
                  <a:lnTo>
                    <a:pt x="12974701" y="319405"/>
                  </a:lnTo>
                  <a:lnTo>
                    <a:pt x="12995022" y="319405"/>
                  </a:lnTo>
                  <a:lnTo>
                    <a:pt x="12995022" y="1609979"/>
                  </a:lnTo>
                  <a:lnTo>
                    <a:pt x="12974701" y="1609979"/>
                  </a:lnTo>
                  <a:lnTo>
                    <a:pt x="12995022" y="1609979"/>
                  </a:lnTo>
                  <a:cubicBezTo>
                    <a:pt x="12995022" y="1786763"/>
                    <a:pt x="12849225" y="1929384"/>
                    <a:pt x="12670028" y="1929384"/>
                  </a:cubicBezTo>
                  <a:lnTo>
                    <a:pt x="12670028" y="1909064"/>
                  </a:lnTo>
                  <a:lnTo>
                    <a:pt x="12670028" y="1929384"/>
                  </a:lnTo>
                  <a:lnTo>
                    <a:pt x="324993" y="1929384"/>
                  </a:lnTo>
                  <a:lnTo>
                    <a:pt x="324993" y="1909064"/>
                  </a:lnTo>
                  <a:lnTo>
                    <a:pt x="324993" y="1929384"/>
                  </a:lnTo>
                  <a:cubicBezTo>
                    <a:pt x="145796" y="1929384"/>
                    <a:pt x="0" y="1786763"/>
                    <a:pt x="0" y="1609979"/>
                  </a:cubicBezTo>
                  <a:lnTo>
                    <a:pt x="0" y="319405"/>
                  </a:lnTo>
                  <a:lnTo>
                    <a:pt x="20320" y="319405"/>
                  </a:lnTo>
                  <a:lnTo>
                    <a:pt x="0" y="319405"/>
                  </a:lnTo>
                  <a:moveTo>
                    <a:pt x="40640" y="319405"/>
                  </a:moveTo>
                  <a:lnTo>
                    <a:pt x="40640" y="1609979"/>
                  </a:lnTo>
                  <a:lnTo>
                    <a:pt x="20320" y="1609979"/>
                  </a:lnTo>
                  <a:lnTo>
                    <a:pt x="40640" y="1609979"/>
                  </a:lnTo>
                  <a:cubicBezTo>
                    <a:pt x="40640" y="1763649"/>
                    <a:pt x="167640" y="1888871"/>
                    <a:pt x="324993" y="1888871"/>
                  </a:cubicBezTo>
                  <a:lnTo>
                    <a:pt x="12670028" y="1888871"/>
                  </a:lnTo>
                  <a:cubicBezTo>
                    <a:pt x="12827381" y="1888871"/>
                    <a:pt x="12954381" y="1763649"/>
                    <a:pt x="12954381" y="1609979"/>
                  </a:cubicBezTo>
                  <a:lnTo>
                    <a:pt x="12954381" y="319405"/>
                  </a:lnTo>
                  <a:cubicBezTo>
                    <a:pt x="12954381" y="165735"/>
                    <a:pt x="12827381" y="40513"/>
                    <a:pt x="12670028" y="40513"/>
                  </a:cubicBezTo>
                  <a:lnTo>
                    <a:pt x="324993" y="40513"/>
                  </a:lnTo>
                  <a:lnTo>
                    <a:pt x="324993" y="20320"/>
                  </a:lnTo>
                  <a:lnTo>
                    <a:pt x="324993" y="40640"/>
                  </a:lnTo>
                  <a:cubicBezTo>
                    <a:pt x="167513" y="40640"/>
                    <a:pt x="40640" y="165862"/>
                    <a:pt x="40640" y="319405"/>
                  </a:cubicBezTo>
                  <a:close/>
                </a:path>
              </a:pathLst>
            </a:custGeom>
            <a:solidFill>
              <a:srgbClr val="DA33BF"/>
            </a:solidFill>
          </p:spPr>
        </p:sp>
      </p:grpSp>
      <p:sp>
        <p:nvSpPr>
          <p:cNvPr id="1048826" name="TextBox 27"/>
          <p:cNvSpPr txBox="1"/>
          <p:nvPr/>
        </p:nvSpPr>
        <p:spPr>
          <a:xfrm rot="0">
            <a:off x="1025576" y="6257630"/>
            <a:ext cx="1759801" cy="258299"/>
          </a:xfrm>
          <a:prstGeom prst="rect"/>
        </p:spPr>
        <p:txBody>
          <a:bodyPr anchor="t" bIns="0" lIns="0" rIns="0" rtlCol="0" tIns="0">
            <a:spAutoFit/>
          </a:bodyPr>
          <a:p>
            <a:pPr algn="l">
              <a:lnSpc>
                <a:spcPts val="2061"/>
              </a:lnSpc>
            </a:pPr>
            <a:r>
              <a:rPr b="1" sz="1399" lang="en-US">
                <a:solidFill>
                  <a:srgbClr val="00002E"/>
                </a:solidFill>
                <a:latin typeface="Nunito Bold"/>
                <a:ea typeface="Nunito Bold"/>
                <a:cs typeface="Nunito Bold"/>
                <a:sym typeface="Nunito Bold"/>
              </a:rPr>
              <a:t>Business Benefits</a:t>
            </a:r>
          </a:p>
        </p:txBody>
      </p:sp>
      <p:sp>
        <p:nvSpPr>
          <p:cNvPr id="1048827" name="TextBox 28"/>
          <p:cNvSpPr txBox="1"/>
          <p:nvPr/>
        </p:nvSpPr>
        <p:spPr>
          <a:xfrm rot="0">
            <a:off x="1025576" y="6531921"/>
            <a:ext cx="9378601" cy="207978"/>
          </a:xfrm>
          <a:prstGeom prst="rect"/>
        </p:spPr>
        <p:txBody>
          <a:bodyPr anchor="t" bIns="0" lIns="0" rIns="0" rtlCol="0" tIns="0">
            <a:spAutoFit/>
          </a:bodyPr>
          <a:p>
            <a:pPr algn="l">
              <a:lnSpc>
                <a:spcPts val="1759"/>
              </a:lnSpc>
            </a:pPr>
            <a:r>
              <a:rPr sz="1200" lang="en-US">
                <a:solidFill>
                  <a:srgbClr val="00002E"/>
                </a:solidFill>
                <a:latin typeface="PT Sans"/>
                <a:ea typeface="PT Sans"/>
                <a:cs typeface="PT Sans"/>
                <a:sym typeface="PT Sans"/>
              </a:rPr>
              <a:t>Key advantages for organizations:</a:t>
            </a:r>
          </a:p>
        </p:txBody>
      </p:sp>
      <p:sp>
        <p:nvSpPr>
          <p:cNvPr id="1048828" name="TextBox 29"/>
          <p:cNvSpPr txBox="1"/>
          <p:nvPr/>
        </p:nvSpPr>
        <p:spPr>
          <a:xfrm rot="0">
            <a:off x="1025576" y="6756197"/>
            <a:ext cx="9378601" cy="670178"/>
          </a:xfrm>
          <a:prstGeom prst="rect"/>
        </p:spPr>
        <p:txBody>
          <a:bodyPr anchor="t" bIns="0" lIns="0" rIns="0" rtlCol="0" tIns="0">
            <a:spAutoFit/>
          </a:bodyPr>
          <a:p>
            <a:pPr algn="l">
              <a:lnSpc>
                <a:spcPts val="1759"/>
              </a:lnSpc>
            </a:pPr>
            <a:r>
              <a:rPr b="1" sz="1200" lang="en-US">
                <a:solidFill>
                  <a:srgbClr val="00002E"/>
                </a:solidFill>
                <a:latin typeface="PT Sans Bold"/>
                <a:ea typeface="PT Sans Bold"/>
                <a:cs typeface="PT Sans Bold"/>
                <a:sym typeface="PT Sans Bold"/>
              </a:rPr>
              <a:t>Scalability:</a:t>
            </a:r>
            <a:r>
              <a:rPr sz="1200" lang="en-US">
                <a:solidFill>
                  <a:srgbClr val="00002E"/>
                </a:solidFill>
                <a:latin typeface="PT Sans"/>
                <a:ea typeface="PT Sans"/>
                <a:cs typeface="PT Sans"/>
                <a:sym typeface="PT Sans"/>
              </a:rPr>
              <a:t> Easily adjust resources up or down to meet demand.</a:t>
            </a:r>
          </a:p>
          <a:p>
            <a:pPr algn="l">
              <a:lnSpc>
                <a:spcPts val="1759"/>
              </a:lnSpc>
            </a:pPr>
            <a:r>
              <a:rPr b="1" sz="1200" lang="en-US">
                <a:solidFill>
                  <a:srgbClr val="00002E"/>
                </a:solidFill>
                <a:latin typeface="PT Sans Bold"/>
                <a:ea typeface="PT Sans Bold"/>
                <a:cs typeface="PT Sans Bold"/>
                <a:sym typeface="PT Sans Bold"/>
              </a:rPr>
              <a:t>Cost Efficiency:</a:t>
            </a:r>
            <a:r>
              <a:rPr sz="1200" lang="en-US">
                <a:solidFill>
                  <a:srgbClr val="00002E"/>
                </a:solidFill>
                <a:latin typeface="PT Sans"/>
                <a:ea typeface="PT Sans"/>
                <a:cs typeface="PT Sans"/>
                <a:sym typeface="PT Sans"/>
              </a:rPr>
              <a:t> Reduces capital expenditure by paying only for consumed resources.</a:t>
            </a:r>
          </a:p>
          <a:p>
            <a:pPr algn="l">
              <a:lnSpc>
                <a:spcPts val="1759"/>
              </a:lnSpc>
            </a:pPr>
            <a:r>
              <a:rPr b="1" sz="1200" lang="en-US">
                <a:solidFill>
                  <a:srgbClr val="00002E"/>
                </a:solidFill>
                <a:latin typeface="PT Sans Bold"/>
                <a:ea typeface="PT Sans Bold"/>
                <a:cs typeface="PT Sans Bold"/>
                <a:sym typeface="PT Sans Bold"/>
              </a:rPr>
              <a:t>Flexibility:</a:t>
            </a:r>
            <a:r>
              <a:rPr sz="1200" lang="en-US">
                <a:solidFill>
                  <a:srgbClr val="00002E"/>
                </a:solidFill>
                <a:latin typeface="PT Sans"/>
                <a:ea typeface="PT Sans"/>
                <a:cs typeface="PT Sans"/>
                <a:sym typeface="PT Sans"/>
              </a:rPr>
              <a:t> Enables remote access, agile development, and rapid innovation.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grpSp>
        <p:nvGrpSpPr>
          <p:cNvPr id="178" name="Group 2"/>
          <p:cNvGrpSpPr/>
          <p:nvPr/>
        </p:nvGrpSpPr>
        <p:grpSpPr>
          <a:xfrm rot="0">
            <a:off x="0" y="0"/>
            <a:ext cx="18288000" cy="10287000"/>
            <a:chOff x="0" y="0"/>
            <a:chExt cx="24384000" cy="13716000"/>
          </a:xfrm>
        </p:grpSpPr>
        <p:sp>
          <p:nvSpPr>
            <p:cNvPr id="1048835"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179" name="Group 4"/>
          <p:cNvGrpSpPr/>
          <p:nvPr/>
        </p:nvGrpSpPr>
        <p:grpSpPr>
          <a:xfrm rot="0">
            <a:off x="0" y="0"/>
            <a:ext cx="18288000" cy="10287000"/>
            <a:chOff x="0" y="0"/>
            <a:chExt cx="24384000" cy="13716000"/>
          </a:xfrm>
        </p:grpSpPr>
        <p:sp>
          <p:nvSpPr>
            <p:cNvPr id="1048836"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8837" name="TextBox 6"/>
          <p:cNvSpPr txBox="1"/>
          <p:nvPr/>
        </p:nvSpPr>
        <p:spPr>
          <a:xfrm rot="0">
            <a:off x="1047150" y="1288275"/>
            <a:ext cx="11792998" cy="1066673"/>
          </a:xfrm>
          <a:prstGeom prst="rect"/>
        </p:spPr>
        <p:txBody>
          <a:bodyPr anchor="t" bIns="0" lIns="0" rIns="0" rtlCol="0" tIns="0">
            <a:spAutoFit/>
          </a:bodyPr>
          <a:p>
            <a:pPr algn="l">
              <a:lnSpc>
                <a:spcPts val="8399"/>
              </a:lnSpc>
            </a:pPr>
            <a:r>
              <a:rPr b="1" sz="5599" lang="en-US">
                <a:solidFill>
                  <a:srgbClr val="00002E"/>
                </a:solidFill>
                <a:latin typeface="Nunito Bold"/>
                <a:ea typeface="Nunito Bold"/>
                <a:cs typeface="Nunito Bold"/>
                <a:sym typeface="Nunito Bold"/>
              </a:rPr>
              <a:t>Emerging IT Technologies</a:t>
            </a:r>
          </a:p>
        </p:txBody>
      </p:sp>
      <p:sp>
        <p:nvSpPr>
          <p:cNvPr id="1048838" name="TextBox 7"/>
          <p:cNvSpPr txBox="1"/>
          <p:nvPr/>
        </p:nvSpPr>
        <p:spPr>
          <a:xfrm rot="0">
            <a:off x="1047159" y="2757192"/>
            <a:ext cx="16193395" cy="1779270"/>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The IT landscape is constantly evolving, with several emerging technologies poised to redefine business operations and strategic planning. Business analysts must stay abreast of these advancements to identify opportunities, mitigate risks, and guide organizations in leveraging them for competitive advantage.</a:t>
            </a:r>
          </a:p>
        </p:txBody>
      </p:sp>
      <p:grpSp>
        <p:nvGrpSpPr>
          <p:cNvPr id="180" name="Group 8"/>
          <p:cNvGrpSpPr/>
          <p:nvPr/>
        </p:nvGrpSpPr>
        <p:grpSpPr>
          <a:xfrm rot="0">
            <a:off x="1047150" y="4701483"/>
            <a:ext cx="748008" cy="748008"/>
            <a:chOff x="0" y="0"/>
            <a:chExt cx="997344" cy="997344"/>
          </a:xfrm>
        </p:grpSpPr>
        <p:sp>
          <p:nvSpPr>
            <p:cNvPr id="1048839" name="Freeform 9" descr="preencoded.png"/>
            <p:cNvSpPr/>
            <p:nvPr/>
          </p:nvSpPr>
          <p:spPr>
            <a:xfrm rot="0" flipH="0" flipV="0">
              <a:off x="0" y="0"/>
              <a:ext cx="997331" cy="997331"/>
            </a:xfrm>
            <a:custGeom>
              <a:avLst/>
              <a:ahLst/>
              <a:rect l="l" t="t" r="r" b="b"/>
              <a:pathLst>
                <a:path w="997331" h="997331">
                  <a:moveTo>
                    <a:pt x="0" y="0"/>
                  </a:moveTo>
                  <a:lnTo>
                    <a:pt x="997331" y="0"/>
                  </a:lnTo>
                  <a:lnTo>
                    <a:pt x="997331" y="997331"/>
                  </a:lnTo>
                  <a:lnTo>
                    <a:pt x="0" y="997331"/>
                  </a:lnTo>
                  <a:lnTo>
                    <a:pt x="0" y="0"/>
                  </a:lnTo>
                  <a:close/>
                </a:path>
              </a:pathLst>
            </a:custGeom>
            <a:blipFill>
              <a:blip xmlns:r="http://schemas.openxmlformats.org/officeDocument/2006/relationships" r:embed="rId2"/>
              <a:stretch>
                <a:fillRect l="0" t="0" r="-1" b="-19001"/>
              </a:stretch>
            </a:blipFill>
          </p:spPr>
        </p:sp>
      </p:grpSp>
      <p:sp>
        <p:nvSpPr>
          <p:cNvPr id="1048840" name="TextBox 10"/>
          <p:cNvSpPr txBox="1"/>
          <p:nvPr/>
        </p:nvSpPr>
        <p:spPr>
          <a:xfrm rot="0">
            <a:off x="1047159" y="5747299"/>
            <a:ext cx="5148596" cy="1066546"/>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Artificial Intelligence &amp; Machine Learning</a:t>
            </a:r>
          </a:p>
        </p:txBody>
      </p:sp>
      <p:sp>
        <p:nvSpPr>
          <p:cNvPr id="1048841" name="TextBox 11"/>
          <p:cNvSpPr txBox="1"/>
          <p:nvPr/>
        </p:nvSpPr>
        <p:spPr>
          <a:xfrm rot="0">
            <a:off x="1047159" y="6711401"/>
            <a:ext cx="5148596" cy="2372360"/>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Leveraging algorithms for data analysis, automation, and predictive insights, transforming decision-making and customer experiences.</a:t>
            </a:r>
          </a:p>
        </p:txBody>
      </p:sp>
      <p:grpSp>
        <p:nvGrpSpPr>
          <p:cNvPr id="181" name="Group 12"/>
          <p:cNvGrpSpPr/>
          <p:nvPr/>
        </p:nvGrpSpPr>
        <p:grpSpPr>
          <a:xfrm rot="0">
            <a:off x="6569716" y="4701483"/>
            <a:ext cx="748008" cy="748008"/>
            <a:chOff x="0" y="0"/>
            <a:chExt cx="997344" cy="997344"/>
          </a:xfrm>
        </p:grpSpPr>
        <p:sp>
          <p:nvSpPr>
            <p:cNvPr id="1048842" name="Freeform 13" descr="preencoded.png"/>
            <p:cNvSpPr/>
            <p:nvPr/>
          </p:nvSpPr>
          <p:spPr>
            <a:xfrm rot="0" flipH="0" flipV="0">
              <a:off x="0" y="0"/>
              <a:ext cx="997331" cy="997331"/>
            </a:xfrm>
            <a:custGeom>
              <a:avLst/>
              <a:ahLst/>
              <a:rect l="l" t="t" r="r" b="b"/>
              <a:pathLst>
                <a:path w="997331" h="997331">
                  <a:moveTo>
                    <a:pt x="0" y="0"/>
                  </a:moveTo>
                  <a:lnTo>
                    <a:pt x="997331" y="0"/>
                  </a:lnTo>
                  <a:lnTo>
                    <a:pt x="997331" y="997331"/>
                  </a:lnTo>
                  <a:lnTo>
                    <a:pt x="0" y="997331"/>
                  </a:lnTo>
                  <a:lnTo>
                    <a:pt x="0" y="0"/>
                  </a:lnTo>
                  <a:close/>
                </a:path>
              </a:pathLst>
            </a:custGeom>
            <a:blipFill>
              <a:blip xmlns:r="http://schemas.openxmlformats.org/officeDocument/2006/relationships" r:embed="rId2"/>
              <a:stretch>
                <a:fillRect l="0" t="0" r="-1" b="-19001"/>
              </a:stretch>
            </a:blipFill>
          </p:spPr>
        </p:sp>
      </p:grpSp>
      <p:sp>
        <p:nvSpPr>
          <p:cNvPr id="1048843" name="TextBox 14"/>
          <p:cNvSpPr txBox="1"/>
          <p:nvPr/>
        </p:nvSpPr>
        <p:spPr>
          <a:xfrm rot="0">
            <a:off x="6569688" y="5747299"/>
            <a:ext cx="5522404" cy="515998"/>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Internet of Things (IoT)</a:t>
            </a:r>
          </a:p>
        </p:txBody>
      </p:sp>
      <p:sp>
        <p:nvSpPr>
          <p:cNvPr id="1048844" name="TextBox 15"/>
          <p:cNvSpPr txBox="1"/>
          <p:nvPr/>
        </p:nvSpPr>
        <p:spPr>
          <a:xfrm rot="0">
            <a:off x="6569716" y="6271470"/>
            <a:ext cx="5148596" cy="2965449"/>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A network of interconnected physical devices embedded with sensors and software, generating vast data for business optimization and real-time monitoring.</a:t>
            </a:r>
          </a:p>
        </p:txBody>
      </p:sp>
      <p:grpSp>
        <p:nvGrpSpPr>
          <p:cNvPr id="182" name="Group 16"/>
          <p:cNvGrpSpPr/>
          <p:nvPr/>
        </p:nvGrpSpPr>
        <p:grpSpPr>
          <a:xfrm rot="0">
            <a:off x="12092283" y="4701483"/>
            <a:ext cx="748008" cy="748008"/>
            <a:chOff x="0" y="0"/>
            <a:chExt cx="997344" cy="997344"/>
          </a:xfrm>
        </p:grpSpPr>
        <p:sp>
          <p:nvSpPr>
            <p:cNvPr id="1048845" name="Freeform 17" descr="preencoded.png"/>
            <p:cNvSpPr/>
            <p:nvPr/>
          </p:nvSpPr>
          <p:spPr>
            <a:xfrm rot="0" flipH="0" flipV="0">
              <a:off x="0" y="0"/>
              <a:ext cx="997331" cy="997331"/>
            </a:xfrm>
            <a:custGeom>
              <a:avLst/>
              <a:ahLst/>
              <a:rect l="l" t="t" r="r" b="b"/>
              <a:pathLst>
                <a:path w="997331" h="997331">
                  <a:moveTo>
                    <a:pt x="0" y="0"/>
                  </a:moveTo>
                  <a:lnTo>
                    <a:pt x="997331" y="0"/>
                  </a:lnTo>
                  <a:lnTo>
                    <a:pt x="997331" y="997331"/>
                  </a:lnTo>
                  <a:lnTo>
                    <a:pt x="0" y="997331"/>
                  </a:lnTo>
                  <a:lnTo>
                    <a:pt x="0" y="0"/>
                  </a:lnTo>
                  <a:close/>
                </a:path>
              </a:pathLst>
            </a:custGeom>
            <a:blipFill>
              <a:blip xmlns:r="http://schemas.openxmlformats.org/officeDocument/2006/relationships" r:embed="rId2"/>
              <a:stretch>
                <a:fillRect l="0" t="0" r="-1" b="-19001"/>
              </a:stretch>
            </a:blipFill>
          </p:spPr>
        </p:sp>
      </p:grpSp>
      <p:sp>
        <p:nvSpPr>
          <p:cNvPr id="1048846" name="TextBox 18"/>
          <p:cNvSpPr txBox="1"/>
          <p:nvPr/>
        </p:nvSpPr>
        <p:spPr>
          <a:xfrm rot="0">
            <a:off x="12092311" y="5747299"/>
            <a:ext cx="5148596" cy="515998"/>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Blockchain Technology</a:t>
            </a:r>
          </a:p>
        </p:txBody>
      </p:sp>
      <p:sp>
        <p:nvSpPr>
          <p:cNvPr id="1048847" name="TextBox 19"/>
          <p:cNvSpPr txBox="1"/>
          <p:nvPr/>
        </p:nvSpPr>
        <p:spPr>
          <a:xfrm rot="0">
            <a:off x="12092283" y="6271470"/>
            <a:ext cx="5148596" cy="2372360"/>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Decentralized, immutable ledger technology enhancing security, transparency, and traceability across transactions and supply chains.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grpSp>
        <p:nvGrpSpPr>
          <p:cNvPr id="186" name="Group 2"/>
          <p:cNvGrpSpPr/>
          <p:nvPr/>
        </p:nvGrpSpPr>
        <p:grpSpPr>
          <a:xfrm rot="0">
            <a:off x="0" y="0"/>
            <a:ext cx="18288000" cy="10287000"/>
            <a:chOff x="0" y="0"/>
            <a:chExt cx="24384000" cy="13716000"/>
          </a:xfrm>
        </p:grpSpPr>
        <p:sp>
          <p:nvSpPr>
            <p:cNvPr id="1048854"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187" name="Group 4"/>
          <p:cNvGrpSpPr/>
          <p:nvPr/>
        </p:nvGrpSpPr>
        <p:grpSpPr>
          <a:xfrm rot="0">
            <a:off x="0" y="0"/>
            <a:ext cx="18288000" cy="10287000"/>
            <a:chOff x="0" y="0"/>
            <a:chExt cx="24384000" cy="13716000"/>
          </a:xfrm>
        </p:grpSpPr>
        <p:sp>
          <p:nvSpPr>
            <p:cNvPr id="1048855"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8856" name="TextBox 6"/>
          <p:cNvSpPr txBox="1"/>
          <p:nvPr/>
        </p:nvSpPr>
        <p:spPr>
          <a:xfrm rot="0">
            <a:off x="1439599" y="854126"/>
            <a:ext cx="9943805" cy="835428"/>
          </a:xfrm>
          <a:prstGeom prst="rect"/>
        </p:spPr>
        <p:txBody>
          <a:bodyPr anchor="t" bIns="0" lIns="0" rIns="0" rtlCol="0" tIns="0">
            <a:spAutoFit/>
          </a:bodyPr>
          <a:p>
            <a:pPr algn="l">
              <a:lnSpc>
                <a:spcPts val="6562"/>
              </a:lnSpc>
            </a:pPr>
            <a:r>
              <a:rPr b="1" sz="4400" lang="en-US">
                <a:solidFill>
                  <a:srgbClr val="00002E"/>
                </a:solidFill>
                <a:latin typeface="Nunito Bold"/>
                <a:ea typeface="Nunito Bold"/>
                <a:cs typeface="Nunito Bold"/>
                <a:sym typeface="Nunito Bold"/>
              </a:rPr>
              <a:t>Applications of IT in Business</a:t>
            </a:r>
          </a:p>
        </p:txBody>
      </p:sp>
      <p:sp>
        <p:nvSpPr>
          <p:cNvPr id="1048857" name="TextBox 7"/>
          <p:cNvSpPr txBox="1"/>
          <p:nvPr/>
        </p:nvSpPr>
        <p:spPr>
          <a:xfrm rot="0">
            <a:off x="1439618" y="1956645"/>
            <a:ext cx="15408602" cy="1191767"/>
          </a:xfrm>
          <a:prstGeom prst="rect"/>
        </p:spPr>
        <p:txBody>
          <a:bodyPr anchor="t" bIns="0" lIns="0" rIns="0" rtlCol="0" tIns="0">
            <a:spAutoFit/>
          </a:bodyPr>
          <a:p>
            <a:pPr algn="l">
              <a:lnSpc>
                <a:spcPts val="3128"/>
              </a:lnSpc>
            </a:pPr>
            <a:r>
              <a:rPr sz="1800" lang="en-US">
                <a:solidFill>
                  <a:srgbClr val="00002E"/>
                </a:solidFill>
                <a:latin typeface="PT Sans"/>
                <a:ea typeface="PT Sans"/>
                <a:cs typeface="PT Sans"/>
                <a:sym typeface="PT Sans"/>
              </a:rPr>
              <a:t>Information Technology is integral to modern business operations, providing the tools and systems necessary to manage, optimize, and innovate across various functions. From managing customer relationships to streamlining supply chains, IT applications empower businesses to achieve greater efficiency, make data-driven decisions, and expand their market reach.</a:t>
            </a:r>
          </a:p>
        </p:txBody>
      </p:sp>
      <p:grpSp>
        <p:nvGrpSpPr>
          <p:cNvPr id="188" name="Group 8"/>
          <p:cNvGrpSpPr/>
          <p:nvPr/>
        </p:nvGrpSpPr>
        <p:grpSpPr>
          <a:xfrm rot="0">
            <a:off x="1416768" y="3261341"/>
            <a:ext cx="5056299" cy="3308499"/>
            <a:chOff x="0" y="0"/>
            <a:chExt cx="6741732" cy="4411332"/>
          </a:xfrm>
        </p:grpSpPr>
        <p:sp>
          <p:nvSpPr>
            <p:cNvPr id="1048858" name="Freeform 9"/>
            <p:cNvSpPr/>
            <p:nvPr/>
          </p:nvSpPr>
          <p:spPr>
            <a:xfrm rot="0" flipH="0" flipV="0">
              <a:off x="30480" y="30480"/>
              <a:ext cx="6680835" cy="4350385"/>
            </a:xfrm>
            <a:custGeom>
              <a:avLst/>
              <a:ahLst/>
              <a:rect l="l" t="t" r="r" b="b"/>
              <a:pathLst>
                <a:path w="6680835" h="4350385">
                  <a:moveTo>
                    <a:pt x="0" y="474472"/>
                  </a:moveTo>
                  <a:cubicBezTo>
                    <a:pt x="0" y="212471"/>
                    <a:pt x="213487" y="0"/>
                    <a:pt x="476885" y="0"/>
                  </a:cubicBezTo>
                  <a:lnTo>
                    <a:pt x="6203950" y="0"/>
                  </a:lnTo>
                  <a:cubicBezTo>
                    <a:pt x="6467348" y="0"/>
                    <a:pt x="6680835" y="212471"/>
                    <a:pt x="6680835" y="474599"/>
                  </a:cubicBezTo>
                  <a:lnTo>
                    <a:pt x="6680835" y="3875786"/>
                  </a:lnTo>
                  <a:cubicBezTo>
                    <a:pt x="6680835" y="4137914"/>
                    <a:pt x="6467348" y="4350385"/>
                    <a:pt x="6203950" y="4350385"/>
                  </a:cubicBezTo>
                  <a:lnTo>
                    <a:pt x="476885" y="4350385"/>
                  </a:lnTo>
                  <a:cubicBezTo>
                    <a:pt x="213487" y="4350385"/>
                    <a:pt x="0" y="4137914"/>
                    <a:pt x="0" y="3875786"/>
                  </a:cubicBezTo>
                  <a:close/>
                </a:path>
              </a:pathLst>
            </a:custGeom>
            <a:solidFill>
              <a:srgbClr val="F3F3FF"/>
            </a:solidFill>
          </p:spPr>
        </p:sp>
        <p:sp>
          <p:nvSpPr>
            <p:cNvPr id="1048859" name="Freeform 10"/>
            <p:cNvSpPr/>
            <p:nvPr/>
          </p:nvSpPr>
          <p:spPr>
            <a:xfrm rot="0" flipH="0" flipV="0">
              <a:off x="0" y="0"/>
              <a:ext cx="6741795" cy="4411218"/>
            </a:xfrm>
            <a:custGeom>
              <a:avLst/>
              <a:ahLst/>
              <a:rect l="l" t="t" r="r" b="b"/>
              <a:pathLst>
                <a:path w="6741795" h="4411218">
                  <a:moveTo>
                    <a:pt x="0" y="504952"/>
                  </a:moveTo>
                  <a:cubicBezTo>
                    <a:pt x="0" y="225933"/>
                    <a:pt x="227330" y="0"/>
                    <a:pt x="507365" y="0"/>
                  </a:cubicBezTo>
                  <a:lnTo>
                    <a:pt x="6234430" y="0"/>
                  </a:lnTo>
                  <a:lnTo>
                    <a:pt x="6234430" y="30480"/>
                  </a:lnTo>
                  <a:lnTo>
                    <a:pt x="6234430" y="0"/>
                  </a:lnTo>
                  <a:cubicBezTo>
                    <a:pt x="6514465" y="0"/>
                    <a:pt x="6741795" y="225933"/>
                    <a:pt x="6741795" y="504952"/>
                  </a:cubicBezTo>
                  <a:lnTo>
                    <a:pt x="6711315" y="504952"/>
                  </a:lnTo>
                  <a:lnTo>
                    <a:pt x="6741795" y="504952"/>
                  </a:lnTo>
                  <a:lnTo>
                    <a:pt x="6741795" y="3906266"/>
                  </a:lnTo>
                  <a:lnTo>
                    <a:pt x="6711315" y="3906266"/>
                  </a:lnTo>
                  <a:lnTo>
                    <a:pt x="6741795" y="3906266"/>
                  </a:lnTo>
                  <a:cubicBezTo>
                    <a:pt x="6741795" y="4185285"/>
                    <a:pt x="6514465" y="4411218"/>
                    <a:pt x="6234430" y="4411218"/>
                  </a:cubicBezTo>
                  <a:lnTo>
                    <a:pt x="6234430" y="4380738"/>
                  </a:lnTo>
                  <a:lnTo>
                    <a:pt x="6234430" y="4411218"/>
                  </a:lnTo>
                  <a:lnTo>
                    <a:pt x="507365" y="4411218"/>
                  </a:lnTo>
                  <a:lnTo>
                    <a:pt x="507365" y="4380738"/>
                  </a:lnTo>
                  <a:lnTo>
                    <a:pt x="507365" y="4411218"/>
                  </a:lnTo>
                  <a:cubicBezTo>
                    <a:pt x="227330" y="4411345"/>
                    <a:pt x="0" y="4185412"/>
                    <a:pt x="0" y="3906266"/>
                  </a:cubicBezTo>
                  <a:lnTo>
                    <a:pt x="0" y="504952"/>
                  </a:lnTo>
                  <a:lnTo>
                    <a:pt x="30480" y="504952"/>
                  </a:lnTo>
                  <a:lnTo>
                    <a:pt x="0" y="504952"/>
                  </a:lnTo>
                  <a:moveTo>
                    <a:pt x="60960" y="504952"/>
                  </a:moveTo>
                  <a:lnTo>
                    <a:pt x="60960" y="3906266"/>
                  </a:lnTo>
                  <a:lnTo>
                    <a:pt x="30480" y="3906266"/>
                  </a:lnTo>
                  <a:lnTo>
                    <a:pt x="60960" y="3906266"/>
                  </a:lnTo>
                  <a:cubicBezTo>
                    <a:pt x="60960" y="4151376"/>
                    <a:pt x="260731" y="4350385"/>
                    <a:pt x="507365" y="4350385"/>
                  </a:cubicBezTo>
                  <a:lnTo>
                    <a:pt x="6234430" y="4350385"/>
                  </a:lnTo>
                  <a:cubicBezTo>
                    <a:pt x="6481064" y="4350385"/>
                    <a:pt x="6680835" y="4151376"/>
                    <a:pt x="6680835" y="3906266"/>
                  </a:cubicBezTo>
                  <a:lnTo>
                    <a:pt x="6680835" y="504952"/>
                  </a:lnTo>
                  <a:cubicBezTo>
                    <a:pt x="6680835" y="259842"/>
                    <a:pt x="6481064" y="60833"/>
                    <a:pt x="6234430" y="60833"/>
                  </a:cubicBezTo>
                  <a:lnTo>
                    <a:pt x="507365" y="60833"/>
                  </a:lnTo>
                  <a:lnTo>
                    <a:pt x="507365" y="30480"/>
                  </a:lnTo>
                  <a:lnTo>
                    <a:pt x="507365" y="60960"/>
                  </a:lnTo>
                  <a:cubicBezTo>
                    <a:pt x="260604" y="60960"/>
                    <a:pt x="60960" y="259842"/>
                    <a:pt x="60960" y="504952"/>
                  </a:cubicBezTo>
                  <a:close/>
                </a:path>
              </a:pathLst>
            </a:custGeom>
            <a:solidFill>
              <a:srgbClr val="2D4DF2"/>
            </a:solidFill>
          </p:spPr>
        </p:sp>
      </p:grpSp>
      <p:grpSp>
        <p:nvGrpSpPr>
          <p:cNvPr id="189" name="Group 11"/>
          <p:cNvGrpSpPr/>
          <p:nvPr/>
        </p:nvGrpSpPr>
        <p:grpSpPr>
          <a:xfrm rot="0">
            <a:off x="1705423" y="3549996"/>
            <a:ext cx="711603" cy="711603"/>
            <a:chOff x="0" y="0"/>
            <a:chExt cx="948804" cy="948804"/>
          </a:xfrm>
        </p:grpSpPr>
        <p:sp>
          <p:nvSpPr>
            <p:cNvPr id="1048860" name="Freeform 12"/>
            <p:cNvSpPr/>
            <p:nvPr/>
          </p:nvSpPr>
          <p:spPr>
            <a:xfrm rot="0" flipH="0" flipV="0">
              <a:off x="0" y="0"/>
              <a:ext cx="948817" cy="948817"/>
            </a:xfrm>
            <a:custGeom>
              <a:avLst/>
              <a:ahLst/>
              <a:rect l="l" t="t" r="r" b="b"/>
              <a:pathLst>
                <a:path w="948817" h="948817">
                  <a:moveTo>
                    <a:pt x="0" y="474345"/>
                  </a:moveTo>
                  <a:cubicBezTo>
                    <a:pt x="0" y="212344"/>
                    <a:pt x="212344" y="0"/>
                    <a:pt x="474345" y="0"/>
                  </a:cubicBezTo>
                  <a:cubicBezTo>
                    <a:pt x="736346" y="0"/>
                    <a:pt x="948817" y="212344"/>
                    <a:pt x="948817" y="474345"/>
                  </a:cubicBezTo>
                  <a:cubicBezTo>
                    <a:pt x="948817" y="736346"/>
                    <a:pt x="736346" y="948817"/>
                    <a:pt x="474345" y="948817"/>
                  </a:cubicBezTo>
                  <a:cubicBezTo>
                    <a:pt x="212344" y="948817"/>
                    <a:pt x="0" y="736346"/>
                    <a:pt x="0" y="474345"/>
                  </a:cubicBezTo>
                  <a:close/>
                </a:path>
              </a:pathLst>
            </a:custGeom>
            <a:solidFill>
              <a:srgbClr val="2D4DF2"/>
            </a:solidFill>
          </p:spPr>
        </p:sp>
      </p:grpSp>
      <p:grpSp>
        <p:nvGrpSpPr>
          <p:cNvPr id="190" name="Group 13"/>
          <p:cNvGrpSpPr/>
          <p:nvPr/>
        </p:nvGrpSpPr>
        <p:grpSpPr>
          <a:xfrm rot="0">
            <a:off x="1901133" y="3745706"/>
            <a:ext cx="320278" cy="320278"/>
            <a:chOff x="0" y="0"/>
            <a:chExt cx="427038" cy="427038"/>
          </a:xfrm>
        </p:grpSpPr>
        <p:sp>
          <p:nvSpPr>
            <p:cNvPr id="1048861" name="Freeform 14" descr="preencoded.png"/>
            <p:cNvSpPr/>
            <p:nvPr/>
          </p:nvSpPr>
          <p:spPr>
            <a:xfrm rot="0" flipH="0" flipV="0">
              <a:off x="0" y="0"/>
              <a:ext cx="427101" cy="426974"/>
            </a:xfrm>
            <a:custGeom>
              <a:avLst/>
              <a:ahLst/>
              <a:rect l="l" t="t" r="r" b="b"/>
              <a:pathLst>
                <a:path w="427101" h="426974">
                  <a:moveTo>
                    <a:pt x="0" y="0"/>
                  </a:moveTo>
                  <a:lnTo>
                    <a:pt x="427101" y="0"/>
                  </a:lnTo>
                  <a:lnTo>
                    <a:pt x="427101" y="426974"/>
                  </a:lnTo>
                  <a:lnTo>
                    <a:pt x="0" y="426974"/>
                  </a:lnTo>
                  <a:lnTo>
                    <a:pt x="0" y="0"/>
                  </a:lnTo>
                  <a:close/>
                </a:path>
              </a:pathLst>
            </a:custGeom>
            <a:blipFill>
              <a:blip xmlns:r="http://schemas.openxmlformats.org/officeDocument/2006/relationships" r:embed="rId2"/>
              <a:stretch>
                <a:fillRect l="0" t="0" r="14" b="-19018"/>
              </a:stretch>
            </a:blipFill>
          </p:spPr>
        </p:sp>
      </p:grpSp>
      <p:sp>
        <p:nvSpPr>
          <p:cNvPr id="1048862" name="TextBox 15"/>
          <p:cNvSpPr txBox="1"/>
          <p:nvPr/>
        </p:nvSpPr>
        <p:spPr>
          <a:xfrm rot="0">
            <a:off x="1705423" y="4392663"/>
            <a:ext cx="4478998" cy="823722"/>
          </a:xfrm>
          <a:prstGeom prst="rect"/>
        </p:spPr>
        <p:txBody>
          <a:bodyPr anchor="t" bIns="0" lIns="0" rIns="0" rtlCol="0" tIns="0">
            <a:spAutoFit/>
          </a:bodyPr>
          <a:p>
            <a:pPr algn="l">
              <a:lnSpc>
                <a:spcPts val="3243"/>
              </a:lnSpc>
            </a:pPr>
            <a:r>
              <a:rPr b="1" sz="2200" lang="en-US">
                <a:solidFill>
                  <a:srgbClr val="00002E"/>
                </a:solidFill>
                <a:latin typeface="Nunito Bold"/>
                <a:ea typeface="Nunito Bold"/>
                <a:cs typeface="Nunito Bold"/>
                <a:sym typeface="Nunito Bold"/>
              </a:rPr>
              <a:t>Customer Relationship Management (CRM)</a:t>
            </a:r>
          </a:p>
        </p:txBody>
      </p:sp>
      <p:sp>
        <p:nvSpPr>
          <p:cNvPr id="1048863" name="TextBox 16"/>
          <p:cNvSpPr txBox="1"/>
          <p:nvPr/>
        </p:nvSpPr>
        <p:spPr>
          <a:xfrm rot="0">
            <a:off x="1705423" y="5165379"/>
            <a:ext cx="4478998" cy="1191768"/>
          </a:xfrm>
          <a:prstGeom prst="rect"/>
        </p:spPr>
        <p:txBody>
          <a:bodyPr anchor="t" bIns="0" lIns="0" rIns="0" rtlCol="0" tIns="0">
            <a:spAutoFit/>
          </a:bodyPr>
          <a:p>
            <a:pPr algn="l">
              <a:lnSpc>
                <a:spcPts val="3128"/>
              </a:lnSpc>
            </a:pPr>
            <a:r>
              <a:rPr sz="1800" lang="en-US">
                <a:solidFill>
                  <a:srgbClr val="00002E"/>
                </a:solidFill>
                <a:latin typeface="PT Sans"/>
                <a:ea typeface="PT Sans"/>
                <a:cs typeface="PT Sans"/>
                <a:sym typeface="PT Sans"/>
              </a:rPr>
              <a:t>Streamlines customer interactions, sales, and support, enhancing satisfaction and loyalty.</a:t>
            </a:r>
          </a:p>
        </p:txBody>
      </p:sp>
      <p:grpSp>
        <p:nvGrpSpPr>
          <p:cNvPr id="191" name="Group 17"/>
          <p:cNvGrpSpPr/>
          <p:nvPr/>
        </p:nvGrpSpPr>
        <p:grpSpPr>
          <a:xfrm rot="0">
            <a:off x="6615627" y="3261341"/>
            <a:ext cx="5056299" cy="3308499"/>
            <a:chOff x="0" y="0"/>
            <a:chExt cx="6741732" cy="4411332"/>
          </a:xfrm>
        </p:grpSpPr>
        <p:sp>
          <p:nvSpPr>
            <p:cNvPr id="1048864" name="Freeform 18"/>
            <p:cNvSpPr/>
            <p:nvPr/>
          </p:nvSpPr>
          <p:spPr>
            <a:xfrm rot="0" flipH="0" flipV="0">
              <a:off x="30480" y="30480"/>
              <a:ext cx="6680835" cy="4350385"/>
            </a:xfrm>
            <a:custGeom>
              <a:avLst/>
              <a:ahLst/>
              <a:rect l="l" t="t" r="r" b="b"/>
              <a:pathLst>
                <a:path w="6680835" h="4350385">
                  <a:moveTo>
                    <a:pt x="0" y="474472"/>
                  </a:moveTo>
                  <a:cubicBezTo>
                    <a:pt x="0" y="212471"/>
                    <a:pt x="213487" y="0"/>
                    <a:pt x="476885" y="0"/>
                  </a:cubicBezTo>
                  <a:lnTo>
                    <a:pt x="6203950" y="0"/>
                  </a:lnTo>
                  <a:cubicBezTo>
                    <a:pt x="6467348" y="0"/>
                    <a:pt x="6680835" y="212471"/>
                    <a:pt x="6680835" y="474599"/>
                  </a:cubicBezTo>
                  <a:lnTo>
                    <a:pt x="6680835" y="3875786"/>
                  </a:lnTo>
                  <a:cubicBezTo>
                    <a:pt x="6680835" y="4137914"/>
                    <a:pt x="6467348" y="4350385"/>
                    <a:pt x="6203950" y="4350385"/>
                  </a:cubicBezTo>
                  <a:lnTo>
                    <a:pt x="476885" y="4350385"/>
                  </a:lnTo>
                  <a:cubicBezTo>
                    <a:pt x="213487" y="4350385"/>
                    <a:pt x="0" y="4137914"/>
                    <a:pt x="0" y="3875786"/>
                  </a:cubicBezTo>
                  <a:close/>
                </a:path>
              </a:pathLst>
            </a:custGeom>
            <a:solidFill>
              <a:srgbClr val="F3F3FF"/>
            </a:solidFill>
          </p:spPr>
        </p:sp>
        <p:sp>
          <p:nvSpPr>
            <p:cNvPr id="1048865" name="Freeform 19"/>
            <p:cNvSpPr/>
            <p:nvPr/>
          </p:nvSpPr>
          <p:spPr>
            <a:xfrm rot="0" flipH="0" flipV="0">
              <a:off x="0" y="0"/>
              <a:ext cx="6741795" cy="4411218"/>
            </a:xfrm>
            <a:custGeom>
              <a:avLst/>
              <a:ahLst/>
              <a:rect l="l" t="t" r="r" b="b"/>
              <a:pathLst>
                <a:path w="6741795" h="4411218">
                  <a:moveTo>
                    <a:pt x="0" y="504952"/>
                  </a:moveTo>
                  <a:cubicBezTo>
                    <a:pt x="0" y="225933"/>
                    <a:pt x="227330" y="0"/>
                    <a:pt x="507365" y="0"/>
                  </a:cubicBezTo>
                  <a:lnTo>
                    <a:pt x="6234430" y="0"/>
                  </a:lnTo>
                  <a:lnTo>
                    <a:pt x="6234430" y="30480"/>
                  </a:lnTo>
                  <a:lnTo>
                    <a:pt x="6234430" y="0"/>
                  </a:lnTo>
                  <a:cubicBezTo>
                    <a:pt x="6514465" y="0"/>
                    <a:pt x="6741795" y="225933"/>
                    <a:pt x="6741795" y="504952"/>
                  </a:cubicBezTo>
                  <a:lnTo>
                    <a:pt x="6711315" y="504952"/>
                  </a:lnTo>
                  <a:lnTo>
                    <a:pt x="6741795" y="504952"/>
                  </a:lnTo>
                  <a:lnTo>
                    <a:pt x="6741795" y="3906266"/>
                  </a:lnTo>
                  <a:lnTo>
                    <a:pt x="6711315" y="3906266"/>
                  </a:lnTo>
                  <a:lnTo>
                    <a:pt x="6741795" y="3906266"/>
                  </a:lnTo>
                  <a:cubicBezTo>
                    <a:pt x="6741795" y="4185285"/>
                    <a:pt x="6514465" y="4411218"/>
                    <a:pt x="6234430" y="4411218"/>
                  </a:cubicBezTo>
                  <a:lnTo>
                    <a:pt x="6234430" y="4380738"/>
                  </a:lnTo>
                  <a:lnTo>
                    <a:pt x="6234430" y="4411218"/>
                  </a:lnTo>
                  <a:lnTo>
                    <a:pt x="507365" y="4411218"/>
                  </a:lnTo>
                  <a:lnTo>
                    <a:pt x="507365" y="4380738"/>
                  </a:lnTo>
                  <a:lnTo>
                    <a:pt x="507365" y="4411218"/>
                  </a:lnTo>
                  <a:cubicBezTo>
                    <a:pt x="227330" y="4411345"/>
                    <a:pt x="0" y="4185412"/>
                    <a:pt x="0" y="3906266"/>
                  </a:cubicBezTo>
                  <a:lnTo>
                    <a:pt x="0" y="504952"/>
                  </a:lnTo>
                  <a:lnTo>
                    <a:pt x="30480" y="504952"/>
                  </a:lnTo>
                  <a:lnTo>
                    <a:pt x="0" y="504952"/>
                  </a:lnTo>
                  <a:moveTo>
                    <a:pt x="60960" y="504952"/>
                  </a:moveTo>
                  <a:lnTo>
                    <a:pt x="60960" y="3906266"/>
                  </a:lnTo>
                  <a:lnTo>
                    <a:pt x="30480" y="3906266"/>
                  </a:lnTo>
                  <a:lnTo>
                    <a:pt x="60960" y="3906266"/>
                  </a:lnTo>
                  <a:cubicBezTo>
                    <a:pt x="60960" y="4151376"/>
                    <a:pt x="260731" y="4350385"/>
                    <a:pt x="507365" y="4350385"/>
                  </a:cubicBezTo>
                  <a:lnTo>
                    <a:pt x="6234430" y="4350385"/>
                  </a:lnTo>
                  <a:cubicBezTo>
                    <a:pt x="6481064" y="4350385"/>
                    <a:pt x="6680835" y="4151376"/>
                    <a:pt x="6680835" y="3906266"/>
                  </a:cubicBezTo>
                  <a:lnTo>
                    <a:pt x="6680835" y="504952"/>
                  </a:lnTo>
                  <a:cubicBezTo>
                    <a:pt x="6680835" y="259842"/>
                    <a:pt x="6481064" y="60833"/>
                    <a:pt x="6234430" y="60833"/>
                  </a:cubicBezTo>
                  <a:lnTo>
                    <a:pt x="507365" y="60833"/>
                  </a:lnTo>
                  <a:lnTo>
                    <a:pt x="507365" y="30480"/>
                  </a:lnTo>
                  <a:lnTo>
                    <a:pt x="507365" y="60960"/>
                  </a:lnTo>
                  <a:cubicBezTo>
                    <a:pt x="260604" y="60960"/>
                    <a:pt x="60960" y="259842"/>
                    <a:pt x="60960" y="504952"/>
                  </a:cubicBezTo>
                  <a:close/>
                </a:path>
              </a:pathLst>
            </a:custGeom>
            <a:solidFill>
              <a:srgbClr val="018CE1"/>
            </a:solidFill>
          </p:spPr>
        </p:sp>
      </p:grpSp>
      <p:grpSp>
        <p:nvGrpSpPr>
          <p:cNvPr id="192" name="Group 20"/>
          <p:cNvGrpSpPr/>
          <p:nvPr/>
        </p:nvGrpSpPr>
        <p:grpSpPr>
          <a:xfrm rot="0">
            <a:off x="6904282" y="3549996"/>
            <a:ext cx="711603" cy="711603"/>
            <a:chOff x="0" y="0"/>
            <a:chExt cx="948804" cy="948804"/>
          </a:xfrm>
        </p:grpSpPr>
        <p:sp>
          <p:nvSpPr>
            <p:cNvPr id="1048866" name="Freeform 21"/>
            <p:cNvSpPr/>
            <p:nvPr/>
          </p:nvSpPr>
          <p:spPr>
            <a:xfrm rot="0" flipH="0" flipV="0">
              <a:off x="0" y="0"/>
              <a:ext cx="948817" cy="948817"/>
            </a:xfrm>
            <a:custGeom>
              <a:avLst/>
              <a:ahLst/>
              <a:rect l="l" t="t" r="r" b="b"/>
              <a:pathLst>
                <a:path w="948817" h="948817">
                  <a:moveTo>
                    <a:pt x="0" y="474345"/>
                  </a:moveTo>
                  <a:cubicBezTo>
                    <a:pt x="0" y="212344"/>
                    <a:pt x="212344" y="0"/>
                    <a:pt x="474345" y="0"/>
                  </a:cubicBezTo>
                  <a:cubicBezTo>
                    <a:pt x="736346" y="0"/>
                    <a:pt x="948817" y="212344"/>
                    <a:pt x="948817" y="474345"/>
                  </a:cubicBezTo>
                  <a:cubicBezTo>
                    <a:pt x="948817" y="736346"/>
                    <a:pt x="736346" y="948817"/>
                    <a:pt x="474345" y="948817"/>
                  </a:cubicBezTo>
                  <a:cubicBezTo>
                    <a:pt x="212344" y="948817"/>
                    <a:pt x="0" y="736346"/>
                    <a:pt x="0" y="474345"/>
                  </a:cubicBezTo>
                  <a:close/>
                </a:path>
              </a:pathLst>
            </a:custGeom>
            <a:solidFill>
              <a:srgbClr val="018CE1"/>
            </a:solidFill>
          </p:spPr>
        </p:sp>
      </p:grpSp>
      <p:grpSp>
        <p:nvGrpSpPr>
          <p:cNvPr id="193" name="Group 22"/>
          <p:cNvGrpSpPr/>
          <p:nvPr/>
        </p:nvGrpSpPr>
        <p:grpSpPr>
          <a:xfrm rot="0">
            <a:off x="7099992" y="3745706"/>
            <a:ext cx="320278" cy="320278"/>
            <a:chOff x="0" y="0"/>
            <a:chExt cx="427038" cy="427038"/>
          </a:xfrm>
        </p:grpSpPr>
        <p:sp>
          <p:nvSpPr>
            <p:cNvPr id="1048867" name="Freeform 23" descr="preencoded.png"/>
            <p:cNvSpPr/>
            <p:nvPr/>
          </p:nvSpPr>
          <p:spPr>
            <a:xfrm rot="0" flipH="0" flipV="0">
              <a:off x="0" y="0"/>
              <a:ext cx="426974" cy="426974"/>
            </a:xfrm>
            <a:custGeom>
              <a:avLst/>
              <a:ahLst/>
              <a:rect l="l" t="t" r="r" b="b"/>
              <a:pathLst>
                <a:path w="426974" h="426974">
                  <a:moveTo>
                    <a:pt x="0" y="0"/>
                  </a:moveTo>
                  <a:lnTo>
                    <a:pt x="426974" y="0"/>
                  </a:lnTo>
                  <a:lnTo>
                    <a:pt x="426974" y="426974"/>
                  </a:lnTo>
                  <a:lnTo>
                    <a:pt x="0" y="426974"/>
                  </a:lnTo>
                  <a:lnTo>
                    <a:pt x="0" y="0"/>
                  </a:lnTo>
                  <a:close/>
                </a:path>
              </a:pathLst>
            </a:custGeom>
            <a:blipFill>
              <a:blip xmlns:r="http://schemas.openxmlformats.org/officeDocument/2006/relationships" r:embed="rId2"/>
              <a:stretch>
                <a:fillRect l="0" t="0" r="-14" b="-19018"/>
              </a:stretch>
            </a:blipFill>
          </p:spPr>
        </p:sp>
      </p:grpSp>
      <p:sp>
        <p:nvSpPr>
          <p:cNvPr id="1048868" name="TextBox 24"/>
          <p:cNvSpPr txBox="1"/>
          <p:nvPr/>
        </p:nvSpPr>
        <p:spPr>
          <a:xfrm rot="0">
            <a:off x="6904282" y="4392663"/>
            <a:ext cx="4478998" cy="411862"/>
          </a:xfrm>
          <a:prstGeom prst="rect"/>
        </p:spPr>
        <p:txBody>
          <a:bodyPr anchor="t" bIns="0" lIns="0" rIns="0" rtlCol="0" tIns="0">
            <a:spAutoFit/>
          </a:bodyPr>
          <a:p>
            <a:pPr algn="l">
              <a:lnSpc>
                <a:spcPts val="3243"/>
              </a:lnSpc>
            </a:pPr>
            <a:r>
              <a:rPr b="1" sz="2200" lang="en-US">
                <a:solidFill>
                  <a:srgbClr val="00002E"/>
                </a:solidFill>
                <a:latin typeface="Nunito Bold"/>
                <a:ea typeface="Nunito Bold"/>
                <a:cs typeface="Nunito Bold"/>
                <a:sym typeface="Nunito Bold"/>
              </a:rPr>
              <a:t>Enterprise Resource Planning (ERP)</a:t>
            </a:r>
          </a:p>
        </p:txBody>
      </p:sp>
      <p:sp>
        <p:nvSpPr>
          <p:cNvPr id="1048869" name="TextBox 25"/>
          <p:cNvSpPr txBox="1"/>
          <p:nvPr/>
        </p:nvSpPr>
        <p:spPr>
          <a:xfrm rot="0">
            <a:off x="6904282" y="5165379"/>
            <a:ext cx="4478998" cy="1191768"/>
          </a:xfrm>
          <a:prstGeom prst="rect"/>
        </p:spPr>
        <p:txBody>
          <a:bodyPr anchor="t" bIns="0" lIns="0" rIns="0" rtlCol="0" tIns="0">
            <a:spAutoFit/>
          </a:bodyPr>
          <a:p>
            <a:pPr algn="l">
              <a:lnSpc>
                <a:spcPts val="3128"/>
              </a:lnSpc>
            </a:pPr>
            <a:r>
              <a:rPr sz="1800" lang="en-US">
                <a:solidFill>
                  <a:srgbClr val="00002E"/>
                </a:solidFill>
                <a:latin typeface="PT Sans"/>
                <a:ea typeface="PT Sans"/>
                <a:cs typeface="PT Sans"/>
                <a:sym typeface="PT Sans"/>
              </a:rPr>
              <a:t>Integrates core business functions like finance, HR, and manufacturing into a unified system.</a:t>
            </a:r>
          </a:p>
        </p:txBody>
      </p:sp>
      <p:grpSp>
        <p:nvGrpSpPr>
          <p:cNvPr id="194" name="Group 26"/>
          <p:cNvGrpSpPr/>
          <p:nvPr/>
        </p:nvGrpSpPr>
        <p:grpSpPr>
          <a:xfrm rot="0">
            <a:off x="11814496" y="3261341"/>
            <a:ext cx="5056299" cy="3308499"/>
            <a:chOff x="0" y="0"/>
            <a:chExt cx="6741732" cy="4411332"/>
          </a:xfrm>
        </p:grpSpPr>
        <p:sp>
          <p:nvSpPr>
            <p:cNvPr id="1048870" name="Freeform 27"/>
            <p:cNvSpPr/>
            <p:nvPr/>
          </p:nvSpPr>
          <p:spPr>
            <a:xfrm rot="0" flipH="0" flipV="0">
              <a:off x="30480" y="30480"/>
              <a:ext cx="6680835" cy="4350385"/>
            </a:xfrm>
            <a:custGeom>
              <a:avLst/>
              <a:ahLst/>
              <a:rect l="l" t="t" r="r" b="b"/>
              <a:pathLst>
                <a:path w="6680835" h="4350385">
                  <a:moveTo>
                    <a:pt x="0" y="474472"/>
                  </a:moveTo>
                  <a:cubicBezTo>
                    <a:pt x="0" y="212471"/>
                    <a:pt x="213487" y="0"/>
                    <a:pt x="476885" y="0"/>
                  </a:cubicBezTo>
                  <a:lnTo>
                    <a:pt x="6203950" y="0"/>
                  </a:lnTo>
                  <a:cubicBezTo>
                    <a:pt x="6467348" y="0"/>
                    <a:pt x="6680835" y="212471"/>
                    <a:pt x="6680835" y="474599"/>
                  </a:cubicBezTo>
                  <a:lnTo>
                    <a:pt x="6680835" y="3875786"/>
                  </a:lnTo>
                  <a:cubicBezTo>
                    <a:pt x="6680835" y="4137914"/>
                    <a:pt x="6467348" y="4350385"/>
                    <a:pt x="6203950" y="4350385"/>
                  </a:cubicBezTo>
                  <a:lnTo>
                    <a:pt x="476885" y="4350385"/>
                  </a:lnTo>
                  <a:cubicBezTo>
                    <a:pt x="213487" y="4350385"/>
                    <a:pt x="0" y="4137914"/>
                    <a:pt x="0" y="3875786"/>
                  </a:cubicBezTo>
                  <a:close/>
                </a:path>
              </a:pathLst>
            </a:custGeom>
            <a:solidFill>
              <a:srgbClr val="F3F3FF"/>
            </a:solidFill>
          </p:spPr>
        </p:sp>
        <p:sp>
          <p:nvSpPr>
            <p:cNvPr id="1048871" name="Freeform 28"/>
            <p:cNvSpPr/>
            <p:nvPr/>
          </p:nvSpPr>
          <p:spPr>
            <a:xfrm rot="0" flipH="0" flipV="0">
              <a:off x="0" y="0"/>
              <a:ext cx="6741795" cy="4411218"/>
            </a:xfrm>
            <a:custGeom>
              <a:avLst/>
              <a:ahLst/>
              <a:rect l="l" t="t" r="r" b="b"/>
              <a:pathLst>
                <a:path w="6741795" h="4411218">
                  <a:moveTo>
                    <a:pt x="0" y="504952"/>
                  </a:moveTo>
                  <a:cubicBezTo>
                    <a:pt x="0" y="225933"/>
                    <a:pt x="227330" y="0"/>
                    <a:pt x="507365" y="0"/>
                  </a:cubicBezTo>
                  <a:lnTo>
                    <a:pt x="6234430" y="0"/>
                  </a:lnTo>
                  <a:lnTo>
                    <a:pt x="6234430" y="30480"/>
                  </a:lnTo>
                  <a:lnTo>
                    <a:pt x="6234430" y="0"/>
                  </a:lnTo>
                  <a:cubicBezTo>
                    <a:pt x="6514465" y="0"/>
                    <a:pt x="6741795" y="225933"/>
                    <a:pt x="6741795" y="504952"/>
                  </a:cubicBezTo>
                  <a:lnTo>
                    <a:pt x="6711315" y="504952"/>
                  </a:lnTo>
                  <a:lnTo>
                    <a:pt x="6741795" y="504952"/>
                  </a:lnTo>
                  <a:lnTo>
                    <a:pt x="6741795" y="3906266"/>
                  </a:lnTo>
                  <a:lnTo>
                    <a:pt x="6711315" y="3906266"/>
                  </a:lnTo>
                  <a:lnTo>
                    <a:pt x="6741795" y="3906266"/>
                  </a:lnTo>
                  <a:cubicBezTo>
                    <a:pt x="6741795" y="4185285"/>
                    <a:pt x="6514465" y="4411218"/>
                    <a:pt x="6234430" y="4411218"/>
                  </a:cubicBezTo>
                  <a:lnTo>
                    <a:pt x="6234430" y="4380738"/>
                  </a:lnTo>
                  <a:lnTo>
                    <a:pt x="6234430" y="4411218"/>
                  </a:lnTo>
                  <a:lnTo>
                    <a:pt x="507365" y="4411218"/>
                  </a:lnTo>
                  <a:lnTo>
                    <a:pt x="507365" y="4380738"/>
                  </a:lnTo>
                  <a:lnTo>
                    <a:pt x="507365" y="4411218"/>
                  </a:lnTo>
                  <a:cubicBezTo>
                    <a:pt x="227330" y="4411345"/>
                    <a:pt x="0" y="4185412"/>
                    <a:pt x="0" y="3906266"/>
                  </a:cubicBezTo>
                  <a:lnTo>
                    <a:pt x="0" y="504952"/>
                  </a:lnTo>
                  <a:lnTo>
                    <a:pt x="30480" y="504952"/>
                  </a:lnTo>
                  <a:lnTo>
                    <a:pt x="0" y="504952"/>
                  </a:lnTo>
                  <a:moveTo>
                    <a:pt x="60960" y="504952"/>
                  </a:moveTo>
                  <a:lnTo>
                    <a:pt x="60960" y="3906266"/>
                  </a:lnTo>
                  <a:lnTo>
                    <a:pt x="30480" y="3906266"/>
                  </a:lnTo>
                  <a:lnTo>
                    <a:pt x="60960" y="3906266"/>
                  </a:lnTo>
                  <a:cubicBezTo>
                    <a:pt x="60960" y="4151376"/>
                    <a:pt x="260731" y="4350385"/>
                    <a:pt x="507365" y="4350385"/>
                  </a:cubicBezTo>
                  <a:lnTo>
                    <a:pt x="6234430" y="4350385"/>
                  </a:lnTo>
                  <a:cubicBezTo>
                    <a:pt x="6481064" y="4350385"/>
                    <a:pt x="6680835" y="4151376"/>
                    <a:pt x="6680835" y="3906266"/>
                  </a:cubicBezTo>
                  <a:lnTo>
                    <a:pt x="6680835" y="504952"/>
                  </a:lnTo>
                  <a:cubicBezTo>
                    <a:pt x="6680835" y="259842"/>
                    <a:pt x="6481064" y="60833"/>
                    <a:pt x="6234430" y="60833"/>
                  </a:cubicBezTo>
                  <a:lnTo>
                    <a:pt x="507365" y="60833"/>
                  </a:lnTo>
                  <a:lnTo>
                    <a:pt x="507365" y="30480"/>
                  </a:lnTo>
                  <a:lnTo>
                    <a:pt x="507365" y="60960"/>
                  </a:lnTo>
                  <a:cubicBezTo>
                    <a:pt x="260604" y="60960"/>
                    <a:pt x="60960" y="259842"/>
                    <a:pt x="60960" y="504952"/>
                  </a:cubicBezTo>
                  <a:close/>
                </a:path>
              </a:pathLst>
            </a:custGeom>
            <a:solidFill>
              <a:srgbClr val="DA33BF"/>
            </a:solidFill>
          </p:spPr>
        </p:sp>
      </p:grpSp>
      <p:grpSp>
        <p:nvGrpSpPr>
          <p:cNvPr id="195" name="Group 29"/>
          <p:cNvGrpSpPr/>
          <p:nvPr/>
        </p:nvGrpSpPr>
        <p:grpSpPr>
          <a:xfrm rot="0">
            <a:off x="12103151" y="3549996"/>
            <a:ext cx="711603" cy="711603"/>
            <a:chOff x="0" y="0"/>
            <a:chExt cx="948804" cy="948804"/>
          </a:xfrm>
        </p:grpSpPr>
        <p:sp>
          <p:nvSpPr>
            <p:cNvPr id="1048872" name="Freeform 30"/>
            <p:cNvSpPr/>
            <p:nvPr/>
          </p:nvSpPr>
          <p:spPr>
            <a:xfrm rot="0" flipH="0" flipV="0">
              <a:off x="0" y="0"/>
              <a:ext cx="948817" cy="948817"/>
            </a:xfrm>
            <a:custGeom>
              <a:avLst/>
              <a:ahLst/>
              <a:rect l="l" t="t" r="r" b="b"/>
              <a:pathLst>
                <a:path w="948817" h="948817">
                  <a:moveTo>
                    <a:pt x="0" y="474345"/>
                  </a:moveTo>
                  <a:cubicBezTo>
                    <a:pt x="0" y="212344"/>
                    <a:pt x="212344" y="0"/>
                    <a:pt x="474345" y="0"/>
                  </a:cubicBezTo>
                  <a:cubicBezTo>
                    <a:pt x="736346" y="0"/>
                    <a:pt x="948817" y="212344"/>
                    <a:pt x="948817" y="474345"/>
                  </a:cubicBezTo>
                  <a:cubicBezTo>
                    <a:pt x="948817" y="736346"/>
                    <a:pt x="736346" y="948817"/>
                    <a:pt x="474345" y="948817"/>
                  </a:cubicBezTo>
                  <a:cubicBezTo>
                    <a:pt x="212344" y="948817"/>
                    <a:pt x="0" y="736346"/>
                    <a:pt x="0" y="474345"/>
                  </a:cubicBezTo>
                  <a:close/>
                </a:path>
              </a:pathLst>
            </a:custGeom>
            <a:solidFill>
              <a:srgbClr val="DA33BF"/>
            </a:solidFill>
          </p:spPr>
        </p:sp>
      </p:grpSp>
      <p:grpSp>
        <p:nvGrpSpPr>
          <p:cNvPr id="196" name="Group 31"/>
          <p:cNvGrpSpPr/>
          <p:nvPr/>
        </p:nvGrpSpPr>
        <p:grpSpPr>
          <a:xfrm rot="0">
            <a:off x="12298861" y="3745706"/>
            <a:ext cx="320278" cy="320278"/>
            <a:chOff x="0" y="0"/>
            <a:chExt cx="427038" cy="427038"/>
          </a:xfrm>
        </p:grpSpPr>
        <p:sp>
          <p:nvSpPr>
            <p:cNvPr id="1048873" name="Freeform 32" descr="preencoded.png"/>
            <p:cNvSpPr/>
            <p:nvPr/>
          </p:nvSpPr>
          <p:spPr>
            <a:xfrm rot="0" flipH="0" flipV="0">
              <a:off x="0" y="0"/>
              <a:ext cx="426974" cy="426974"/>
            </a:xfrm>
            <a:custGeom>
              <a:avLst/>
              <a:ahLst/>
              <a:rect l="l" t="t" r="r" b="b"/>
              <a:pathLst>
                <a:path w="426974" h="426974">
                  <a:moveTo>
                    <a:pt x="0" y="0"/>
                  </a:moveTo>
                  <a:lnTo>
                    <a:pt x="426974" y="0"/>
                  </a:lnTo>
                  <a:lnTo>
                    <a:pt x="426974" y="426974"/>
                  </a:lnTo>
                  <a:lnTo>
                    <a:pt x="0" y="426974"/>
                  </a:lnTo>
                  <a:lnTo>
                    <a:pt x="0" y="0"/>
                  </a:lnTo>
                  <a:close/>
                </a:path>
              </a:pathLst>
            </a:custGeom>
            <a:blipFill>
              <a:blip xmlns:r="http://schemas.openxmlformats.org/officeDocument/2006/relationships" r:embed="rId2"/>
              <a:stretch>
                <a:fillRect l="0" t="0" r="-14" b="-19018"/>
              </a:stretch>
            </a:blipFill>
          </p:spPr>
        </p:sp>
      </p:grpSp>
      <p:sp>
        <p:nvSpPr>
          <p:cNvPr id="1048874" name="TextBox 33"/>
          <p:cNvSpPr txBox="1"/>
          <p:nvPr/>
        </p:nvSpPr>
        <p:spPr>
          <a:xfrm rot="0">
            <a:off x="12103151" y="4392654"/>
            <a:ext cx="5010598" cy="406346"/>
          </a:xfrm>
          <a:prstGeom prst="rect"/>
        </p:spPr>
        <p:txBody>
          <a:bodyPr anchor="t" bIns="0" lIns="0" rIns="0" rtlCol="0" tIns="0">
            <a:spAutoFit/>
          </a:bodyPr>
          <a:p>
            <a:pPr algn="l">
              <a:lnSpc>
                <a:spcPts val="3243"/>
              </a:lnSpc>
            </a:pPr>
            <a:r>
              <a:rPr b="1" sz="2200" lang="en-US">
                <a:solidFill>
                  <a:srgbClr val="00002E"/>
                </a:solidFill>
                <a:latin typeface="Nunito Bold"/>
                <a:ea typeface="Nunito Bold"/>
                <a:cs typeface="Nunito Bold"/>
                <a:sym typeface="Nunito Bold"/>
              </a:rPr>
              <a:t>Supply Chain Management (SCM)</a:t>
            </a:r>
          </a:p>
        </p:txBody>
      </p:sp>
      <p:sp>
        <p:nvSpPr>
          <p:cNvPr id="1048875" name="TextBox 34"/>
          <p:cNvSpPr txBox="1"/>
          <p:nvPr/>
        </p:nvSpPr>
        <p:spPr>
          <a:xfrm rot="0">
            <a:off x="12103151" y="4816373"/>
            <a:ext cx="4478998" cy="1191768"/>
          </a:xfrm>
          <a:prstGeom prst="rect"/>
        </p:spPr>
        <p:txBody>
          <a:bodyPr anchor="t" bIns="0" lIns="0" rIns="0" rtlCol="0" tIns="0">
            <a:spAutoFit/>
          </a:bodyPr>
          <a:p>
            <a:pPr algn="l">
              <a:lnSpc>
                <a:spcPts val="3128"/>
              </a:lnSpc>
            </a:pPr>
            <a:r>
              <a:rPr sz="1800" lang="en-US">
                <a:solidFill>
                  <a:srgbClr val="00002E"/>
                </a:solidFill>
                <a:latin typeface="PT Sans"/>
                <a:ea typeface="PT Sans"/>
                <a:cs typeface="PT Sans"/>
                <a:sym typeface="PT Sans"/>
              </a:rPr>
              <a:t>Optimizes the flow of goods and services from raw materials to final delivery, improving efficiency.</a:t>
            </a:r>
          </a:p>
        </p:txBody>
      </p:sp>
      <p:grpSp>
        <p:nvGrpSpPr>
          <p:cNvPr id="197" name="Group 35"/>
          <p:cNvGrpSpPr/>
          <p:nvPr/>
        </p:nvGrpSpPr>
        <p:grpSpPr>
          <a:xfrm rot="0">
            <a:off x="1416768" y="6712363"/>
            <a:ext cx="7656100" cy="2619099"/>
            <a:chOff x="0" y="0"/>
            <a:chExt cx="10208133" cy="3492132"/>
          </a:xfrm>
        </p:grpSpPr>
        <p:sp>
          <p:nvSpPr>
            <p:cNvPr id="1048876" name="Freeform 36"/>
            <p:cNvSpPr/>
            <p:nvPr/>
          </p:nvSpPr>
          <p:spPr>
            <a:xfrm rot="0" flipH="0" flipV="0">
              <a:off x="30480" y="30480"/>
              <a:ext cx="10147173" cy="3431159"/>
            </a:xfrm>
            <a:custGeom>
              <a:avLst/>
              <a:ahLst/>
              <a:rect l="l" t="t" r="r" b="b"/>
              <a:pathLst>
                <a:path w="10147173" h="3431159">
                  <a:moveTo>
                    <a:pt x="0" y="474472"/>
                  </a:moveTo>
                  <a:cubicBezTo>
                    <a:pt x="0" y="212471"/>
                    <a:pt x="214884" y="0"/>
                    <a:pt x="480060" y="0"/>
                  </a:cubicBezTo>
                  <a:lnTo>
                    <a:pt x="9667113" y="0"/>
                  </a:lnTo>
                  <a:cubicBezTo>
                    <a:pt x="9932289" y="0"/>
                    <a:pt x="10147173" y="212471"/>
                    <a:pt x="10147173" y="474472"/>
                  </a:cubicBezTo>
                  <a:lnTo>
                    <a:pt x="10147173" y="2956687"/>
                  </a:lnTo>
                  <a:cubicBezTo>
                    <a:pt x="10147173" y="3218688"/>
                    <a:pt x="9932289" y="3431159"/>
                    <a:pt x="9667113" y="3431159"/>
                  </a:cubicBezTo>
                  <a:lnTo>
                    <a:pt x="480060" y="3431159"/>
                  </a:lnTo>
                  <a:cubicBezTo>
                    <a:pt x="214884" y="3431159"/>
                    <a:pt x="0" y="3218688"/>
                    <a:pt x="0" y="2956687"/>
                  </a:cubicBezTo>
                  <a:close/>
                </a:path>
              </a:pathLst>
            </a:custGeom>
            <a:solidFill>
              <a:srgbClr val="F3F3FF"/>
            </a:solidFill>
          </p:spPr>
        </p:sp>
        <p:sp>
          <p:nvSpPr>
            <p:cNvPr id="1048877" name="Freeform 37"/>
            <p:cNvSpPr/>
            <p:nvPr/>
          </p:nvSpPr>
          <p:spPr>
            <a:xfrm rot="0" flipH="0" flipV="0">
              <a:off x="0" y="0"/>
              <a:ext cx="10208133" cy="3492119"/>
            </a:xfrm>
            <a:custGeom>
              <a:avLst/>
              <a:ahLst/>
              <a:rect l="l" t="t" r="r" b="b"/>
              <a:pathLst>
                <a:path w="10208133" h="3492119">
                  <a:moveTo>
                    <a:pt x="0" y="504952"/>
                  </a:moveTo>
                  <a:cubicBezTo>
                    <a:pt x="0" y="225806"/>
                    <a:pt x="228854" y="0"/>
                    <a:pt x="510540" y="0"/>
                  </a:cubicBezTo>
                  <a:lnTo>
                    <a:pt x="9697593" y="0"/>
                  </a:lnTo>
                  <a:lnTo>
                    <a:pt x="9697593" y="30480"/>
                  </a:lnTo>
                  <a:lnTo>
                    <a:pt x="9697593" y="0"/>
                  </a:lnTo>
                  <a:cubicBezTo>
                    <a:pt x="9979152" y="0"/>
                    <a:pt x="10208133" y="225806"/>
                    <a:pt x="10208133" y="504952"/>
                  </a:cubicBezTo>
                  <a:lnTo>
                    <a:pt x="10177653" y="504952"/>
                  </a:lnTo>
                  <a:lnTo>
                    <a:pt x="10208133" y="504952"/>
                  </a:lnTo>
                  <a:lnTo>
                    <a:pt x="10208133" y="2987167"/>
                  </a:lnTo>
                  <a:lnTo>
                    <a:pt x="10177653" y="2987167"/>
                  </a:lnTo>
                  <a:lnTo>
                    <a:pt x="10208133" y="2987167"/>
                  </a:lnTo>
                  <a:cubicBezTo>
                    <a:pt x="10208133" y="3266440"/>
                    <a:pt x="9979279" y="3492119"/>
                    <a:pt x="9697593" y="3492119"/>
                  </a:cubicBezTo>
                  <a:lnTo>
                    <a:pt x="9697593" y="3461639"/>
                  </a:lnTo>
                  <a:lnTo>
                    <a:pt x="9697593" y="3492119"/>
                  </a:lnTo>
                  <a:lnTo>
                    <a:pt x="510540" y="3492119"/>
                  </a:lnTo>
                  <a:lnTo>
                    <a:pt x="510540" y="3461639"/>
                  </a:lnTo>
                  <a:lnTo>
                    <a:pt x="510540" y="3492119"/>
                  </a:lnTo>
                  <a:cubicBezTo>
                    <a:pt x="228854" y="3492119"/>
                    <a:pt x="0" y="3266440"/>
                    <a:pt x="0" y="2987167"/>
                  </a:cubicBezTo>
                  <a:lnTo>
                    <a:pt x="0" y="504952"/>
                  </a:lnTo>
                  <a:lnTo>
                    <a:pt x="30480" y="504952"/>
                  </a:lnTo>
                  <a:lnTo>
                    <a:pt x="0" y="504952"/>
                  </a:lnTo>
                  <a:moveTo>
                    <a:pt x="60960" y="504952"/>
                  </a:moveTo>
                  <a:lnTo>
                    <a:pt x="60960" y="2987167"/>
                  </a:lnTo>
                  <a:lnTo>
                    <a:pt x="30480" y="2987167"/>
                  </a:lnTo>
                  <a:lnTo>
                    <a:pt x="60960" y="2987167"/>
                  </a:lnTo>
                  <a:cubicBezTo>
                    <a:pt x="60960" y="3232023"/>
                    <a:pt x="261874" y="3431159"/>
                    <a:pt x="510540" y="3431159"/>
                  </a:cubicBezTo>
                  <a:lnTo>
                    <a:pt x="9697593" y="3431159"/>
                  </a:lnTo>
                  <a:cubicBezTo>
                    <a:pt x="9946260" y="3431159"/>
                    <a:pt x="10147174" y="3232023"/>
                    <a:pt x="10147174" y="2987167"/>
                  </a:cubicBezTo>
                  <a:lnTo>
                    <a:pt x="10147174" y="504952"/>
                  </a:lnTo>
                  <a:cubicBezTo>
                    <a:pt x="10147174" y="260096"/>
                    <a:pt x="9946260" y="60960"/>
                    <a:pt x="9697593" y="60960"/>
                  </a:cubicBezTo>
                  <a:lnTo>
                    <a:pt x="510540" y="60960"/>
                  </a:lnTo>
                  <a:lnTo>
                    <a:pt x="510540" y="30480"/>
                  </a:lnTo>
                  <a:lnTo>
                    <a:pt x="510540" y="60960"/>
                  </a:lnTo>
                  <a:cubicBezTo>
                    <a:pt x="261874" y="60960"/>
                    <a:pt x="60960" y="260096"/>
                    <a:pt x="60960" y="504952"/>
                  </a:cubicBezTo>
                  <a:close/>
                </a:path>
              </a:pathLst>
            </a:custGeom>
            <a:solidFill>
              <a:srgbClr val="2D4DF2"/>
            </a:solidFill>
          </p:spPr>
        </p:sp>
      </p:grpSp>
      <p:grpSp>
        <p:nvGrpSpPr>
          <p:cNvPr id="198" name="Group 38"/>
          <p:cNvGrpSpPr/>
          <p:nvPr/>
        </p:nvGrpSpPr>
        <p:grpSpPr>
          <a:xfrm rot="0">
            <a:off x="1705423" y="7001027"/>
            <a:ext cx="711603" cy="711603"/>
            <a:chOff x="0" y="0"/>
            <a:chExt cx="948804" cy="948804"/>
          </a:xfrm>
        </p:grpSpPr>
        <p:sp>
          <p:nvSpPr>
            <p:cNvPr id="1048878" name="Freeform 39"/>
            <p:cNvSpPr/>
            <p:nvPr/>
          </p:nvSpPr>
          <p:spPr>
            <a:xfrm rot="0" flipH="0" flipV="0">
              <a:off x="0" y="0"/>
              <a:ext cx="948817" cy="948817"/>
            </a:xfrm>
            <a:custGeom>
              <a:avLst/>
              <a:ahLst/>
              <a:rect l="l" t="t" r="r" b="b"/>
              <a:pathLst>
                <a:path w="948817" h="948817">
                  <a:moveTo>
                    <a:pt x="0" y="474345"/>
                  </a:moveTo>
                  <a:cubicBezTo>
                    <a:pt x="0" y="212344"/>
                    <a:pt x="212344" y="0"/>
                    <a:pt x="474345" y="0"/>
                  </a:cubicBezTo>
                  <a:cubicBezTo>
                    <a:pt x="736346" y="0"/>
                    <a:pt x="948817" y="212344"/>
                    <a:pt x="948817" y="474345"/>
                  </a:cubicBezTo>
                  <a:cubicBezTo>
                    <a:pt x="948817" y="736346"/>
                    <a:pt x="736346" y="948817"/>
                    <a:pt x="474345" y="948817"/>
                  </a:cubicBezTo>
                  <a:cubicBezTo>
                    <a:pt x="212344" y="948817"/>
                    <a:pt x="0" y="736346"/>
                    <a:pt x="0" y="474345"/>
                  </a:cubicBezTo>
                  <a:close/>
                </a:path>
              </a:pathLst>
            </a:custGeom>
            <a:solidFill>
              <a:srgbClr val="2D4DF2"/>
            </a:solidFill>
          </p:spPr>
        </p:sp>
      </p:grpSp>
      <p:grpSp>
        <p:nvGrpSpPr>
          <p:cNvPr id="199" name="Group 40"/>
          <p:cNvGrpSpPr/>
          <p:nvPr/>
        </p:nvGrpSpPr>
        <p:grpSpPr>
          <a:xfrm rot="0">
            <a:off x="1901133" y="7196728"/>
            <a:ext cx="320278" cy="320278"/>
            <a:chOff x="0" y="0"/>
            <a:chExt cx="427038" cy="427038"/>
          </a:xfrm>
        </p:grpSpPr>
        <p:sp>
          <p:nvSpPr>
            <p:cNvPr id="1048879" name="Freeform 41" descr="preencoded.png"/>
            <p:cNvSpPr/>
            <p:nvPr/>
          </p:nvSpPr>
          <p:spPr>
            <a:xfrm rot="0" flipH="0" flipV="0">
              <a:off x="0" y="0"/>
              <a:ext cx="427101" cy="426974"/>
            </a:xfrm>
            <a:custGeom>
              <a:avLst/>
              <a:ahLst/>
              <a:rect l="l" t="t" r="r" b="b"/>
              <a:pathLst>
                <a:path w="427101" h="426974">
                  <a:moveTo>
                    <a:pt x="0" y="0"/>
                  </a:moveTo>
                  <a:lnTo>
                    <a:pt x="427101" y="0"/>
                  </a:lnTo>
                  <a:lnTo>
                    <a:pt x="427101" y="426974"/>
                  </a:lnTo>
                  <a:lnTo>
                    <a:pt x="0" y="426974"/>
                  </a:lnTo>
                  <a:lnTo>
                    <a:pt x="0" y="0"/>
                  </a:lnTo>
                  <a:close/>
                </a:path>
              </a:pathLst>
            </a:custGeom>
            <a:blipFill>
              <a:blip xmlns:r="http://schemas.openxmlformats.org/officeDocument/2006/relationships" r:embed="rId2"/>
              <a:stretch>
                <a:fillRect l="0" t="0" r="14" b="-19018"/>
              </a:stretch>
            </a:blipFill>
          </p:spPr>
        </p:sp>
      </p:grpSp>
      <p:sp>
        <p:nvSpPr>
          <p:cNvPr id="1048880" name="TextBox 42"/>
          <p:cNvSpPr txBox="1"/>
          <p:nvPr/>
        </p:nvSpPr>
        <p:spPr>
          <a:xfrm rot="0">
            <a:off x="1705394" y="7843685"/>
            <a:ext cx="6367796" cy="411860"/>
          </a:xfrm>
          <a:prstGeom prst="rect"/>
        </p:spPr>
        <p:txBody>
          <a:bodyPr anchor="t" bIns="0" lIns="0" rIns="0" rtlCol="0" tIns="0">
            <a:spAutoFit/>
          </a:bodyPr>
          <a:p>
            <a:pPr algn="l">
              <a:lnSpc>
                <a:spcPts val="3243"/>
              </a:lnSpc>
            </a:pPr>
            <a:r>
              <a:rPr b="1" sz="2200" lang="en-US">
                <a:solidFill>
                  <a:srgbClr val="00002E"/>
                </a:solidFill>
                <a:latin typeface="Nunito Bold"/>
                <a:ea typeface="Nunito Bold"/>
                <a:cs typeface="Nunito Bold"/>
                <a:sym typeface="Nunito Bold"/>
              </a:rPr>
              <a:t>Business Intelligence (BI) &amp; Analytics</a:t>
            </a:r>
          </a:p>
        </p:txBody>
      </p:sp>
      <p:sp>
        <p:nvSpPr>
          <p:cNvPr id="1048881" name="TextBox 43"/>
          <p:cNvSpPr txBox="1"/>
          <p:nvPr/>
        </p:nvSpPr>
        <p:spPr>
          <a:xfrm rot="0">
            <a:off x="1705423" y="8267405"/>
            <a:ext cx="7078799" cy="775649"/>
          </a:xfrm>
          <a:prstGeom prst="rect"/>
        </p:spPr>
        <p:txBody>
          <a:bodyPr anchor="t" bIns="0" lIns="0" rIns="0" rtlCol="0" tIns="0">
            <a:spAutoFit/>
          </a:bodyPr>
          <a:p>
            <a:pPr algn="l">
              <a:lnSpc>
                <a:spcPts val="3128"/>
              </a:lnSpc>
            </a:pPr>
            <a:r>
              <a:rPr sz="1800" lang="en-US">
                <a:solidFill>
                  <a:srgbClr val="00002E"/>
                </a:solidFill>
                <a:latin typeface="PT Sans"/>
                <a:ea typeface="PT Sans"/>
                <a:cs typeface="PT Sans"/>
                <a:sym typeface="PT Sans"/>
              </a:rPr>
              <a:t>Transforms raw data into actionable insights, supporting strategic decision-making and performance monitoring.</a:t>
            </a:r>
          </a:p>
        </p:txBody>
      </p:sp>
      <p:grpSp>
        <p:nvGrpSpPr>
          <p:cNvPr id="200" name="Group 44"/>
          <p:cNvGrpSpPr/>
          <p:nvPr/>
        </p:nvGrpSpPr>
        <p:grpSpPr>
          <a:xfrm rot="0">
            <a:off x="9215056" y="6712363"/>
            <a:ext cx="7656100" cy="2619099"/>
            <a:chOff x="0" y="0"/>
            <a:chExt cx="10208133" cy="3492132"/>
          </a:xfrm>
        </p:grpSpPr>
        <p:sp>
          <p:nvSpPr>
            <p:cNvPr id="1048882" name="Freeform 45"/>
            <p:cNvSpPr/>
            <p:nvPr/>
          </p:nvSpPr>
          <p:spPr>
            <a:xfrm rot="0" flipH="0" flipV="0">
              <a:off x="30480" y="30480"/>
              <a:ext cx="10147173" cy="3431159"/>
            </a:xfrm>
            <a:custGeom>
              <a:avLst/>
              <a:ahLst/>
              <a:rect l="l" t="t" r="r" b="b"/>
              <a:pathLst>
                <a:path w="10147173" h="3431159">
                  <a:moveTo>
                    <a:pt x="0" y="474472"/>
                  </a:moveTo>
                  <a:cubicBezTo>
                    <a:pt x="0" y="212471"/>
                    <a:pt x="214884" y="0"/>
                    <a:pt x="480060" y="0"/>
                  </a:cubicBezTo>
                  <a:lnTo>
                    <a:pt x="9667113" y="0"/>
                  </a:lnTo>
                  <a:cubicBezTo>
                    <a:pt x="9932289" y="0"/>
                    <a:pt x="10147173" y="212471"/>
                    <a:pt x="10147173" y="474472"/>
                  </a:cubicBezTo>
                  <a:lnTo>
                    <a:pt x="10147173" y="2956687"/>
                  </a:lnTo>
                  <a:cubicBezTo>
                    <a:pt x="10147173" y="3218688"/>
                    <a:pt x="9932289" y="3431159"/>
                    <a:pt x="9667113" y="3431159"/>
                  </a:cubicBezTo>
                  <a:lnTo>
                    <a:pt x="480060" y="3431159"/>
                  </a:lnTo>
                  <a:cubicBezTo>
                    <a:pt x="214884" y="3431159"/>
                    <a:pt x="0" y="3218688"/>
                    <a:pt x="0" y="2956687"/>
                  </a:cubicBezTo>
                  <a:close/>
                </a:path>
              </a:pathLst>
            </a:custGeom>
            <a:solidFill>
              <a:srgbClr val="F3F3FF"/>
            </a:solidFill>
          </p:spPr>
        </p:sp>
        <p:sp>
          <p:nvSpPr>
            <p:cNvPr id="1048883" name="Freeform 46"/>
            <p:cNvSpPr/>
            <p:nvPr/>
          </p:nvSpPr>
          <p:spPr>
            <a:xfrm rot="0" flipH="0" flipV="0">
              <a:off x="0" y="0"/>
              <a:ext cx="10208133" cy="3492119"/>
            </a:xfrm>
            <a:custGeom>
              <a:avLst/>
              <a:ahLst/>
              <a:rect l="l" t="t" r="r" b="b"/>
              <a:pathLst>
                <a:path w="10208133" h="3492119">
                  <a:moveTo>
                    <a:pt x="0" y="504952"/>
                  </a:moveTo>
                  <a:cubicBezTo>
                    <a:pt x="0" y="225806"/>
                    <a:pt x="228854" y="0"/>
                    <a:pt x="510540" y="0"/>
                  </a:cubicBezTo>
                  <a:lnTo>
                    <a:pt x="9697593" y="0"/>
                  </a:lnTo>
                  <a:lnTo>
                    <a:pt x="9697593" y="30480"/>
                  </a:lnTo>
                  <a:lnTo>
                    <a:pt x="9697593" y="0"/>
                  </a:lnTo>
                  <a:cubicBezTo>
                    <a:pt x="9979152" y="0"/>
                    <a:pt x="10208133" y="225806"/>
                    <a:pt x="10208133" y="504952"/>
                  </a:cubicBezTo>
                  <a:lnTo>
                    <a:pt x="10177653" y="504952"/>
                  </a:lnTo>
                  <a:lnTo>
                    <a:pt x="10208133" y="504952"/>
                  </a:lnTo>
                  <a:lnTo>
                    <a:pt x="10208133" y="2987167"/>
                  </a:lnTo>
                  <a:lnTo>
                    <a:pt x="10177653" y="2987167"/>
                  </a:lnTo>
                  <a:lnTo>
                    <a:pt x="10208133" y="2987167"/>
                  </a:lnTo>
                  <a:cubicBezTo>
                    <a:pt x="10208133" y="3266440"/>
                    <a:pt x="9979279" y="3492119"/>
                    <a:pt x="9697593" y="3492119"/>
                  </a:cubicBezTo>
                  <a:lnTo>
                    <a:pt x="9697593" y="3461639"/>
                  </a:lnTo>
                  <a:lnTo>
                    <a:pt x="9697593" y="3492119"/>
                  </a:lnTo>
                  <a:lnTo>
                    <a:pt x="510540" y="3492119"/>
                  </a:lnTo>
                  <a:lnTo>
                    <a:pt x="510540" y="3461639"/>
                  </a:lnTo>
                  <a:lnTo>
                    <a:pt x="510540" y="3492119"/>
                  </a:lnTo>
                  <a:cubicBezTo>
                    <a:pt x="228854" y="3492119"/>
                    <a:pt x="0" y="3266440"/>
                    <a:pt x="0" y="2987167"/>
                  </a:cubicBezTo>
                  <a:lnTo>
                    <a:pt x="0" y="504952"/>
                  </a:lnTo>
                  <a:lnTo>
                    <a:pt x="30480" y="504952"/>
                  </a:lnTo>
                  <a:lnTo>
                    <a:pt x="0" y="504952"/>
                  </a:lnTo>
                  <a:moveTo>
                    <a:pt x="60960" y="504952"/>
                  </a:moveTo>
                  <a:lnTo>
                    <a:pt x="60960" y="2987167"/>
                  </a:lnTo>
                  <a:lnTo>
                    <a:pt x="30480" y="2987167"/>
                  </a:lnTo>
                  <a:lnTo>
                    <a:pt x="60960" y="2987167"/>
                  </a:lnTo>
                  <a:cubicBezTo>
                    <a:pt x="60960" y="3232023"/>
                    <a:pt x="261874" y="3431159"/>
                    <a:pt x="510540" y="3431159"/>
                  </a:cubicBezTo>
                  <a:lnTo>
                    <a:pt x="9697593" y="3431159"/>
                  </a:lnTo>
                  <a:cubicBezTo>
                    <a:pt x="9946260" y="3431159"/>
                    <a:pt x="10147174" y="3232023"/>
                    <a:pt x="10147174" y="2987167"/>
                  </a:cubicBezTo>
                  <a:lnTo>
                    <a:pt x="10147174" y="504952"/>
                  </a:lnTo>
                  <a:cubicBezTo>
                    <a:pt x="10147174" y="260096"/>
                    <a:pt x="9946260" y="60960"/>
                    <a:pt x="9697593" y="60960"/>
                  </a:cubicBezTo>
                  <a:lnTo>
                    <a:pt x="510540" y="60960"/>
                  </a:lnTo>
                  <a:lnTo>
                    <a:pt x="510540" y="30480"/>
                  </a:lnTo>
                  <a:lnTo>
                    <a:pt x="510540" y="60960"/>
                  </a:lnTo>
                  <a:cubicBezTo>
                    <a:pt x="261874" y="60960"/>
                    <a:pt x="60960" y="260096"/>
                    <a:pt x="60960" y="504952"/>
                  </a:cubicBezTo>
                  <a:close/>
                </a:path>
              </a:pathLst>
            </a:custGeom>
            <a:solidFill>
              <a:srgbClr val="018CE1"/>
            </a:solidFill>
          </p:spPr>
        </p:sp>
      </p:grpSp>
      <p:grpSp>
        <p:nvGrpSpPr>
          <p:cNvPr id="201" name="Group 47"/>
          <p:cNvGrpSpPr/>
          <p:nvPr/>
        </p:nvGrpSpPr>
        <p:grpSpPr>
          <a:xfrm rot="0">
            <a:off x="9503721" y="7001027"/>
            <a:ext cx="711603" cy="711603"/>
            <a:chOff x="0" y="0"/>
            <a:chExt cx="948804" cy="948804"/>
          </a:xfrm>
        </p:grpSpPr>
        <p:sp>
          <p:nvSpPr>
            <p:cNvPr id="1048884" name="Freeform 48"/>
            <p:cNvSpPr/>
            <p:nvPr/>
          </p:nvSpPr>
          <p:spPr>
            <a:xfrm rot="0" flipH="0" flipV="0">
              <a:off x="0" y="0"/>
              <a:ext cx="948817" cy="948817"/>
            </a:xfrm>
            <a:custGeom>
              <a:avLst/>
              <a:ahLst/>
              <a:rect l="l" t="t" r="r" b="b"/>
              <a:pathLst>
                <a:path w="948817" h="948817">
                  <a:moveTo>
                    <a:pt x="0" y="474345"/>
                  </a:moveTo>
                  <a:cubicBezTo>
                    <a:pt x="0" y="212344"/>
                    <a:pt x="212344" y="0"/>
                    <a:pt x="474345" y="0"/>
                  </a:cubicBezTo>
                  <a:cubicBezTo>
                    <a:pt x="736346" y="0"/>
                    <a:pt x="948817" y="212344"/>
                    <a:pt x="948817" y="474345"/>
                  </a:cubicBezTo>
                  <a:cubicBezTo>
                    <a:pt x="948817" y="736346"/>
                    <a:pt x="736346" y="948817"/>
                    <a:pt x="474345" y="948817"/>
                  </a:cubicBezTo>
                  <a:cubicBezTo>
                    <a:pt x="212344" y="948817"/>
                    <a:pt x="0" y="736346"/>
                    <a:pt x="0" y="474345"/>
                  </a:cubicBezTo>
                  <a:close/>
                </a:path>
              </a:pathLst>
            </a:custGeom>
            <a:solidFill>
              <a:srgbClr val="018CE1"/>
            </a:solidFill>
          </p:spPr>
        </p:sp>
      </p:grpSp>
      <p:grpSp>
        <p:nvGrpSpPr>
          <p:cNvPr id="202" name="Group 49"/>
          <p:cNvGrpSpPr/>
          <p:nvPr/>
        </p:nvGrpSpPr>
        <p:grpSpPr>
          <a:xfrm rot="0">
            <a:off x="9699422" y="7196728"/>
            <a:ext cx="320278" cy="320278"/>
            <a:chOff x="0" y="0"/>
            <a:chExt cx="427038" cy="427038"/>
          </a:xfrm>
        </p:grpSpPr>
        <p:sp>
          <p:nvSpPr>
            <p:cNvPr id="1048885" name="Freeform 50" descr="preencoded.png"/>
            <p:cNvSpPr/>
            <p:nvPr/>
          </p:nvSpPr>
          <p:spPr>
            <a:xfrm rot="0" flipH="0" flipV="0">
              <a:off x="0" y="0"/>
              <a:ext cx="426974" cy="426974"/>
            </a:xfrm>
            <a:custGeom>
              <a:avLst/>
              <a:ahLst/>
              <a:rect l="l" t="t" r="r" b="b"/>
              <a:pathLst>
                <a:path w="426974" h="426974">
                  <a:moveTo>
                    <a:pt x="0" y="0"/>
                  </a:moveTo>
                  <a:lnTo>
                    <a:pt x="426974" y="0"/>
                  </a:lnTo>
                  <a:lnTo>
                    <a:pt x="426974" y="426974"/>
                  </a:lnTo>
                  <a:lnTo>
                    <a:pt x="0" y="426974"/>
                  </a:lnTo>
                  <a:lnTo>
                    <a:pt x="0" y="0"/>
                  </a:lnTo>
                  <a:close/>
                </a:path>
              </a:pathLst>
            </a:custGeom>
            <a:blipFill>
              <a:blip xmlns:r="http://schemas.openxmlformats.org/officeDocument/2006/relationships" r:embed="rId2"/>
              <a:stretch>
                <a:fillRect l="0" t="0" r="-14" b="-19018"/>
              </a:stretch>
            </a:blipFill>
          </p:spPr>
        </p:sp>
      </p:grpSp>
      <p:sp>
        <p:nvSpPr>
          <p:cNvPr id="1048886" name="TextBox 51"/>
          <p:cNvSpPr txBox="1"/>
          <p:nvPr/>
        </p:nvSpPr>
        <p:spPr>
          <a:xfrm rot="0">
            <a:off x="9503721" y="7843685"/>
            <a:ext cx="2791196" cy="406346"/>
          </a:xfrm>
          <a:prstGeom prst="rect"/>
        </p:spPr>
        <p:txBody>
          <a:bodyPr anchor="t" bIns="0" lIns="0" rIns="0" rtlCol="0" tIns="0">
            <a:spAutoFit/>
          </a:bodyPr>
          <a:p>
            <a:pPr algn="l">
              <a:lnSpc>
                <a:spcPts val="3243"/>
              </a:lnSpc>
            </a:pPr>
            <a:r>
              <a:rPr b="1" sz="2200" lang="en-US">
                <a:solidFill>
                  <a:srgbClr val="00002E"/>
                </a:solidFill>
                <a:latin typeface="Nunito Bold"/>
                <a:ea typeface="Nunito Bold"/>
                <a:cs typeface="Nunito Bold"/>
                <a:sym typeface="Nunito Bold"/>
              </a:rPr>
              <a:t>E-commerce</a:t>
            </a:r>
          </a:p>
        </p:txBody>
      </p:sp>
      <p:sp>
        <p:nvSpPr>
          <p:cNvPr id="1048887" name="TextBox 52"/>
          <p:cNvSpPr txBox="1"/>
          <p:nvPr/>
        </p:nvSpPr>
        <p:spPr>
          <a:xfrm rot="0">
            <a:off x="9503721" y="8267405"/>
            <a:ext cx="7078799" cy="775649"/>
          </a:xfrm>
          <a:prstGeom prst="rect"/>
        </p:spPr>
        <p:txBody>
          <a:bodyPr anchor="t" bIns="0" lIns="0" rIns="0" rtlCol="0" tIns="0">
            <a:spAutoFit/>
          </a:bodyPr>
          <a:p>
            <a:pPr algn="l">
              <a:lnSpc>
                <a:spcPts val="3128"/>
              </a:lnSpc>
            </a:pPr>
            <a:r>
              <a:rPr sz="1800" lang="en-US">
                <a:solidFill>
                  <a:srgbClr val="00002E"/>
                </a:solidFill>
                <a:latin typeface="PT Sans"/>
                <a:ea typeface="PT Sans"/>
                <a:cs typeface="PT Sans"/>
                <a:sym typeface="PT Sans"/>
              </a:rPr>
              <a:t>Facilitates online buying and selling of products and services, expanding market reach and driving revenue.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grpSp>
        <p:nvGrpSpPr>
          <p:cNvPr id="206" name="Group 2"/>
          <p:cNvGrpSpPr/>
          <p:nvPr/>
        </p:nvGrpSpPr>
        <p:grpSpPr>
          <a:xfrm rot="0">
            <a:off x="0" y="0"/>
            <a:ext cx="18288000" cy="10287000"/>
            <a:chOff x="0" y="0"/>
            <a:chExt cx="24384000" cy="13716000"/>
          </a:xfrm>
        </p:grpSpPr>
        <p:sp>
          <p:nvSpPr>
            <p:cNvPr id="1048894"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207" name="Group 4"/>
          <p:cNvGrpSpPr/>
          <p:nvPr/>
        </p:nvGrpSpPr>
        <p:grpSpPr>
          <a:xfrm rot="0">
            <a:off x="0" y="0"/>
            <a:ext cx="18288000" cy="10287000"/>
            <a:chOff x="0" y="0"/>
            <a:chExt cx="24384000" cy="13716000"/>
          </a:xfrm>
        </p:grpSpPr>
        <p:sp>
          <p:nvSpPr>
            <p:cNvPr id="1048895"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208" name="Group 6"/>
          <p:cNvGrpSpPr/>
          <p:nvPr/>
        </p:nvGrpSpPr>
        <p:grpSpPr>
          <a:xfrm rot="0">
            <a:off x="16049015" y="9686925"/>
            <a:ext cx="2153260" cy="514350"/>
            <a:chOff x="0" y="0"/>
            <a:chExt cx="2871013" cy="685800"/>
          </a:xfrm>
        </p:grpSpPr>
        <p:sp>
          <p:nvSpPr>
            <p:cNvPr id="1048896" name="Freeform 7" descr="preencoded.png">
              <a:hlinkClick r:id="rId2" tooltip="https://gamma.app/?utm_source=made-with-gamma"/>
            </p:cNvPr>
            <p:cNvSpPr/>
            <p:nvPr/>
          </p:nvSpPr>
          <p:spPr>
            <a:xfrm rot="0" flipH="0" flipV="0">
              <a:off x="0" y="0"/>
              <a:ext cx="2870962" cy="685800"/>
            </a:xfrm>
            <a:custGeom>
              <a:avLst/>
              <a:ahLst/>
              <a:rect l="l" t="t" r="r" b="b"/>
              <a:pathLst>
                <a:path w="2870962" h="685800">
                  <a:moveTo>
                    <a:pt x="0" y="0"/>
                  </a:moveTo>
                  <a:lnTo>
                    <a:pt x="2870962" y="0"/>
                  </a:lnTo>
                  <a:lnTo>
                    <a:pt x="2870962" y="685800"/>
                  </a:lnTo>
                  <a:lnTo>
                    <a:pt x="0" y="685800"/>
                  </a:lnTo>
                  <a:lnTo>
                    <a:pt x="0" y="0"/>
                  </a:lnTo>
                  <a:close/>
                </a:path>
              </a:pathLst>
            </a:custGeom>
            <a:blipFill>
              <a:blip xmlns:r="http://schemas.openxmlformats.org/officeDocument/2006/relationships" r:embed="rId3"/>
              <a:stretch>
                <a:fillRect l="0" t="0" r="-1" b="0"/>
              </a:stretch>
            </a:blipFill>
          </p:spPr>
        </p:sp>
      </p:grpSp>
      <p:grpSp>
        <p:nvGrpSpPr>
          <p:cNvPr id="209" name="Group 8"/>
          <p:cNvGrpSpPr/>
          <p:nvPr/>
        </p:nvGrpSpPr>
        <p:grpSpPr>
          <a:xfrm rot="0">
            <a:off x="0" y="0"/>
            <a:ext cx="18288000" cy="10287000"/>
            <a:chOff x="0" y="0"/>
            <a:chExt cx="24384000" cy="13716000"/>
          </a:xfrm>
        </p:grpSpPr>
        <p:sp>
          <p:nvSpPr>
            <p:cNvPr id="1048897" name="Freeform 9"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4"/>
              <a:stretch>
                <a:fillRect l="0" t="0" r="0" b="0"/>
              </a:stretch>
            </a:blipFill>
          </p:spPr>
        </p:sp>
      </p:grpSp>
      <p:grpSp>
        <p:nvGrpSpPr>
          <p:cNvPr id="210" name="Group 10"/>
          <p:cNvGrpSpPr/>
          <p:nvPr/>
        </p:nvGrpSpPr>
        <p:grpSpPr>
          <a:xfrm rot="0">
            <a:off x="0" y="0"/>
            <a:ext cx="18288000" cy="10287000"/>
            <a:chOff x="0" y="0"/>
            <a:chExt cx="24384000" cy="13716000"/>
          </a:xfrm>
        </p:grpSpPr>
        <p:sp>
          <p:nvSpPr>
            <p:cNvPr id="1048898" name="Freeform 11"/>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72157"/>
              </a:srgbClr>
            </a:solidFill>
          </p:spPr>
        </p:sp>
      </p:grpSp>
      <p:sp>
        <p:nvSpPr>
          <p:cNvPr id="1048899" name="TextBox 12"/>
          <p:cNvSpPr txBox="1"/>
          <p:nvPr/>
        </p:nvSpPr>
        <p:spPr>
          <a:xfrm rot="0">
            <a:off x="1456611" y="1805873"/>
            <a:ext cx="9032996" cy="833373"/>
          </a:xfrm>
          <a:prstGeom prst="rect"/>
        </p:spPr>
        <p:txBody>
          <a:bodyPr anchor="t" bIns="0" lIns="0" rIns="0" rtlCol="0" tIns="0">
            <a:spAutoFit/>
          </a:bodyPr>
          <a:p>
            <a:pPr algn="l">
              <a:lnSpc>
                <a:spcPts val="6562"/>
              </a:lnSpc>
            </a:pPr>
            <a:r>
              <a:rPr b="1" sz="4400" lang="en-US">
                <a:solidFill>
                  <a:srgbClr val="00002E"/>
                </a:solidFill>
                <a:latin typeface="Nunito Bold"/>
                <a:ea typeface="Nunito Bold"/>
                <a:cs typeface="Nunito Bold"/>
                <a:sym typeface="Nunito Bold"/>
              </a:rPr>
              <a:t>IT in Education and Society</a:t>
            </a:r>
          </a:p>
        </p:txBody>
      </p:sp>
      <p:sp>
        <p:nvSpPr>
          <p:cNvPr id="1048900" name="TextBox 13"/>
          <p:cNvSpPr txBox="1"/>
          <p:nvPr/>
        </p:nvSpPr>
        <p:spPr>
          <a:xfrm rot="0">
            <a:off x="1456582" y="2811513"/>
            <a:ext cx="15374998" cy="773849"/>
          </a:xfrm>
          <a:prstGeom prst="rect"/>
        </p:spPr>
        <p:txBody>
          <a:bodyPr anchor="t" bIns="0" lIns="0" rIns="0" rtlCol="0" tIns="0">
            <a:spAutoFit/>
          </a:bodyPr>
          <a:p>
            <a:pPr algn="l">
              <a:lnSpc>
                <a:spcPts val="3128"/>
              </a:lnSpc>
            </a:pPr>
            <a:r>
              <a:rPr sz="1800" lang="en-US">
                <a:solidFill>
                  <a:srgbClr val="00002E"/>
                </a:solidFill>
                <a:latin typeface="PT Sans"/>
                <a:ea typeface="PT Sans"/>
                <a:cs typeface="PT Sans"/>
                <a:sym typeface="PT Sans"/>
              </a:rPr>
              <a:t>Information Technology has profoundly transformed education and societal structures, democratizing access to knowledge, enhancing communication, and enabling advanced services that improve quality of life. Its pervasive influence continues to reshape how we learn, interact, and govern.</a:t>
            </a:r>
          </a:p>
        </p:txBody>
      </p:sp>
      <p:grpSp>
        <p:nvGrpSpPr>
          <p:cNvPr id="211" name="Group 14"/>
          <p:cNvGrpSpPr/>
          <p:nvPr/>
        </p:nvGrpSpPr>
        <p:grpSpPr>
          <a:xfrm rot="0">
            <a:off x="1433732" y="3772862"/>
            <a:ext cx="7639298" cy="4606900"/>
            <a:chOff x="0" y="0"/>
            <a:chExt cx="10185730" cy="6142533"/>
          </a:xfrm>
        </p:grpSpPr>
        <p:sp>
          <p:nvSpPr>
            <p:cNvPr id="1048901" name="Freeform 15"/>
            <p:cNvSpPr/>
            <p:nvPr/>
          </p:nvSpPr>
          <p:spPr>
            <a:xfrm rot="0" flipH="0" flipV="0">
              <a:off x="30480" y="30480"/>
              <a:ext cx="10124821" cy="6081649"/>
            </a:xfrm>
            <a:custGeom>
              <a:avLst/>
              <a:ahLst/>
              <a:rect l="l" t="t" r="r" b="b"/>
              <a:pathLst>
                <a:path w="10124821" h="6081649">
                  <a:moveTo>
                    <a:pt x="0" y="473456"/>
                  </a:moveTo>
                  <a:cubicBezTo>
                    <a:pt x="0" y="211963"/>
                    <a:pt x="212852" y="0"/>
                    <a:pt x="475361" y="0"/>
                  </a:cubicBezTo>
                  <a:lnTo>
                    <a:pt x="9649460" y="0"/>
                  </a:lnTo>
                  <a:cubicBezTo>
                    <a:pt x="9911969" y="0"/>
                    <a:pt x="10124821" y="211963"/>
                    <a:pt x="10124821" y="473456"/>
                  </a:cubicBezTo>
                  <a:lnTo>
                    <a:pt x="10124821" y="5608193"/>
                  </a:lnTo>
                  <a:cubicBezTo>
                    <a:pt x="10124821" y="5869686"/>
                    <a:pt x="9911969" y="6081649"/>
                    <a:pt x="9649460" y="6081649"/>
                  </a:cubicBezTo>
                  <a:lnTo>
                    <a:pt x="475361" y="6081649"/>
                  </a:lnTo>
                  <a:cubicBezTo>
                    <a:pt x="212852" y="6081649"/>
                    <a:pt x="0" y="5869686"/>
                    <a:pt x="0" y="5608193"/>
                  </a:cubicBezTo>
                  <a:close/>
                </a:path>
              </a:pathLst>
            </a:custGeom>
            <a:solidFill>
              <a:srgbClr val="F3F3FF">
                <a:alpha val="56078"/>
              </a:srgbClr>
            </a:solidFill>
          </p:spPr>
        </p:sp>
        <p:sp>
          <p:nvSpPr>
            <p:cNvPr id="1048902" name="Freeform 16"/>
            <p:cNvSpPr/>
            <p:nvPr/>
          </p:nvSpPr>
          <p:spPr>
            <a:xfrm rot="0" flipH="0" flipV="0">
              <a:off x="0" y="0"/>
              <a:ext cx="10185781" cy="6142609"/>
            </a:xfrm>
            <a:custGeom>
              <a:avLst/>
              <a:ahLst/>
              <a:rect l="l" t="t" r="r" b="b"/>
              <a:pathLst>
                <a:path w="10185781" h="6142609">
                  <a:moveTo>
                    <a:pt x="0" y="503936"/>
                  </a:moveTo>
                  <a:cubicBezTo>
                    <a:pt x="0" y="225552"/>
                    <a:pt x="226568" y="0"/>
                    <a:pt x="505841" y="0"/>
                  </a:cubicBezTo>
                  <a:lnTo>
                    <a:pt x="9679940" y="0"/>
                  </a:lnTo>
                  <a:lnTo>
                    <a:pt x="9679940" y="30480"/>
                  </a:lnTo>
                  <a:lnTo>
                    <a:pt x="9679940" y="0"/>
                  </a:lnTo>
                  <a:cubicBezTo>
                    <a:pt x="9959213" y="0"/>
                    <a:pt x="10185781" y="225552"/>
                    <a:pt x="10185781" y="503936"/>
                  </a:cubicBezTo>
                  <a:lnTo>
                    <a:pt x="10155301" y="503936"/>
                  </a:lnTo>
                  <a:lnTo>
                    <a:pt x="10185781" y="503936"/>
                  </a:lnTo>
                  <a:lnTo>
                    <a:pt x="10185781" y="5638673"/>
                  </a:lnTo>
                  <a:lnTo>
                    <a:pt x="10155301" y="5638673"/>
                  </a:lnTo>
                  <a:lnTo>
                    <a:pt x="10185781" y="5638673"/>
                  </a:lnTo>
                  <a:cubicBezTo>
                    <a:pt x="10185781" y="5917057"/>
                    <a:pt x="9959213" y="6142609"/>
                    <a:pt x="9679940" y="6142609"/>
                  </a:cubicBezTo>
                  <a:lnTo>
                    <a:pt x="9679940" y="6112129"/>
                  </a:lnTo>
                  <a:lnTo>
                    <a:pt x="9679940" y="6142609"/>
                  </a:lnTo>
                  <a:lnTo>
                    <a:pt x="505841" y="6142609"/>
                  </a:lnTo>
                  <a:lnTo>
                    <a:pt x="505841" y="6112129"/>
                  </a:lnTo>
                  <a:lnTo>
                    <a:pt x="505841" y="6142609"/>
                  </a:lnTo>
                  <a:cubicBezTo>
                    <a:pt x="226568" y="6142482"/>
                    <a:pt x="0" y="5917057"/>
                    <a:pt x="0" y="5638673"/>
                  </a:cubicBezTo>
                  <a:lnTo>
                    <a:pt x="0" y="503936"/>
                  </a:lnTo>
                  <a:lnTo>
                    <a:pt x="30480" y="503936"/>
                  </a:lnTo>
                  <a:lnTo>
                    <a:pt x="0" y="503936"/>
                  </a:lnTo>
                  <a:moveTo>
                    <a:pt x="60960" y="503936"/>
                  </a:moveTo>
                  <a:lnTo>
                    <a:pt x="60960" y="5638673"/>
                  </a:lnTo>
                  <a:lnTo>
                    <a:pt x="30480" y="5638673"/>
                  </a:lnTo>
                  <a:lnTo>
                    <a:pt x="60960" y="5638673"/>
                  </a:lnTo>
                  <a:cubicBezTo>
                    <a:pt x="60960" y="5883275"/>
                    <a:pt x="259969" y="6081649"/>
                    <a:pt x="505841" y="6081649"/>
                  </a:cubicBezTo>
                  <a:lnTo>
                    <a:pt x="9679940" y="6081649"/>
                  </a:lnTo>
                  <a:cubicBezTo>
                    <a:pt x="9925685" y="6081649"/>
                    <a:pt x="10124822" y="5883148"/>
                    <a:pt x="10124822" y="5638673"/>
                  </a:cubicBezTo>
                  <a:lnTo>
                    <a:pt x="10124822" y="503936"/>
                  </a:lnTo>
                  <a:cubicBezTo>
                    <a:pt x="10124822" y="259334"/>
                    <a:pt x="9925812" y="60960"/>
                    <a:pt x="9679940" y="60960"/>
                  </a:cubicBezTo>
                  <a:lnTo>
                    <a:pt x="505841" y="60960"/>
                  </a:lnTo>
                  <a:lnTo>
                    <a:pt x="505841" y="30480"/>
                  </a:lnTo>
                  <a:lnTo>
                    <a:pt x="505841" y="60960"/>
                  </a:lnTo>
                  <a:cubicBezTo>
                    <a:pt x="259969" y="60960"/>
                    <a:pt x="60960" y="259334"/>
                    <a:pt x="60960" y="503936"/>
                  </a:cubicBezTo>
                  <a:close/>
                </a:path>
              </a:pathLst>
            </a:custGeom>
            <a:solidFill>
              <a:srgbClr val="2D4DF2"/>
            </a:solidFill>
          </p:spPr>
        </p:sp>
      </p:grpSp>
      <p:grpSp>
        <p:nvGrpSpPr>
          <p:cNvPr id="212" name="Group 17"/>
          <p:cNvGrpSpPr/>
          <p:nvPr/>
        </p:nvGrpSpPr>
        <p:grpSpPr>
          <a:xfrm rot="0">
            <a:off x="1485157" y="3824288"/>
            <a:ext cx="7536599" cy="710403"/>
            <a:chOff x="0" y="0"/>
            <a:chExt cx="10048799" cy="947204"/>
          </a:xfrm>
        </p:grpSpPr>
        <p:sp>
          <p:nvSpPr>
            <p:cNvPr id="1048903" name="Freeform 18"/>
            <p:cNvSpPr/>
            <p:nvPr/>
          </p:nvSpPr>
          <p:spPr>
            <a:xfrm rot="0" flipH="0" flipV="0">
              <a:off x="0" y="0"/>
              <a:ext cx="10048748" cy="947166"/>
            </a:xfrm>
            <a:custGeom>
              <a:avLst/>
              <a:ahLst/>
              <a:rect l="l" t="t" r="r" b="b"/>
              <a:pathLst>
                <a:path w="10048748" h="947166">
                  <a:moveTo>
                    <a:pt x="0" y="427863"/>
                  </a:moveTo>
                  <a:cubicBezTo>
                    <a:pt x="0" y="191516"/>
                    <a:pt x="191516" y="0"/>
                    <a:pt x="427863" y="0"/>
                  </a:cubicBezTo>
                  <a:lnTo>
                    <a:pt x="9620885" y="0"/>
                  </a:lnTo>
                  <a:cubicBezTo>
                    <a:pt x="9857232" y="0"/>
                    <a:pt x="10048748" y="191516"/>
                    <a:pt x="10048748" y="427863"/>
                  </a:cubicBezTo>
                  <a:lnTo>
                    <a:pt x="10048748" y="519303"/>
                  </a:lnTo>
                  <a:cubicBezTo>
                    <a:pt x="10048748" y="755650"/>
                    <a:pt x="9857232" y="947166"/>
                    <a:pt x="9620885" y="947166"/>
                  </a:cubicBezTo>
                  <a:lnTo>
                    <a:pt x="427863" y="947166"/>
                  </a:lnTo>
                  <a:cubicBezTo>
                    <a:pt x="191516" y="947166"/>
                    <a:pt x="0" y="755650"/>
                    <a:pt x="0" y="519303"/>
                  </a:cubicBezTo>
                  <a:close/>
                </a:path>
              </a:pathLst>
            </a:custGeom>
            <a:solidFill>
              <a:srgbClr val="F3F3FF"/>
            </a:solidFill>
          </p:spPr>
        </p:sp>
      </p:grpSp>
      <p:grpSp>
        <p:nvGrpSpPr>
          <p:cNvPr id="213" name="Group 19"/>
          <p:cNvGrpSpPr/>
          <p:nvPr/>
        </p:nvGrpSpPr>
        <p:grpSpPr>
          <a:xfrm rot="0">
            <a:off x="5075930" y="3987556"/>
            <a:ext cx="355102" cy="355102"/>
            <a:chOff x="0" y="0"/>
            <a:chExt cx="473469" cy="473469"/>
          </a:xfrm>
        </p:grpSpPr>
        <p:sp>
          <p:nvSpPr>
            <p:cNvPr id="1048904" name="Freeform 20" descr="preencoded.png"/>
            <p:cNvSpPr/>
            <p:nvPr/>
          </p:nvSpPr>
          <p:spPr>
            <a:xfrm rot="0" flipH="0" flipV="0">
              <a:off x="0" y="0"/>
              <a:ext cx="473456" cy="473456"/>
            </a:xfrm>
            <a:custGeom>
              <a:avLst/>
              <a:ahLst/>
              <a:rect l="l" t="t" r="r" b="b"/>
              <a:pathLst>
                <a:path w="473456" h="473456">
                  <a:moveTo>
                    <a:pt x="0" y="0"/>
                  </a:moveTo>
                  <a:lnTo>
                    <a:pt x="473456" y="0"/>
                  </a:lnTo>
                  <a:lnTo>
                    <a:pt x="473456" y="473456"/>
                  </a:lnTo>
                  <a:lnTo>
                    <a:pt x="0" y="473456"/>
                  </a:lnTo>
                  <a:lnTo>
                    <a:pt x="0" y="0"/>
                  </a:lnTo>
                  <a:close/>
                </a:path>
              </a:pathLst>
            </a:custGeom>
            <a:blipFill>
              <a:blip xmlns:r="http://schemas.openxmlformats.org/officeDocument/2006/relationships" r:embed="rId5"/>
              <a:stretch>
                <a:fillRect l="0" t="0" r="-2" b="-19004"/>
              </a:stretch>
            </a:blipFill>
          </p:spPr>
        </p:sp>
      </p:grpSp>
      <p:sp>
        <p:nvSpPr>
          <p:cNvPr id="1048905" name="TextBox 21"/>
          <p:cNvSpPr txBox="1"/>
          <p:nvPr/>
        </p:nvSpPr>
        <p:spPr>
          <a:xfrm rot="0">
            <a:off x="1721806" y="4664554"/>
            <a:ext cx="4996796" cy="405146"/>
          </a:xfrm>
          <a:prstGeom prst="rect"/>
        </p:spPr>
        <p:txBody>
          <a:bodyPr anchor="t" bIns="0" lIns="0" rIns="0" rtlCol="0" tIns="0">
            <a:spAutoFit/>
          </a:bodyPr>
          <a:p>
            <a:pPr algn="l">
              <a:lnSpc>
                <a:spcPts val="3243"/>
              </a:lnSpc>
            </a:pPr>
            <a:r>
              <a:rPr b="1" sz="2200" lang="en-US">
                <a:solidFill>
                  <a:srgbClr val="00002E"/>
                </a:solidFill>
                <a:latin typeface="Nunito Bold"/>
                <a:ea typeface="Nunito Bold"/>
                <a:cs typeface="Nunito Bold"/>
                <a:sym typeface="Nunito Bold"/>
              </a:rPr>
              <a:t>Transforming Education</a:t>
            </a:r>
          </a:p>
        </p:txBody>
      </p:sp>
      <p:sp>
        <p:nvSpPr>
          <p:cNvPr id="1048906" name="TextBox 22"/>
          <p:cNvSpPr txBox="1"/>
          <p:nvPr/>
        </p:nvSpPr>
        <p:spPr>
          <a:xfrm rot="0">
            <a:off x="1721796" y="5086798"/>
            <a:ext cx="7063197" cy="2780792"/>
          </a:xfrm>
          <a:prstGeom prst="rect"/>
        </p:spPr>
        <p:txBody>
          <a:bodyPr anchor="t" bIns="0" lIns="0" rIns="0" rtlCol="0" tIns="0">
            <a:spAutoFit/>
          </a:bodyPr>
          <a:p>
            <a:pPr algn="l">
              <a:lnSpc>
                <a:spcPts val="3128"/>
              </a:lnSpc>
            </a:pPr>
            <a:r>
              <a:rPr b="1" sz="1800" lang="en-US">
                <a:solidFill>
                  <a:srgbClr val="00002E"/>
                </a:solidFill>
                <a:latin typeface="PT Sans Bold"/>
                <a:ea typeface="PT Sans Bold"/>
                <a:cs typeface="PT Sans Bold"/>
                <a:sym typeface="PT Sans Bold"/>
              </a:rPr>
              <a:t>E-learning Platforms:</a:t>
            </a:r>
            <a:r>
              <a:rPr sz="1800" lang="en-US">
                <a:solidFill>
                  <a:srgbClr val="00002E"/>
                </a:solidFill>
                <a:latin typeface="PT Sans"/>
                <a:ea typeface="PT Sans"/>
                <a:cs typeface="PT Sans"/>
                <a:sym typeface="PT Sans"/>
              </a:rPr>
              <a:t> Online courses, virtual classrooms, and learning management systems (LMS) making education accessible globally.</a:t>
            </a:r>
          </a:p>
          <a:p>
            <a:pPr algn="l">
              <a:lnSpc>
                <a:spcPts val="3128"/>
              </a:lnSpc>
            </a:pPr>
            <a:r>
              <a:rPr b="1" sz="1800" lang="en-US">
                <a:solidFill>
                  <a:srgbClr val="00002E"/>
                </a:solidFill>
                <a:latin typeface="PT Sans Bold"/>
                <a:ea typeface="PT Sans Bold"/>
                <a:cs typeface="PT Sans Bold"/>
                <a:sym typeface="PT Sans Bold"/>
              </a:rPr>
              <a:t>Interactive Tools:</a:t>
            </a:r>
            <a:r>
              <a:rPr sz="1800" lang="en-US">
                <a:solidFill>
                  <a:srgbClr val="00002E"/>
                </a:solidFill>
                <a:latin typeface="PT Sans"/>
                <a:ea typeface="PT Sans"/>
                <a:cs typeface="PT Sans"/>
                <a:sym typeface="PT Sans"/>
              </a:rPr>
              <a:t> Digital whiteboards, educational apps, and simulations enhance engagement and personalized learning experiences.</a:t>
            </a:r>
          </a:p>
          <a:p>
            <a:pPr algn="l">
              <a:lnSpc>
                <a:spcPts val="3128"/>
              </a:lnSpc>
            </a:pPr>
            <a:r>
              <a:rPr b="1" sz="1800" lang="en-US">
                <a:solidFill>
                  <a:srgbClr val="00002E"/>
                </a:solidFill>
                <a:latin typeface="PT Sans Bold"/>
                <a:ea typeface="PT Sans Bold"/>
                <a:cs typeface="PT Sans Bold"/>
                <a:sym typeface="PT Sans Bold"/>
              </a:rPr>
              <a:t>Research &amp; Collaboration:</a:t>
            </a:r>
            <a:r>
              <a:rPr sz="1800" lang="en-US">
                <a:solidFill>
                  <a:srgbClr val="00002E"/>
                </a:solidFill>
                <a:latin typeface="PT Sans"/>
                <a:ea typeface="PT Sans"/>
                <a:cs typeface="PT Sans"/>
                <a:sym typeface="PT Sans"/>
              </a:rPr>
              <a:t> Facilitates access to vast digital libraries, academic databases, and global research collaborations.</a:t>
            </a:r>
          </a:p>
        </p:txBody>
      </p:sp>
      <p:grpSp>
        <p:nvGrpSpPr>
          <p:cNvPr id="214" name="Group 23"/>
          <p:cNvGrpSpPr/>
          <p:nvPr/>
        </p:nvGrpSpPr>
        <p:grpSpPr>
          <a:xfrm rot="0">
            <a:off x="9214761" y="3772862"/>
            <a:ext cx="7639298" cy="4606900"/>
            <a:chOff x="0" y="0"/>
            <a:chExt cx="10185730" cy="6142533"/>
          </a:xfrm>
        </p:grpSpPr>
        <p:sp>
          <p:nvSpPr>
            <p:cNvPr id="1048907" name="Freeform 24"/>
            <p:cNvSpPr/>
            <p:nvPr/>
          </p:nvSpPr>
          <p:spPr>
            <a:xfrm rot="0" flipH="0" flipV="0">
              <a:off x="30480" y="30480"/>
              <a:ext cx="10124821" cy="6081649"/>
            </a:xfrm>
            <a:custGeom>
              <a:avLst/>
              <a:ahLst/>
              <a:rect l="l" t="t" r="r" b="b"/>
              <a:pathLst>
                <a:path w="10124821" h="6081649">
                  <a:moveTo>
                    <a:pt x="0" y="473456"/>
                  </a:moveTo>
                  <a:cubicBezTo>
                    <a:pt x="0" y="211963"/>
                    <a:pt x="212852" y="0"/>
                    <a:pt x="475361" y="0"/>
                  </a:cubicBezTo>
                  <a:lnTo>
                    <a:pt x="9649460" y="0"/>
                  </a:lnTo>
                  <a:cubicBezTo>
                    <a:pt x="9911969" y="0"/>
                    <a:pt x="10124821" y="211963"/>
                    <a:pt x="10124821" y="473456"/>
                  </a:cubicBezTo>
                  <a:lnTo>
                    <a:pt x="10124821" y="5608193"/>
                  </a:lnTo>
                  <a:cubicBezTo>
                    <a:pt x="10124821" y="5869686"/>
                    <a:pt x="9911969" y="6081649"/>
                    <a:pt x="9649460" y="6081649"/>
                  </a:cubicBezTo>
                  <a:lnTo>
                    <a:pt x="475361" y="6081649"/>
                  </a:lnTo>
                  <a:cubicBezTo>
                    <a:pt x="212852" y="6081649"/>
                    <a:pt x="0" y="5869686"/>
                    <a:pt x="0" y="5608193"/>
                  </a:cubicBezTo>
                  <a:close/>
                </a:path>
              </a:pathLst>
            </a:custGeom>
            <a:solidFill>
              <a:srgbClr val="F3F3FF">
                <a:alpha val="56078"/>
              </a:srgbClr>
            </a:solidFill>
          </p:spPr>
        </p:sp>
        <p:sp>
          <p:nvSpPr>
            <p:cNvPr id="1048908" name="Freeform 25"/>
            <p:cNvSpPr/>
            <p:nvPr/>
          </p:nvSpPr>
          <p:spPr>
            <a:xfrm rot="0" flipH="0" flipV="0">
              <a:off x="0" y="0"/>
              <a:ext cx="10185781" cy="6142609"/>
            </a:xfrm>
            <a:custGeom>
              <a:avLst/>
              <a:ahLst/>
              <a:rect l="l" t="t" r="r" b="b"/>
              <a:pathLst>
                <a:path w="10185781" h="6142609">
                  <a:moveTo>
                    <a:pt x="0" y="503936"/>
                  </a:moveTo>
                  <a:cubicBezTo>
                    <a:pt x="0" y="225552"/>
                    <a:pt x="226568" y="0"/>
                    <a:pt x="505841" y="0"/>
                  </a:cubicBezTo>
                  <a:lnTo>
                    <a:pt x="9679940" y="0"/>
                  </a:lnTo>
                  <a:lnTo>
                    <a:pt x="9679940" y="30480"/>
                  </a:lnTo>
                  <a:lnTo>
                    <a:pt x="9679940" y="0"/>
                  </a:lnTo>
                  <a:cubicBezTo>
                    <a:pt x="9959213" y="0"/>
                    <a:pt x="10185781" y="225552"/>
                    <a:pt x="10185781" y="503936"/>
                  </a:cubicBezTo>
                  <a:lnTo>
                    <a:pt x="10155301" y="503936"/>
                  </a:lnTo>
                  <a:lnTo>
                    <a:pt x="10185781" y="503936"/>
                  </a:lnTo>
                  <a:lnTo>
                    <a:pt x="10185781" y="5638673"/>
                  </a:lnTo>
                  <a:lnTo>
                    <a:pt x="10155301" y="5638673"/>
                  </a:lnTo>
                  <a:lnTo>
                    <a:pt x="10185781" y="5638673"/>
                  </a:lnTo>
                  <a:cubicBezTo>
                    <a:pt x="10185781" y="5917057"/>
                    <a:pt x="9959213" y="6142609"/>
                    <a:pt x="9679940" y="6142609"/>
                  </a:cubicBezTo>
                  <a:lnTo>
                    <a:pt x="9679940" y="6112129"/>
                  </a:lnTo>
                  <a:lnTo>
                    <a:pt x="9679940" y="6142609"/>
                  </a:lnTo>
                  <a:lnTo>
                    <a:pt x="505841" y="6142609"/>
                  </a:lnTo>
                  <a:lnTo>
                    <a:pt x="505841" y="6112129"/>
                  </a:lnTo>
                  <a:lnTo>
                    <a:pt x="505841" y="6142609"/>
                  </a:lnTo>
                  <a:cubicBezTo>
                    <a:pt x="226568" y="6142482"/>
                    <a:pt x="0" y="5917057"/>
                    <a:pt x="0" y="5638673"/>
                  </a:cubicBezTo>
                  <a:lnTo>
                    <a:pt x="0" y="503936"/>
                  </a:lnTo>
                  <a:lnTo>
                    <a:pt x="30480" y="503936"/>
                  </a:lnTo>
                  <a:lnTo>
                    <a:pt x="0" y="503936"/>
                  </a:lnTo>
                  <a:moveTo>
                    <a:pt x="60960" y="503936"/>
                  </a:moveTo>
                  <a:lnTo>
                    <a:pt x="60960" y="5638673"/>
                  </a:lnTo>
                  <a:lnTo>
                    <a:pt x="30480" y="5638673"/>
                  </a:lnTo>
                  <a:lnTo>
                    <a:pt x="60960" y="5638673"/>
                  </a:lnTo>
                  <a:cubicBezTo>
                    <a:pt x="60960" y="5883275"/>
                    <a:pt x="259969" y="6081649"/>
                    <a:pt x="505841" y="6081649"/>
                  </a:cubicBezTo>
                  <a:lnTo>
                    <a:pt x="9679940" y="6081649"/>
                  </a:lnTo>
                  <a:cubicBezTo>
                    <a:pt x="9925685" y="6081649"/>
                    <a:pt x="10124822" y="5883148"/>
                    <a:pt x="10124822" y="5638673"/>
                  </a:cubicBezTo>
                  <a:lnTo>
                    <a:pt x="10124822" y="503936"/>
                  </a:lnTo>
                  <a:cubicBezTo>
                    <a:pt x="10124822" y="259334"/>
                    <a:pt x="9925812" y="60960"/>
                    <a:pt x="9679940" y="60960"/>
                  </a:cubicBezTo>
                  <a:lnTo>
                    <a:pt x="505841" y="60960"/>
                  </a:lnTo>
                  <a:lnTo>
                    <a:pt x="505841" y="30480"/>
                  </a:lnTo>
                  <a:lnTo>
                    <a:pt x="505841" y="60960"/>
                  </a:lnTo>
                  <a:cubicBezTo>
                    <a:pt x="259969" y="60960"/>
                    <a:pt x="60960" y="259334"/>
                    <a:pt x="60960" y="503936"/>
                  </a:cubicBezTo>
                  <a:close/>
                </a:path>
              </a:pathLst>
            </a:custGeom>
            <a:solidFill>
              <a:srgbClr val="018CE1"/>
            </a:solidFill>
          </p:spPr>
        </p:sp>
      </p:grpSp>
      <p:grpSp>
        <p:nvGrpSpPr>
          <p:cNvPr id="215" name="Group 26"/>
          <p:cNvGrpSpPr/>
          <p:nvPr/>
        </p:nvGrpSpPr>
        <p:grpSpPr>
          <a:xfrm rot="0">
            <a:off x="9266187" y="3824288"/>
            <a:ext cx="7536599" cy="710403"/>
            <a:chOff x="0" y="0"/>
            <a:chExt cx="10048799" cy="947204"/>
          </a:xfrm>
        </p:grpSpPr>
        <p:sp>
          <p:nvSpPr>
            <p:cNvPr id="1048909" name="Freeform 27"/>
            <p:cNvSpPr/>
            <p:nvPr/>
          </p:nvSpPr>
          <p:spPr>
            <a:xfrm rot="0" flipH="0" flipV="0">
              <a:off x="0" y="0"/>
              <a:ext cx="10048748" cy="947166"/>
            </a:xfrm>
            <a:custGeom>
              <a:avLst/>
              <a:ahLst/>
              <a:rect l="l" t="t" r="r" b="b"/>
              <a:pathLst>
                <a:path w="10048748" h="947166">
                  <a:moveTo>
                    <a:pt x="0" y="427863"/>
                  </a:moveTo>
                  <a:cubicBezTo>
                    <a:pt x="0" y="191516"/>
                    <a:pt x="191516" y="0"/>
                    <a:pt x="427863" y="0"/>
                  </a:cubicBezTo>
                  <a:lnTo>
                    <a:pt x="9620885" y="0"/>
                  </a:lnTo>
                  <a:cubicBezTo>
                    <a:pt x="9857232" y="0"/>
                    <a:pt x="10048748" y="191516"/>
                    <a:pt x="10048748" y="427863"/>
                  </a:cubicBezTo>
                  <a:lnTo>
                    <a:pt x="10048748" y="519303"/>
                  </a:lnTo>
                  <a:cubicBezTo>
                    <a:pt x="10048748" y="755650"/>
                    <a:pt x="9857232" y="947166"/>
                    <a:pt x="9620885" y="947166"/>
                  </a:cubicBezTo>
                  <a:lnTo>
                    <a:pt x="427863" y="947166"/>
                  </a:lnTo>
                  <a:cubicBezTo>
                    <a:pt x="191516" y="947166"/>
                    <a:pt x="0" y="755650"/>
                    <a:pt x="0" y="519303"/>
                  </a:cubicBezTo>
                  <a:close/>
                </a:path>
              </a:pathLst>
            </a:custGeom>
            <a:solidFill>
              <a:srgbClr val="F3F3FF"/>
            </a:solidFill>
          </p:spPr>
        </p:sp>
      </p:grpSp>
      <p:grpSp>
        <p:nvGrpSpPr>
          <p:cNvPr id="216" name="Group 28"/>
          <p:cNvGrpSpPr/>
          <p:nvPr/>
        </p:nvGrpSpPr>
        <p:grpSpPr>
          <a:xfrm rot="0">
            <a:off x="12856959" y="3987556"/>
            <a:ext cx="355102" cy="355102"/>
            <a:chOff x="0" y="0"/>
            <a:chExt cx="473469" cy="473469"/>
          </a:xfrm>
        </p:grpSpPr>
        <p:sp>
          <p:nvSpPr>
            <p:cNvPr id="1048910" name="Freeform 29" descr="preencoded.png"/>
            <p:cNvSpPr/>
            <p:nvPr/>
          </p:nvSpPr>
          <p:spPr>
            <a:xfrm rot="0" flipH="0" flipV="0">
              <a:off x="0" y="0"/>
              <a:ext cx="473456" cy="473456"/>
            </a:xfrm>
            <a:custGeom>
              <a:avLst/>
              <a:ahLst/>
              <a:rect l="l" t="t" r="r" b="b"/>
              <a:pathLst>
                <a:path w="473456" h="473456">
                  <a:moveTo>
                    <a:pt x="0" y="0"/>
                  </a:moveTo>
                  <a:lnTo>
                    <a:pt x="473456" y="0"/>
                  </a:lnTo>
                  <a:lnTo>
                    <a:pt x="473456" y="473456"/>
                  </a:lnTo>
                  <a:lnTo>
                    <a:pt x="0" y="473456"/>
                  </a:lnTo>
                  <a:lnTo>
                    <a:pt x="0" y="0"/>
                  </a:lnTo>
                  <a:close/>
                </a:path>
              </a:pathLst>
            </a:custGeom>
            <a:blipFill>
              <a:blip xmlns:r="http://schemas.openxmlformats.org/officeDocument/2006/relationships" r:embed="rId5"/>
              <a:stretch>
                <a:fillRect l="0" t="0" r="-2" b="-19004"/>
              </a:stretch>
            </a:blipFill>
          </p:spPr>
        </p:sp>
      </p:grpSp>
      <p:sp>
        <p:nvSpPr>
          <p:cNvPr id="1048911" name="TextBox 30"/>
          <p:cNvSpPr txBox="1"/>
          <p:nvPr/>
        </p:nvSpPr>
        <p:spPr>
          <a:xfrm rot="0">
            <a:off x="9502826" y="4664573"/>
            <a:ext cx="2785196" cy="405146"/>
          </a:xfrm>
          <a:prstGeom prst="rect"/>
        </p:spPr>
        <p:txBody>
          <a:bodyPr anchor="t" bIns="0" lIns="0" rIns="0" rtlCol="0" tIns="0">
            <a:spAutoFit/>
          </a:bodyPr>
          <a:p>
            <a:pPr algn="l">
              <a:lnSpc>
                <a:spcPts val="3243"/>
              </a:lnSpc>
            </a:pPr>
            <a:r>
              <a:rPr b="1" sz="2200" lang="en-US">
                <a:solidFill>
                  <a:srgbClr val="00002E"/>
                </a:solidFill>
                <a:latin typeface="Nunito Bold"/>
                <a:ea typeface="Nunito Bold"/>
                <a:cs typeface="Nunito Bold"/>
                <a:sym typeface="Nunito Bold"/>
              </a:rPr>
              <a:t>Societal Impact</a:t>
            </a:r>
          </a:p>
        </p:txBody>
      </p:sp>
      <p:sp>
        <p:nvSpPr>
          <p:cNvPr id="1048912" name="TextBox 31"/>
          <p:cNvSpPr txBox="1"/>
          <p:nvPr/>
        </p:nvSpPr>
        <p:spPr>
          <a:xfrm rot="0">
            <a:off x="9502826" y="5086798"/>
            <a:ext cx="7063197" cy="3178047"/>
          </a:xfrm>
          <a:prstGeom prst="rect"/>
        </p:spPr>
        <p:txBody>
          <a:bodyPr anchor="t" bIns="0" lIns="0" rIns="0" rtlCol="0" tIns="0">
            <a:spAutoFit/>
          </a:bodyPr>
          <a:p>
            <a:pPr algn="l">
              <a:lnSpc>
                <a:spcPts val="3128"/>
              </a:lnSpc>
            </a:pPr>
            <a:r>
              <a:rPr b="1" sz="1800" lang="en-US">
                <a:solidFill>
                  <a:srgbClr val="00002E"/>
                </a:solidFill>
                <a:latin typeface="PT Sans Bold"/>
                <a:ea typeface="PT Sans Bold"/>
                <a:cs typeface="PT Sans Bold"/>
                <a:sym typeface="PT Sans Bold"/>
              </a:rPr>
              <a:t>Enhanced Communication:</a:t>
            </a:r>
            <a:r>
              <a:rPr sz="1800" lang="en-US">
                <a:solidFill>
                  <a:srgbClr val="00002E"/>
                </a:solidFill>
                <a:latin typeface="PT Sans"/>
                <a:ea typeface="PT Sans"/>
                <a:cs typeface="PT Sans"/>
                <a:sym typeface="PT Sans"/>
              </a:rPr>
              <a:t> Social media and messaging apps connect people instantly across distances.</a:t>
            </a:r>
          </a:p>
          <a:p>
            <a:pPr algn="l">
              <a:lnSpc>
                <a:spcPts val="3128"/>
              </a:lnSpc>
            </a:pPr>
            <a:r>
              <a:rPr b="1" sz="1800" lang="en-US">
                <a:solidFill>
                  <a:srgbClr val="00002E"/>
                </a:solidFill>
                <a:latin typeface="PT Sans Bold"/>
                <a:ea typeface="PT Sans Bold"/>
                <a:cs typeface="PT Sans Bold"/>
                <a:sym typeface="PT Sans Bold"/>
              </a:rPr>
              <a:t>Healthcare Advancements:</a:t>
            </a:r>
            <a:r>
              <a:rPr sz="1800" lang="en-US">
                <a:solidFill>
                  <a:srgbClr val="00002E"/>
                </a:solidFill>
                <a:latin typeface="PT Sans"/>
                <a:ea typeface="PT Sans"/>
                <a:cs typeface="PT Sans"/>
                <a:sym typeface="PT Sans"/>
              </a:rPr>
              <a:t> Telemedicine, electronic health records, and medical imaging improve diagnosis and patient care.</a:t>
            </a:r>
          </a:p>
          <a:p>
            <a:pPr algn="l">
              <a:lnSpc>
                <a:spcPts val="3128"/>
              </a:lnSpc>
            </a:pPr>
            <a:r>
              <a:rPr b="1" sz="1800" lang="en-US">
                <a:solidFill>
                  <a:srgbClr val="00002E"/>
                </a:solidFill>
                <a:latin typeface="PT Sans Bold"/>
                <a:ea typeface="PT Sans Bold"/>
                <a:cs typeface="PT Sans Bold"/>
                <a:sym typeface="PT Sans Bold"/>
              </a:rPr>
              <a:t>Smart Cities &amp; Governance:</a:t>
            </a:r>
            <a:r>
              <a:rPr sz="1800" lang="en-US">
                <a:solidFill>
                  <a:srgbClr val="00002E"/>
                </a:solidFill>
                <a:latin typeface="PT Sans"/>
                <a:ea typeface="PT Sans"/>
                <a:cs typeface="PT Sans"/>
                <a:sym typeface="PT Sans"/>
              </a:rPr>
              <a:t> Data-driven urban planning, public services, and citizen engagement through digital platforms.</a:t>
            </a:r>
          </a:p>
          <a:p>
            <a:pPr algn="l">
              <a:lnSpc>
                <a:spcPts val="3128"/>
              </a:lnSpc>
            </a:pPr>
            <a:r>
              <a:rPr b="1" sz="1800" lang="en-US">
                <a:solidFill>
                  <a:srgbClr val="00002E"/>
                </a:solidFill>
                <a:latin typeface="PT Sans Bold"/>
                <a:ea typeface="PT Sans Bold"/>
                <a:cs typeface="PT Sans Bold"/>
                <a:sym typeface="PT Sans Bold"/>
              </a:rPr>
              <a:t>Accessibility:</a:t>
            </a:r>
            <a:r>
              <a:rPr sz="1800" lang="en-US">
                <a:solidFill>
                  <a:srgbClr val="00002E"/>
                </a:solidFill>
                <a:latin typeface="PT Sans"/>
                <a:ea typeface="PT Sans"/>
                <a:cs typeface="PT Sans"/>
                <a:sym typeface="PT Sans"/>
              </a:rPr>
              <a:t> Assistive technologies empower individuals with disabilities to participate more fully in digital society.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19" name=""/>
        <p:cNvGrpSpPr/>
        <p:nvPr/>
      </p:nvGrpSpPr>
      <p:grpSpPr>
        <a:xfrm>
          <a:off x="0" y="0"/>
          <a:ext cx="0" cy="0"/>
          <a:chOff x="0" y="0"/>
          <a:chExt cx="0" cy="0"/>
        </a:xfrm>
      </p:grpSpPr>
      <p:grpSp>
        <p:nvGrpSpPr>
          <p:cNvPr id="220" name="Group 2"/>
          <p:cNvGrpSpPr/>
          <p:nvPr/>
        </p:nvGrpSpPr>
        <p:grpSpPr>
          <a:xfrm rot="0">
            <a:off x="0" y="0"/>
            <a:ext cx="18288000" cy="10287000"/>
            <a:chOff x="0" y="0"/>
            <a:chExt cx="24384000" cy="13716000"/>
          </a:xfrm>
        </p:grpSpPr>
        <p:sp>
          <p:nvSpPr>
            <p:cNvPr id="1048919"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221" name="Group 4"/>
          <p:cNvGrpSpPr/>
          <p:nvPr/>
        </p:nvGrpSpPr>
        <p:grpSpPr>
          <a:xfrm rot="0">
            <a:off x="0" y="0"/>
            <a:ext cx="18288000" cy="10287000"/>
            <a:chOff x="0" y="0"/>
            <a:chExt cx="24384000" cy="13716000"/>
          </a:xfrm>
        </p:grpSpPr>
        <p:sp>
          <p:nvSpPr>
            <p:cNvPr id="1048920"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222" name="Group 6"/>
          <p:cNvGrpSpPr/>
          <p:nvPr/>
        </p:nvGrpSpPr>
        <p:grpSpPr>
          <a:xfrm rot="0">
            <a:off x="0" y="0"/>
            <a:ext cx="6858000" cy="10287000"/>
            <a:chOff x="0" y="0"/>
            <a:chExt cx="9144000" cy="13716000"/>
          </a:xfrm>
        </p:grpSpPr>
        <p:sp>
          <p:nvSpPr>
            <p:cNvPr id="1048921" name="Freeform 7" descr="preencoded.png"/>
            <p:cNvSpPr/>
            <p:nvPr/>
          </p:nvSpPr>
          <p:spPr>
            <a:xfrm rot="0" flipH="0" flipV="0">
              <a:off x="0" y="0"/>
              <a:ext cx="9144000" cy="13716000"/>
            </a:xfrm>
            <a:custGeom>
              <a:avLst/>
              <a:ahLst/>
              <a:rect l="l" t="t" r="r" b="b"/>
              <a:pathLst>
                <a:path w="9144000" h="13716000">
                  <a:moveTo>
                    <a:pt x="0" y="0"/>
                  </a:moveTo>
                  <a:lnTo>
                    <a:pt x="9144000" y="0"/>
                  </a:lnTo>
                  <a:lnTo>
                    <a:pt x="9144000" y="13716000"/>
                  </a:lnTo>
                  <a:lnTo>
                    <a:pt x="0" y="13716000"/>
                  </a:lnTo>
                  <a:lnTo>
                    <a:pt x="0" y="0"/>
                  </a:lnTo>
                  <a:close/>
                </a:path>
              </a:pathLst>
            </a:custGeom>
            <a:blipFill>
              <a:blip xmlns:r="http://schemas.openxmlformats.org/officeDocument/2006/relationships" r:embed="rId2"/>
              <a:stretch>
                <a:fillRect l="0" t="0" r="0" b="0"/>
              </a:stretch>
            </a:blipFill>
          </p:spPr>
        </p:sp>
      </p:grpSp>
      <p:sp>
        <p:nvSpPr>
          <p:cNvPr id="1048922" name="TextBox 8"/>
          <p:cNvSpPr txBox="1"/>
          <p:nvPr/>
        </p:nvSpPr>
        <p:spPr>
          <a:xfrm rot="0">
            <a:off x="7563593" y="2349398"/>
            <a:ext cx="10018805" cy="1376172"/>
          </a:xfrm>
          <a:prstGeom prst="rect"/>
        </p:spPr>
        <p:txBody>
          <a:bodyPr anchor="t" bIns="0" lIns="0" rIns="0" rtlCol="0" tIns="0">
            <a:spAutoFit/>
          </a:bodyPr>
          <a:p>
            <a:pPr algn="l">
              <a:lnSpc>
                <a:spcPts val="5418"/>
              </a:lnSpc>
            </a:pPr>
            <a:r>
              <a:rPr b="1" sz="3600" lang="en-US">
                <a:solidFill>
                  <a:srgbClr val="00002E"/>
                </a:solidFill>
                <a:latin typeface="Nunito Bold"/>
                <a:ea typeface="Nunito Bold"/>
                <a:cs typeface="Nunito Bold"/>
                <a:sym typeface="Nunito Bold"/>
              </a:rPr>
              <a:t>The Role of Information Technology in Modern Business</a:t>
            </a:r>
          </a:p>
        </p:txBody>
      </p:sp>
      <p:sp>
        <p:nvSpPr>
          <p:cNvPr id="1048923" name="TextBox 9"/>
          <p:cNvSpPr txBox="1"/>
          <p:nvPr/>
        </p:nvSpPr>
        <p:spPr>
          <a:xfrm rot="0">
            <a:off x="7563593" y="3776663"/>
            <a:ext cx="10018805" cy="994790"/>
          </a:xfrm>
          <a:prstGeom prst="rect"/>
        </p:spPr>
        <p:txBody>
          <a:bodyPr anchor="t" bIns="0" lIns="0" rIns="0" rtlCol="0" tIns="0">
            <a:spAutoFit/>
          </a:bodyPr>
          <a:p>
            <a:pPr algn="l">
              <a:lnSpc>
                <a:spcPts val="2611"/>
              </a:lnSpc>
            </a:pPr>
            <a:r>
              <a:rPr sz="1600" lang="en-US">
                <a:solidFill>
                  <a:srgbClr val="00002E"/>
                </a:solidFill>
                <a:latin typeface="PT Sans"/>
                <a:ea typeface="PT Sans"/>
                <a:cs typeface="PT Sans"/>
                <a:sym typeface="PT Sans"/>
              </a:rPr>
              <a:t>Information Technology is no longer merely a support function; it's a fundamental driver of strategy, growth, and competitive advantage across all sectors. Understanding its multifaceted role is crucial for business success in today's digital economy.</a:t>
            </a:r>
          </a:p>
        </p:txBody>
      </p:sp>
      <p:grpSp>
        <p:nvGrpSpPr>
          <p:cNvPr id="223" name="Group 10"/>
          <p:cNvGrpSpPr/>
          <p:nvPr/>
        </p:nvGrpSpPr>
        <p:grpSpPr>
          <a:xfrm rot="0">
            <a:off x="7535018" y="4777378"/>
            <a:ext cx="56998" cy="974998"/>
            <a:chOff x="0" y="0"/>
            <a:chExt cx="75997" cy="1299997"/>
          </a:xfrm>
        </p:grpSpPr>
        <p:sp>
          <p:nvSpPr>
            <p:cNvPr id="1048924" name="Freeform 11"/>
            <p:cNvSpPr/>
            <p:nvPr/>
          </p:nvSpPr>
          <p:spPr>
            <a:xfrm rot="0" flipH="0" flipV="0">
              <a:off x="0" y="0"/>
              <a:ext cx="75946" cy="1299972"/>
            </a:xfrm>
            <a:custGeom>
              <a:avLst/>
              <a:ahLst/>
              <a:rect l="l" t="t" r="r" b="b"/>
              <a:pathLst>
                <a:path w="75946" h="1299972">
                  <a:moveTo>
                    <a:pt x="0" y="0"/>
                  </a:moveTo>
                  <a:lnTo>
                    <a:pt x="75946" y="0"/>
                  </a:lnTo>
                  <a:lnTo>
                    <a:pt x="75946" y="1299972"/>
                  </a:lnTo>
                  <a:lnTo>
                    <a:pt x="0" y="1299972"/>
                  </a:lnTo>
                  <a:close/>
                </a:path>
              </a:pathLst>
            </a:custGeom>
            <a:solidFill>
              <a:srgbClr val="2D4DF2"/>
            </a:solidFill>
          </p:spPr>
        </p:sp>
      </p:grpSp>
      <p:sp>
        <p:nvSpPr>
          <p:cNvPr id="1048925" name="TextBox 12"/>
          <p:cNvSpPr txBox="1"/>
          <p:nvPr/>
        </p:nvSpPr>
        <p:spPr>
          <a:xfrm rot="0">
            <a:off x="7822254" y="4758338"/>
            <a:ext cx="2371801" cy="344024"/>
          </a:xfrm>
          <a:prstGeom prst="rect"/>
        </p:spPr>
        <p:txBody>
          <a:bodyPr anchor="t" bIns="0" lIns="0" rIns="0" rtlCol="0" tIns="0">
            <a:spAutoFit/>
          </a:bodyPr>
          <a:p>
            <a:pPr algn="l">
              <a:lnSpc>
                <a:spcPts val="2755"/>
              </a:lnSpc>
            </a:pPr>
            <a:r>
              <a:rPr b="1" sz="1800" lang="en-US">
                <a:solidFill>
                  <a:srgbClr val="00002E"/>
                </a:solidFill>
                <a:latin typeface="Nunito Bold"/>
                <a:ea typeface="Nunito Bold"/>
                <a:cs typeface="Nunito Bold"/>
                <a:sym typeface="Nunito Bold"/>
              </a:rPr>
              <a:t>Strategic Enabler</a:t>
            </a:r>
          </a:p>
        </p:txBody>
      </p:sp>
      <p:sp>
        <p:nvSpPr>
          <p:cNvPr id="1048926" name="TextBox 13"/>
          <p:cNvSpPr txBox="1"/>
          <p:nvPr/>
        </p:nvSpPr>
        <p:spPr>
          <a:xfrm rot="0">
            <a:off x="7822254" y="5117154"/>
            <a:ext cx="4666202" cy="663193"/>
          </a:xfrm>
          <a:prstGeom prst="rect"/>
        </p:spPr>
        <p:txBody>
          <a:bodyPr anchor="t" bIns="0" lIns="0" rIns="0" rtlCol="0" tIns="0">
            <a:spAutoFit/>
          </a:bodyPr>
          <a:p>
            <a:pPr algn="l">
              <a:lnSpc>
                <a:spcPts val="2611"/>
              </a:lnSpc>
            </a:pPr>
            <a:r>
              <a:rPr sz="1600" lang="en-US">
                <a:solidFill>
                  <a:srgbClr val="00002E"/>
                </a:solidFill>
                <a:latin typeface="PT Sans"/>
                <a:ea typeface="PT Sans"/>
                <a:cs typeface="PT Sans"/>
                <a:sym typeface="PT Sans"/>
              </a:rPr>
              <a:t>Aligning technology with business objectives to achieve organizational goals and long-term vision.</a:t>
            </a:r>
          </a:p>
        </p:txBody>
      </p:sp>
      <p:grpSp>
        <p:nvGrpSpPr>
          <p:cNvPr id="224" name="Group 14"/>
          <p:cNvGrpSpPr/>
          <p:nvPr/>
        </p:nvGrpSpPr>
        <p:grpSpPr>
          <a:xfrm rot="0">
            <a:off x="12629255" y="4777378"/>
            <a:ext cx="56998" cy="974998"/>
            <a:chOff x="0" y="0"/>
            <a:chExt cx="75997" cy="1299997"/>
          </a:xfrm>
        </p:grpSpPr>
        <p:sp>
          <p:nvSpPr>
            <p:cNvPr id="1048927" name="Freeform 15"/>
            <p:cNvSpPr/>
            <p:nvPr/>
          </p:nvSpPr>
          <p:spPr>
            <a:xfrm rot="0" flipH="0" flipV="0">
              <a:off x="0" y="0"/>
              <a:ext cx="75946" cy="1299972"/>
            </a:xfrm>
            <a:custGeom>
              <a:avLst/>
              <a:ahLst/>
              <a:rect l="l" t="t" r="r" b="b"/>
              <a:pathLst>
                <a:path w="75946" h="1299972">
                  <a:moveTo>
                    <a:pt x="0" y="0"/>
                  </a:moveTo>
                  <a:lnTo>
                    <a:pt x="75946" y="0"/>
                  </a:lnTo>
                  <a:lnTo>
                    <a:pt x="75946" y="1299972"/>
                  </a:lnTo>
                  <a:lnTo>
                    <a:pt x="0" y="1299972"/>
                  </a:lnTo>
                  <a:close/>
                </a:path>
              </a:pathLst>
            </a:custGeom>
            <a:solidFill>
              <a:srgbClr val="018CE1"/>
            </a:solidFill>
          </p:spPr>
        </p:sp>
      </p:grpSp>
      <p:sp>
        <p:nvSpPr>
          <p:cNvPr id="1048928" name="TextBox 16"/>
          <p:cNvSpPr txBox="1"/>
          <p:nvPr/>
        </p:nvSpPr>
        <p:spPr>
          <a:xfrm rot="0">
            <a:off x="12916500" y="4758338"/>
            <a:ext cx="2813999" cy="344024"/>
          </a:xfrm>
          <a:prstGeom prst="rect"/>
        </p:spPr>
        <p:txBody>
          <a:bodyPr anchor="t" bIns="0" lIns="0" rIns="0" rtlCol="0" tIns="0">
            <a:spAutoFit/>
          </a:bodyPr>
          <a:p>
            <a:pPr algn="l">
              <a:lnSpc>
                <a:spcPts val="2755"/>
              </a:lnSpc>
            </a:pPr>
            <a:r>
              <a:rPr b="1" sz="1800" lang="en-US">
                <a:solidFill>
                  <a:srgbClr val="00002E"/>
                </a:solidFill>
                <a:latin typeface="Nunito Bold"/>
                <a:ea typeface="Nunito Bold"/>
                <a:cs typeface="Nunito Bold"/>
                <a:sym typeface="Nunito Bold"/>
              </a:rPr>
              <a:t>Competitive Differentiator</a:t>
            </a:r>
          </a:p>
        </p:txBody>
      </p:sp>
      <p:sp>
        <p:nvSpPr>
          <p:cNvPr id="1048929" name="TextBox 17"/>
          <p:cNvSpPr txBox="1"/>
          <p:nvPr/>
        </p:nvSpPr>
        <p:spPr>
          <a:xfrm rot="0">
            <a:off x="12916500" y="5117154"/>
            <a:ext cx="4666202" cy="663193"/>
          </a:xfrm>
          <a:prstGeom prst="rect"/>
        </p:spPr>
        <p:txBody>
          <a:bodyPr anchor="t" bIns="0" lIns="0" rIns="0" rtlCol="0" tIns="0">
            <a:spAutoFit/>
          </a:bodyPr>
          <a:p>
            <a:pPr algn="l">
              <a:lnSpc>
                <a:spcPts val="2611"/>
              </a:lnSpc>
            </a:pPr>
            <a:r>
              <a:rPr sz="1600" lang="en-US">
                <a:solidFill>
                  <a:srgbClr val="00002E"/>
                </a:solidFill>
                <a:latin typeface="PT Sans"/>
                <a:ea typeface="PT Sans"/>
                <a:cs typeface="PT Sans"/>
                <a:sym typeface="PT Sans"/>
              </a:rPr>
              <a:t>Leveraging IT for unique products, services, and operational models that outpace rivals.</a:t>
            </a:r>
          </a:p>
        </p:txBody>
      </p:sp>
      <p:grpSp>
        <p:nvGrpSpPr>
          <p:cNvPr id="225" name="Group 18"/>
          <p:cNvGrpSpPr/>
          <p:nvPr/>
        </p:nvGrpSpPr>
        <p:grpSpPr>
          <a:xfrm rot="0">
            <a:off x="7535018" y="5966822"/>
            <a:ext cx="56998" cy="974998"/>
            <a:chOff x="0" y="0"/>
            <a:chExt cx="75997" cy="1299997"/>
          </a:xfrm>
        </p:grpSpPr>
        <p:sp>
          <p:nvSpPr>
            <p:cNvPr id="1048930" name="Freeform 19"/>
            <p:cNvSpPr/>
            <p:nvPr/>
          </p:nvSpPr>
          <p:spPr>
            <a:xfrm rot="0" flipH="0" flipV="0">
              <a:off x="0" y="0"/>
              <a:ext cx="75946" cy="1299972"/>
            </a:xfrm>
            <a:custGeom>
              <a:avLst/>
              <a:ahLst/>
              <a:rect l="l" t="t" r="r" b="b"/>
              <a:pathLst>
                <a:path w="75946" h="1299972">
                  <a:moveTo>
                    <a:pt x="0" y="0"/>
                  </a:moveTo>
                  <a:lnTo>
                    <a:pt x="75946" y="0"/>
                  </a:lnTo>
                  <a:lnTo>
                    <a:pt x="75946" y="1299972"/>
                  </a:lnTo>
                  <a:lnTo>
                    <a:pt x="0" y="1299972"/>
                  </a:lnTo>
                  <a:close/>
                </a:path>
              </a:pathLst>
            </a:custGeom>
            <a:solidFill>
              <a:srgbClr val="DA33BF"/>
            </a:solidFill>
          </p:spPr>
        </p:sp>
      </p:grpSp>
      <p:sp>
        <p:nvSpPr>
          <p:cNvPr id="1048931" name="TextBox 20"/>
          <p:cNvSpPr txBox="1"/>
          <p:nvPr/>
        </p:nvSpPr>
        <p:spPr>
          <a:xfrm rot="0">
            <a:off x="7822254" y="5947762"/>
            <a:ext cx="2371801" cy="344024"/>
          </a:xfrm>
          <a:prstGeom prst="rect"/>
        </p:spPr>
        <p:txBody>
          <a:bodyPr anchor="t" bIns="0" lIns="0" rIns="0" rtlCol="0" tIns="0">
            <a:spAutoFit/>
          </a:bodyPr>
          <a:p>
            <a:pPr algn="l">
              <a:lnSpc>
                <a:spcPts val="2755"/>
              </a:lnSpc>
            </a:pPr>
            <a:r>
              <a:rPr b="1" sz="1800" lang="en-US">
                <a:solidFill>
                  <a:srgbClr val="00002E"/>
                </a:solidFill>
                <a:latin typeface="Nunito Bold"/>
                <a:ea typeface="Nunito Bold"/>
                <a:cs typeface="Nunito Bold"/>
                <a:sym typeface="Nunito Bold"/>
              </a:rPr>
              <a:t>Innovation Catalyst</a:t>
            </a:r>
          </a:p>
        </p:txBody>
      </p:sp>
      <p:sp>
        <p:nvSpPr>
          <p:cNvPr id="1048932" name="TextBox 21"/>
          <p:cNvSpPr txBox="1"/>
          <p:nvPr/>
        </p:nvSpPr>
        <p:spPr>
          <a:xfrm rot="0">
            <a:off x="7822254" y="6306579"/>
            <a:ext cx="5093999" cy="663193"/>
          </a:xfrm>
          <a:prstGeom prst="rect"/>
        </p:spPr>
        <p:txBody>
          <a:bodyPr anchor="t" bIns="0" lIns="0" rIns="0" rtlCol="0" tIns="0">
            <a:spAutoFit/>
          </a:bodyPr>
          <a:p>
            <a:pPr algn="l">
              <a:lnSpc>
                <a:spcPts val="2611"/>
              </a:lnSpc>
            </a:pPr>
            <a:r>
              <a:rPr sz="1600" lang="en-US">
                <a:solidFill>
                  <a:srgbClr val="00002E"/>
                </a:solidFill>
                <a:latin typeface="PT Sans"/>
                <a:ea typeface="PT Sans"/>
                <a:cs typeface="PT Sans"/>
                <a:sym typeface="PT Sans"/>
              </a:rPr>
              <a:t>Powering the development of new solutions, fostering creativity, and enabling continuous improvement.</a:t>
            </a:r>
          </a:p>
        </p:txBody>
      </p:sp>
      <p:grpSp>
        <p:nvGrpSpPr>
          <p:cNvPr id="226" name="Group 22"/>
          <p:cNvGrpSpPr/>
          <p:nvPr/>
        </p:nvGrpSpPr>
        <p:grpSpPr>
          <a:xfrm rot="0">
            <a:off x="12629255" y="5966822"/>
            <a:ext cx="56998" cy="974998"/>
            <a:chOff x="0" y="0"/>
            <a:chExt cx="75997" cy="1299997"/>
          </a:xfrm>
        </p:grpSpPr>
        <p:sp>
          <p:nvSpPr>
            <p:cNvPr id="1048933" name="Freeform 23"/>
            <p:cNvSpPr/>
            <p:nvPr/>
          </p:nvSpPr>
          <p:spPr>
            <a:xfrm rot="0" flipH="0" flipV="0">
              <a:off x="0" y="0"/>
              <a:ext cx="75946" cy="1299972"/>
            </a:xfrm>
            <a:custGeom>
              <a:avLst/>
              <a:ahLst/>
              <a:rect l="l" t="t" r="r" b="b"/>
              <a:pathLst>
                <a:path w="75946" h="1299972">
                  <a:moveTo>
                    <a:pt x="0" y="0"/>
                  </a:moveTo>
                  <a:lnTo>
                    <a:pt x="75946" y="0"/>
                  </a:lnTo>
                  <a:lnTo>
                    <a:pt x="75946" y="1299972"/>
                  </a:lnTo>
                  <a:lnTo>
                    <a:pt x="0" y="1299972"/>
                  </a:lnTo>
                  <a:close/>
                </a:path>
              </a:pathLst>
            </a:custGeom>
            <a:solidFill>
              <a:srgbClr val="2D4DF2"/>
            </a:solidFill>
          </p:spPr>
        </p:sp>
      </p:grpSp>
      <p:sp>
        <p:nvSpPr>
          <p:cNvPr id="1048934" name="TextBox 24"/>
          <p:cNvSpPr txBox="1"/>
          <p:nvPr/>
        </p:nvSpPr>
        <p:spPr>
          <a:xfrm rot="0">
            <a:off x="12916500" y="5947762"/>
            <a:ext cx="2371801" cy="344024"/>
          </a:xfrm>
          <a:prstGeom prst="rect"/>
        </p:spPr>
        <p:txBody>
          <a:bodyPr anchor="t" bIns="0" lIns="0" rIns="0" rtlCol="0" tIns="0">
            <a:spAutoFit/>
          </a:bodyPr>
          <a:p>
            <a:pPr algn="l">
              <a:lnSpc>
                <a:spcPts val="2755"/>
              </a:lnSpc>
            </a:pPr>
            <a:r>
              <a:rPr b="1" sz="1800" lang="en-US">
                <a:solidFill>
                  <a:srgbClr val="00002E"/>
                </a:solidFill>
                <a:latin typeface="Nunito Bold"/>
                <a:ea typeface="Nunito Bold"/>
                <a:cs typeface="Nunito Bold"/>
                <a:sym typeface="Nunito Bold"/>
              </a:rPr>
              <a:t>Operational Efficiency</a:t>
            </a:r>
          </a:p>
        </p:txBody>
      </p:sp>
      <p:sp>
        <p:nvSpPr>
          <p:cNvPr id="1048935" name="TextBox 25"/>
          <p:cNvSpPr txBox="1"/>
          <p:nvPr/>
        </p:nvSpPr>
        <p:spPr>
          <a:xfrm rot="0">
            <a:off x="12916500" y="6306588"/>
            <a:ext cx="4666202" cy="663193"/>
          </a:xfrm>
          <a:prstGeom prst="rect"/>
        </p:spPr>
        <p:txBody>
          <a:bodyPr anchor="t" bIns="0" lIns="0" rIns="0" rtlCol="0" tIns="0">
            <a:spAutoFit/>
          </a:bodyPr>
          <a:p>
            <a:pPr algn="l">
              <a:lnSpc>
                <a:spcPts val="2611"/>
              </a:lnSpc>
            </a:pPr>
            <a:r>
              <a:rPr sz="1600" lang="en-US">
                <a:solidFill>
                  <a:srgbClr val="00002E"/>
                </a:solidFill>
                <a:latin typeface="PT Sans"/>
                <a:ea typeface="PT Sans"/>
                <a:cs typeface="PT Sans"/>
                <a:sym typeface="PT Sans"/>
              </a:rPr>
              <a:t>Automating processes, reducing costs, and improving productivity across the entire enterprise.</a:t>
            </a:r>
          </a:p>
        </p:txBody>
      </p:sp>
      <p:grpSp>
        <p:nvGrpSpPr>
          <p:cNvPr id="227" name="Group 26"/>
          <p:cNvGrpSpPr/>
          <p:nvPr/>
        </p:nvGrpSpPr>
        <p:grpSpPr>
          <a:xfrm rot="0">
            <a:off x="7535018" y="7156256"/>
            <a:ext cx="56998" cy="705002"/>
            <a:chOff x="0" y="0"/>
            <a:chExt cx="75997" cy="940003"/>
          </a:xfrm>
        </p:grpSpPr>
        <p:sp>
          <p:nvSpPr>
            <p:cNvPr id="1048936" name="Freeform 27"/>
            <p:cNvSpPr/>
            <p:nvPr/>
          </p:nvSpPr>
          <p:spPr>
            <a:xfrm rot="0" flipH="0" flipV="0">
              <a:off x="0" y="0"/>
              <a:ext cx="75946" cy="940054"/>
            </a:xfrm>
            <a:custGeom>
              <a:avLst/>
              <a:ahLst/>
              <a:rect l="l" t="t" r="r" b="b"/>
              <a:pathLst>
                <a:path w="75946" h="940054">
                  <a:moveTo>
                    <a:pt x="0" y="0"/>
                  </a:moveTo>
                  <a:lnTo>
                    <a:pt x="75946" y="0"/>
                  </a:lnTo>
                  <a:lnTo>
                    <a:pt x="75946" y="940054"/>
                  </a:lnTo>
                  <a:lnTo>
                    <a:pt x="0" y="940054"/>
                  </a:lnTo>
                  <a:close/>
                </a:path>
              </a:pathLst>
            </a:custGeom>
            <a:solidFill>
              <a:srgbClr val="018CE1"/>
            </a:solidFill>
          </p:spPr>
        </p:sp>
      </p:grpSp>
      <p:sp>
        <p:nvSpPr>
          <p:cNvPr id="1048937" name="TextBox 28"/>
          <p:cNvSpPr txBox="1"/>
          <p:nvPr/>
        </p:nvSpPr>
        <p:spPr>
          <a:xfrm rot="0">
            <a:off x="7822254" y="7137225"/>
            <a:ext cx="2371801" cy="344024"/>
          </a:xfrm>
          <a:prstGeom prst="rect"/>
        </p:spPr>
        <p:txBody>
          <a:bodyPr anchor="t" bIns="0" lIns="0" rIns="0" rtlCol="0" tIns="0">
            <a:spAutoFit/>
          </a:bodyPr>
          <a:p>
            <a:pPr algn="l">
              <a:lnSpc>
                <a:spcPts val="2755"/>
              </a:lnSpc>
            </a:pPr>
            <a:r>
              <a:rPr b="1" sz="1800" lang="en-US">
                <a:solidFill>
                  <a:srgbClr val="00002E"/>
                </a:solidFill>
                <a:latin typeface="Nunito Bold"/>
                <a:ea typeface="Nunito Bold"/>
                <a:cs typeface="Nunito Bold"/>
                <a:sym typeface="Nunito Bold"/>
              </a:rPr>
              <a:t>Data-Driven Insights</a:t>
            </a:r>
          </a:p>
        </p:txBody>
      </p:sp>
      <p:sp>
        <p:nvSpPr>
          <p:cNvPr id="1048938" name="TextBox 29"/>
          <p:cNvSpPr txBox="1"/>
          <p:nvPr/>
        </p:nvSpPr>
        <p:spPr>
          <a:xfrm rot="0">
            <a:off x="7822254" y="7496023"/>
            <a:ext cx="9760201" cy="336671"/>
          </a:xfrm>
          <a:prstGeom prst="rect"/>
        </p:spPr>
        <p:txBody>
          <a:bodyPr anchor="t" bIns="0" lIns="0" rIns="0" rtlCol="0" tIns="0">
            <a:spAutoFit/>
          </a:bodyPr>
          <a:p>
            <a:pPr algn="l">
              <a:lnSpc>
                <a:spcPts val="2611"/>
              </a:lnSpc>
            </a:pPr>
            <a:r>
              <a:rPr sz="1600" lang="en-US">
                <a:solidFill>
                  <a:srgbClr val="00002E"/>
                </a:solidFill>
                <a:latin typeface="PT Sans"/>
                <a:ea typeface="PT Sans"/>
                <a:cs typeface="PT Sans"/>
                <a:sym typeface="PT Sans"/>
              </a:rPr>
              <a:t>Transforming raw data into actionable intelligence for informed decision-making and strategic planning.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30" name=""/>
        <p:cNvGrpSpPr/>
        <p:nvPr/>
      </p:nvGrpSpPr>
      <p:grpSpPr>
        <a:xfrm>
          <a:off x="0" y="0"/>
          <a:ext cx="0" cy="0"/>
          <a:chOff x="0" y="0"/>
          <a:chExt cx="0" cy="0"/>
        </a:xfrm>
      </p:grpSpPr>
      <p:grpSp>
        <p:nvGrpSpPr>
          <p:cNvPr id="231" name="Group 2"/>
          <p:cNvGrpSpPr/>
          <p:nvPr/>
        </p:nvGrpSpPr>
        <p:grpSpPr>
          <a:xfrm rot="0">
            <a:off x="0" y="0"/>
            <a:ext cx="18288000" cy="10287000"/>
            <a:chOff x="0" y="0"/>
            <a:chExt cx="24384000" cy="13716000"/>
          </a:xfrm>
        </p:grpSpPr>
        <p:sp>
          <p:nvSpPr>
            <p:cNvPr id="1048945"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232" name="Group 4"/>
          <p:cNvGrpSpPr/>
          <p:nvPr/>
        </p:nvGrpSpPr>
        <p:grpSpPr>
          <a:xfrm rot="0">
            <a:off x="0" y="0"/>
            <a:ext cx="18288000" cy="10287000"/>
            <a:chOff x="0" y="0"/>
            <a:chExt cx="24384000" cy="13716000"/>
          </a:xfrm>
        </p:grpSpPr>
        <p:sp>
          <p:nvSpPr>
            <p:cNvPr id="1048946"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8947" name="TextBox 6"/>
          <p:cNvSpPr txBox="1"/>
          <p:nvPr/>
        </p:nvSpPr>
        <p:spPr>
          <a:xfrm rot="0">
            <a:off x="3028502" y="454371"/>
            <a:ext cx="7201795" cy="649053"/>
          </a:xfrm>
          <a:prstGeom prst="rect"/>
        </p:spPr>
        <p:txBody>
          <a:bodyPr anchor="t" bIns="0" lIns="0" rIns="0" rtlCol="0" tIns="0">
            <a:spAutoFit/>
          </a:bodyPr>
          <a:p>
            <a:pPr algn="l">
              <a:lnSpc>
                <a:spcPts val="5118"/>
              </a:lnSpc>
            </a:pPr>
            <a:r>
              <a:rPr b="1" sz="3400" lang="en-US">
                <a:solidFill>
                  <a:srgbClr val="00002E"/>
                </a:solidFill>
                <a:latin typeface="Nunito Bold"/>
                <a:ea typeface="Nunito Bold"/>
                <a:cs typeface="Nunito Bold"/>
                <a:sym typeface="Nunito Bold"/>
              </a:rPr>
              <a:t>Enterprise Resource Planning (ERP)</a:t>
            </a:r>
          </a:p>
        </p:txBody>
      </p:sp>
      <p:sp>
        <p:nvSpPr>
          <p:cNvPr id="1048948" name="TextBox 7"/>
          <p:cNvSpPr txBox="1"/>
          <p:nvPr/>
        </p:nvSpPr>
        <p:spPr>
          <a:xfrm rot="0">
            <a:off x="3028502" y="1293019"/>
            <a:ext cx="12230995" cy="834771"/>
          </a:xfrm>
          <a:prstGeom prst="rect"/>
        </p:spPr>
        <p:txBody>
          <a:bodyPr anchor="t" bIns="0" lIns="0" rIns="0" rtlCol="0" tIns="0">
            <a:spAutoFit/>
          </a:bodyPr>
          <a:p>
            <a:pPr algn="l">
              <a:lnSpc>
                <a:spcPts val="2191"/>
              </a:lnSpc>
            </a:pPr>
            <a:r>
              <a:rPr sz="1400" lang="en-US">
                <a:solidFill>
                  <a:srgbClr val="00002E"/>
                </a:solidFill>
                <a:latin typeface="PT Sans"/>
                <a:ea typeface="PT Sans"/>
                <a:cs typeface="PT Sans"/>
                <a:sym typeface="PT Sans"/>
              </a:rPr>
              <a:t>Enterprise Resource Planning (ERP) systems are integrated software solutions that manage and integrate a company's essential business processes across departments. They serve as the central nervous system for an organization, consolidating information and streamlining operations from finance and HR to manufacturing and supply chain management.</a:t>
            </a:r>
          </a:p>
        </p:txBody>
      </p:sp>
      <p:grpSp>
        <p:nvGrpSpPr>
          <p:cNvPr id="233" name="Group 8"/>
          <p:cNvGrpSpPr/>
          <p:nvPr/>
        </p:nvGrpSpPr>
        <p:grpSpPr>
          <a:xfrm rot="0">
            <a:off x="4145013" y="2209800"/>
            <a:ext cx="9997973" cy="6903549"/>
            <a:chOff x="0" y="0"/>
            <a:chExt cx="13330631" cy="9204731"/>
          </a:xfrm>
        </p:grpSpPr>
        <p:sp>
          <p:nvSpPr>
            <p:cNvPr id="1048949" name="Freeform 9" descr="preencoded.png"/>
            <p:cNvSpPr/>
            <p:nvPr/>
          </p:nvSpPr>
          <p:spPr>
            <a:xfrm rot="0" flipH="0" flipV="0">
              <a:off x="0" y="0"/>
              <a:ext cx="13330682" cy="9204706"/>
            </a:xfrm>
            <a:custGeom>
              <a:avLst/>
              <a:ahLst/>
              <a:rect l="l" t="t" r="r" b="b"/>
              <a:pathLst>
                <a:path w="13330682" h="9204706">
                  <a:moveTo>
                    <a:pt x="0" y="0"/>
                  </a:moveTo>
                  <a:lnTo>
                    <a:pt x="13330682" y="0"/>
                  </a:lnTo>
                  <a:lnTo>
                    <a:pt x="13330682" y="9204706"/>
                  </a:lnTo>
                  <a:lnTo>
                    <a:pt x="0" y="9204706"/>
                  </a:lnTo>
                  <a:lnTo>
                    <a:pt x="0" y="0"/>
                  </a:lnTo>
                  <a:close/>
                </a:path>
              </a:pathLst>
            </a:custGeom>
            <a:blipFill>
              <a:blip xmlns:r="http://schemas.openxmlformats.org/officeDocument/2006/relationships" r:embed="rId2"/>
              <a:stretch>
                <a:fillRect l="0" t="0" r="-2" b="0"/>
              </a:stretch>
            </a:blipFill>
          </p:spPr>
        </p:sp>
      </p:grpSp>
      <p:grpSp>
        <p:nvGrpSpPr>
          <p:cNvPr id="234" name="Group 10"/>
          <p:cNvGrpSpPr/>
          <p:nvPr/>
        </p:nvGrpSpPr>
        <p:grpSpPr>
          <a:xfrm rot="0">
            <a:off x="5680634" y="5752538"/>
            <a:ext cx="366922" cy="366922"/>
            <a:chOff x="0" y="0"/>
            <a:chExt cx="489229" cy="489229"/>
          </a:xfrm>
        </p:grpSpPr>
        <p:sp>
          <p:nvSpPr>
            <p:cNvPr id="1048950" name="Freeform 11" descr="preencoded.png"/>
            <p:cNvSpPr/>
            <p:nvPr/>
          </p:nvSpPr>
          <p:spPr>
            <a:xfrm rot="0" flipH="0" flipV="0">
              <a:off x="0" y="0"/>
              <a:ext cx="489204" cy="489204"/>
            </a:xfrm>
            <a:custGeom>
              <a:avLst/>
              <a:ahLst/>
              <a:rect l="l" t="t" r="r" b="b"/>
              <a:pathLst>
                <a:path w="489204" h="489204">
                  <a:moveTo>
                    <a:pt x="0" y="0"/>
                  </a:moveTo>
                  <a:lnTo>
                    <a:pt x="489204" y="0"/>
                  </a:lnTo>
                  <a:lnTo>
                    <a:pt x="489204" y="489204"/>
                  </a:lnTo>
                  <a:lnTo>
                    <a:pt x="0" y="489204"/>
                  </a:lnTo>
                  <a:lnTo>
                    <a:pt x="0" y="0"/>
                  </a:lnTo>
                  <a:close/>
                </a:path>
              </a:pathLst>
            </a:custGeom>
            <a:blipFill>
              <a:blip xmlns:r="http://schemas.openxmlformats.org/officeDocument/2006/relationships" r:embed="rId3"/>
              <a:stretch>
                <a:fillRect l="0" t="0" r="-5" b="-19005"/>
              </a:stretch>
            </a:blipFill>
          </p:spPr>
        </p:sp>
      </p:grpSp>
      <p:sp>
        <p:nvSpPr>
          <p:cNvPr id="1048951" name="TextBox 12"/>
          <p:cNvSpPr txBox="1"/>
          <p:nvPr/>
        </p:nvSpPr>
        <p:spPr>
          <a:xfrm rot="0">
            <a:off x="4571076" y="7335079"/>
            <a:ext cx="2589600" cy="380552"/>
          </a:xfrm>
          <a:prstGeom prst="rect"/>
        </p:spPr>
        <p:txBody>
          <a:bodyPr anchor="t" bIns="0" lIns="0" rIns="0" rtlCol="0" tIns="0">
            <a:spAutoFit/>
          </a:bodyPr>
          <a:p>
            <a:pPr algn="ctr">
              <a:lnSpc>
                <a:spcPts val="3000"/>
              </a:lnSpc>
            </a:pPr>
            <a:r>
              <a:rPr b="1" sz="2000" lang="en-US">
                <a:solidFill>
                  <a:srgbClr val="00002E"/>
                </a:solidFill>
                <a:latin typeface="Nunito Bold"/>
                <a:ea typeface="Nunito Bold"/>
                <a:cs typeface="Nunito Bold"/>
                <a:sym typeface="Nunito Bold"/>
              </a:rPr>
              <a:t>Finance</a:t>
            </a:r>
          </a:p>
        </p:txBody>
      </p:sp>
      <p:sp>
        <p:nvSpPr>
          <p:cNvPr id="1048952" name="TextBox 13"/>
          <p:cNvSpPr txBox="1"/>
          <p:nvPr/>
        </p:nvSpPr>
        <p:spPr>
          <a:xfrm rot="0">
            <a:off x="4392197" y="7813615"/>
            <a:ext cx="2947797" cy="505714"/>
          </a:xfrm>
          <a:prstGeom prst="rect"/>
        </p:spPr>
        <p:txBody>
          <a:bodyPr anchor="t" bIns="0" lIns="0" rIns="0" rtlCol="0" tIns="0">
            <a:spAutoFit/>
          </a:bodyPr>
          <a:p>
            <a:pPr algn="ctr">
              <a:lnSpc>
                <a:spcPts val="1991"/>
              </a:lnSpc>
            </a:pPr>
            <a:r>
              <a:rPr sz="1600" lang="en-US">
                <a:solidFill>
                  <a:srgbClr val="00002E"/>
                </a:solidFill>
                <a:latin typeface="PT Sans"/>
                <a:ea typeface="PT Sans"/>
                <a:cs typeface="PT Sans"/>
                <a:sym typeface="PT Sans"/>
              </a:rPr>
              <a:t>Manage budgets, ledgers, and reporting</a:t>
            </a:r>
          </a:p>
        </p:txBody>
      </p:sp>
      <p:grpSp>
        <p:nvGrpSpPr>
          <p:cNvPr id="235" name="Group 14"/>
          <p:cNvGrpSpPr/>
          <p:nvPr/>
        </p:nvGrpSpPr>
        <p:grpSpPr>
          <a:xfrm rot="0">
            <a:off x="7869946" y="5226615"/>
            <a:ext cx="366922" cy="366922"/>
            <a:chOff x="0" y="0"/>
            <a:chExt cx="489229" cy="489229"/>
          </a:xfrm>
        </p:grpSpPr>
        <p:sp>
          <p:nvSpPr>
            <p:cNvPr id="1048953" name="Freeform 15" descr="preencoded.png"/>
            <p:cNvSpPr/>
            <p:nvPr/>
          </p:nvSpPr>
          <p:spPr>
            <a:xfrm rot="0" flipH="0" flipV="0">
              <a:off x="0" y="0"/>
              <a:ext cx="489204" cy="489204"/>
            </a:xfrm>
            <a:custGeom>
              <a:avLst/>
              <a:ahLst/>
              <a:rect l="l" t="t" r="r" b="b"/>
              <a:pathLst>
                <a:path w="489204" h="489204">
                  <a:moveTo>
                    <a:pt x="0" y="0"/>
                  </a:moveTo>
                  <a:lnTo>
                    <a:pt x="489204" y="0"/>
                  </a:lnTo>
                  <a:lnTo>
                    <a:pt x="489204" y="489204"/>
                  </a:lnTo>
                  <a:lnTo>
                    <a:pt x="0" y="489204"/>
                  </a:lnTo>
                  <a:lnTo>
                    <a:pt x="0" y="0"/>
                  </a:lnTo>
                  <a:close/>
                </a:path>
              </a:pathLst>
            </a:custGeom>
            <a:blipFill>
              <a:blip xmlns:r="http://schemas.openxmlformats.org/officeDocument/2006/relationships" r:embed="rId3"/>
              <a:stretch>
                <a:fillRect l="0" t="0" r="-5" b="-19005"/>
              </a:stretch>
            </a:blipFill>
          </p:spPr>
        </p:sp>
      </p:grpSp>
      <p:sp>
        <p:nvSpPr>
          <p:cNvPr id="1048954" name="TextBox 16"/>
          <p:cNvSpPr txBox="1"/>
          <p:nvPr/>
        </p:nvSpPr>
        <p:spPr>
          <a:xfrm rot="0">
            <a:off x="6748148" y="3003852"/>
            <a:ext cx="2589600" cy="380552"/>
          </a:xfrm>
          <a:prstGeom prst="rect"/>
        </p:spPr>
        <p:txBody>
          <a:bodyPr anchor="t" bIns="0" lIns="0" rIns="0" rtlCol="0" tIns="0">
            <a:spAutoFit/>
          </a:bodyPr>
          <a:p>
            <a:pPr algn="ctr">
              <a:lnSpc>
                <a:spcPts val="3000"/>
              </a:lnSpc>
            </a:pPr>
            <a:r>
              <a:rPr b="1" sz="2000" lang="en-US">
                <a:solidFill>
                  <a:srgbClr val="00002E"/>
                </a:solidFill>
                <a:latin typeface="Nunito Bold"/>
                <a:ea typeface="Nunito Bold"/>
                <a:cs typeface="Nunito Bold"/>
                <a:sym typeface="Nunito Bold"/>
              </a:rPr>
              <a:t>Supply Chain</a:t>
            </a:r>
          </a:p>
        </p:txBody>
      </p:sp>
      <p:sp>
        <p:nvSpPr>
          <p:cNvPr id="1048955" name="TextBox 17"/>
          <p:cNvSpPr txBox="1"/>
          <p:nvPr/>
        </p:nvSpPr>
        <p:spPr>
          <a:xfrm rot="0">
            <a:off x="6569278" y="3482388"/>
            <a:ext cx="2947797" cy="505714"/>
          </a:xfrm>
          <a:prstGeom prst="rect"/>
        </p:spPr>
        <p:txBody>
          <a:bodyPr anchor="t" bIns="0" lIns="0" rIns="0" rtlCol="0" tIns="0">
            <a:spAutoFit/>
          </a:bodyPr>
          <a:p>
            <a:pPr algn="ctr">
              <a:lnSpc>
                <a:spcPts val="1991"/>
              </a:lnSpc>
            </a:pPr>
            <a:r>
              <a:rPr sz="1600" lang="en-US">
                <a:solidFill>
                  <a:srgbClr val="00002E"/>
                </a:solidFill>
                <a:latin typeface="PT Sans"/>
                <a:ea typeface="PT Sans"/>
                <a:cs typeface="PT Sans"/>
                <a:sym typeface="PT Sans"/>
              </a:rPr>
              <a:t>Coordinate procurement and logistics</a:t>
            </a:r>
          </a:p>
        </p:txBody>
      </p:sp>
      <p:grpSp>
        <p:nvGrpSpPr>
          <p:cNvPr id="236" name="Group 18"/>
          <p:cNvGrpSpPr/>
          <p:nvPr/>
        </p:nvGrpSpPr>
        <p:grpSpPr>
          <a:xfrm rot="0">
            <a:off x="10059257" y="5752538"/>
            <a:ext cx="366922" cy="366922"/>
            <a:chOff x="0" y="0"/>
            <a:chExt cx="489229" cy="489229"/>
          </a:xfrm>
        </p:grpSpPr>
        <p:sp>
          <p:nvSpPr>
            <p:cNvPr id="1048956" name="Freeform 19" descr="preencoded.png"/>
            <p:cNvSpPr/>
            <p:nvPr/>
          </p:nvSpPr>
          <p:spPr>
            <a:xfrm rot="0" flipH="0" flipV="0">
              <a:off x="0" y="0"/>
              <a:ext cx="489204" cy="489204"/>
            </a:xfrm>
            <a:custGeom>
              <a:avLst/>
              <a:ahLst/>
              <a:rect l="l" t="t" r="r" b="b"/>
              <a:pathLst>
                <a:path w="489204" h="489204">
                  <a:moveTo>
                    <a:pt x="0" y="0"/>
                  </a:moveTo>
                  <a:lnTo>
                    <a:pt x="489204" y="0"/>
                  </a:lnTo>
                  <a:lnTo>
                    <a:pt x="489204" y="489204"/>
                  </a:lnTo>
                  <a:lnTo>
                    <a:pt x="0" y="489204"/>
                  </a:lnTo>
                  <a:lnTo>
                    <a:pt x="0" y="0"/>
                  </a:lnTo>
                  <a:close/>
                </a:path>
              </a:pathLst>
            </a:custGeom>
            <a:blipFill>
              <a:blip xmlns:r="http://schemas.openxmlformats.org/officeDocument/2006/relationships" r:embed="rId3"/>
              <a:stretch>
                <a:fillRect l="0" t="0" r="-5" b="-19005"/>
              </a:stretch>
            </a:blipFill>
          </p:spPr>
        </p:sp>
      </p:grpSp>
      <p:sp>
        <p:nvSpPr>
          <p:cNvPr id="1048957" name="TextBox 20"/>
          <p:cNvSpPr txBox="1"/>
          <p:nvPr/>
        </p:nvSpPr>
        <p:spPr>
          <a:xfrm rot="0">
            <a:off x="8937460" y="7335079"/>
            <a:ext cx="2589600" cy="380552"/>
          </a:xfrm>
          <a:prstGeom prst="rect"/>
        </p:spPr>
        <p:txBody>
          <a:bodyPr anchor="t" bIns="0" lIns="0" rIns="0" rtlCol="0" tIns="0">
            <a:spAutoFit/>
          </a:bodyPr>
          <a:p>
            <a:pPr algn="ctr">
              <a:lnSpc>
                <a:spcPts val="3000"/>
              </a:lnSpc>
            </a:pPr>
            <a:r>
              <a:rPr b="1" sz="2000" lang="en-US">
                <a:solidFill>
                  <a:srgbClr val="00002E"/>
                </a:solidFill>
                <a:latin typeface="Nunito Bold"/>
                <a:ea typeface="Nunito Bold"/>
                <a:cs typeface="Nunito Bold"/>
                <a:sym typeface="Nunito Bold"/>
              </a:rPr>
              <a:t>Sales</a:t>
            </a:r>
          </a:p>
        </p:txBody>
      </p:sp>
      <p:sp>
        <p:nvSpPr>
          <p:cNvPr id="1048958" name="TextBox 21"/>
          <p:cNvSpPr txBox="1"/>
          <p:nvPr/>
        </p:nvSpPr>
        <p:spPr>
          <a:xfrm rot="0">
            <a:off x="8758590" y="7813615"/>
            <a:ext cx="2947797" cy="505714"/>
          </a:xfrm>
          <a:prstGeom prst="rect"/>
        </p:spPr>
        <p:txBody>
          <a:bodyPr anchor="t" bIns="0" lIns="0" rIns="0" rtlCol="0" tIns="0">
            <a:spAutoFit/>
          </a:bodyPr>
          <a:p>
            <a:pPr algn="ctr">
              <a:lnSpc>
                <a:spcPts val="1991"/>
              </a:lnSpc>
            </a:pPr>
            <a:r>
              <a:rPr sz="1600" lang="en-US">
                <a:solidFill>
                  <a:srgbClr val="00002E"/>
                </a:solidFill>
                <a:latin typeface="PT Sans"/>
                <a:ea typeface="PT Sans"/>
                <a:cs typeface="PT Sans"/>
                <a:sym typeface="PT Sans"/>
              </a:rPr>
              <a:t>Track orders, customers, and revenue</a:t>
            </a:r>
          </a:p>
        </p:txBody>
      </p:sp>
      <p:grpSp>
        <p:nvGrpSpPr>
          <p:cNvPr id="237" name="Group 22"/>
          <p:cNvGrpSpPr/>
          <p:nvPr/>
        </p:nvGrpSpPr>
        <p:grpSpPr>
          <a:xfrm rot="0">
            <a:off x="12248559" y="5226615"/>
            <a:ext cx="366922" cy="366922"/>
            <a:chOff x="0" y="0"/>
            <a:chExt cx="489229" cy="489229"/>
          </a:xfrm>
        </p:grpSpPr>
        <p:sp>
          <p:nvSpPr>
            <p:cNvPr id="1048959" name="Freeform 23" descr="preencoded.png"/>
            <p:cNvSpPr/>
            <p:nvPr/>
          </p:nvSpPr>
          <p:spPr>
            <a:xfrm rot="0" flipH="0" flipV="0">
              <a:off x="0" y="0"/>
              <a:ext cx="489204" cy="489204"/>
            </a:xfrm>
            <a:custGeom>
              <a:avLst/>
              <a:ahLst/>
              <a:rect l="l" t="t" r="r" b="b"/>
              <a:pathLst>
                <a:path w="489204" h="489204">
                  <a:moveTo>
                    <a:pt x="0" y="0"/>
                  </a:moveTo>
                  <a:lnTo>
                    <a:pt x="489204" y="0"/>
                  </a:lnTo>
                  <a:lnTo>
                    <a:pt x="489204" y="489204"/>
                  </a:lnTo>
                  <a:lnTo>
                    <a:pt x="0" y="489204"/>
                  </a:lnTo>
                  <a:lnTo>
                    <a:pt x="0" y="0"/>
                  </a:lnTo>
                  <a:close/>
                </a:path>
              </a:pathLst>
            </a:custGeom>
            <a:blipFill>
              <a:blip xmlns:r="http://schemas.openxmlformats.org/officeDocument/2006/relationships" r:embed="rId3"/>
              <a:stretch>
                <a:fillRect l="0" t="0" r="-5" b="-19005"/>
              </a:stretch>
            </a:blipFill>
          </p:spPr>
        </p:sp>
      </p:grpSp>
      <p:sp>
        <p:nvSpPr>
          <p:cNvPr id="1048960" name="TextBox 24"/>
          <p:cNvSpPr txBox="1"/>
          <p:nvPr/>
        </p:nvSpPr>
        <p:spPr>
          <a:xfrm rot="0">
            <a:off x="11126772" y="3003852"/>
            <a:ext cx="2589600" cy="380552"/>
          </a:xfrm>
          <a:prstGeom prst="rect"/>
        </p:spPr>
        <p:txBody>
          <a:bodyPr anchor="t" bIns="0" lIns="0" rIns="0" rtlCol="0" tIns="0">
            <a:spAutoFit/>
          </a:bodyPr>
          <a:p>
            <a:pPr algn="ctr">
              <a:lnSpc>
                <a:spcPts val="3000"/>
              </a:lnSpc>
            </a:pPr>
            <a:r>
              <a:rPr b="1" sz="2000" lang="en-US">
                <a:solidFill>
                  <a:srgbClr val="00002E"/>
                </a:solidFill>
                <a:latin typeface="Nunito Bold"/>
                <a:ea typeface="Nunito Bold"/>
                <a:cs typeface="Nunito Bold"/>
                <a:sym typeface="Nunito Bold"/>
              </a:rPr>
              <a:t>HR</a:t>
            </a:r>
          </a:p>
        </p:txBody>
      </p:sp>
      <p:sp>
        <p:nvSpPr>
          <p:cNvPr id="1048961" name="TextBox 25"/>
          <p:cNvSpPr txBox="1"/>
          <p:nvPr/>
        </p:nvSpPr>
        <p:spPr>
          <a:xfrm rot="0">
            <a:off x="10947892" y="3482388"/>
            <a:ext cx="2947797" cy="505714"/>
          </a:xfrm>
          <a:prstGeom prst="rect"/>
        </p:spPr>
        <p:txBody>
          <a:bodyPr anchor="t" bIns="0" lIns="0" rIns="0" rtlCol="0" tIns="0">
            <a:spAutoFit/>
          </a:bodyPr>
          <a:p>
            <a:pPr algn="ctr">
              <a:lnSpc>
                <a:spcPts val="1991"/>
              </a:lnSpc>
            </a:pPr>
            <a:r>
              <a:rPr sz="1600" lang="en-US">
                <a:solidFill>
                  <a:srgbClr val="00002E"/>
                </a:solidFill>
                <a:latin typeface="PT Sans"/>
                <a:ea typeface="PT Sans"/>
                <a:cs typeface="PT Sans"/>
                <a:sym typeface="PT Sans"/>
              </a:rPr>
              <a:t>Manage people, payroll, and hiring</a:t>
            </a:r>
          </a:p>
        </p:txBody>
      </p:sp>
      <p:sp>
        <p:nvSpPr>
          <p:cNvPr id="1048962" name="TextBox 26"/>
          <p:cNvSpPr txBox="1"/>
          <p:nvPr/>
        </p:nvSpPr>
        <p:spPr>
          <a:xfrm rot="0">
            <a:off x="3028502" y="9199064"/>
            <a:ext cx="12230995" cy="538429"/>
          </a:xfrm>
          <a:prstGeom prst="rect"/>
        </p:spPr>
        <p:txBody>
          <a:bodyPr anchor="t" bIns="0" lIns="0" rIns="0" rtlCol="0" tIns="0">
            <a:spAutoFit/>
          </a:bodyPr>
          <a:p>
            <a:pPr algn="l">
              <a:lnSpc>
                <a:spcPts val="2191"/>
              </a:lnSpc>
            </a:pPr>
            <a:r>
              <a:rPr sz="1400" lang="en-US">
                <a:solidFill>
                  <a:srgbClr val="00002E"/>
                </a:solidFill>
                <a:latin typeface="PT Sans"/>
                <a:ea typeface="PT Sans"/>
                <a:cs typeface="PT Sans"/>
                <a:sym typeface="PT Sans"/>
              </a:rPr>
              <a:t>By providing a unified platform, ERP solutions eliminate data silos, enhance collaboration, and offer real-time insights, enabling better decision-making and improved operational efficiency.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40" name=""/>
        <p:cNvGrpSpPr/>
        <p:nvPr/>
      </p:nvGrpSpPr>
      <p:grpSpPr>
        <a:xfrm>
          <a:off x="0" y="0"/>
          <a:ext cx="0" cy="0"/>
          <a:chOff x="0" y="0"/>
          <a:chExt cx="0" cy="0"/>
        </a:xfrm>
      </p:grpSpPr>
      <p:grpSp>
        <p:nvGrpSpPr>
          <p:cNvPr id="241" name="Group 2"/>
          <p:cNvGrpSpPr/>
          <p:nvPr/>
        </p:nvGrpSpPr>
        <p:grpSpPr>
          <a:xfrm rot="0">
            <a:off x="0" y="0"/>
            <a:ext cx="18288000" cy="10287000"/>
            <a:chOff x="0" y="0"/>
            <a:chExt cx="24384000" cy="13716000"/>
          </a:xfrm>
        </p:grpSpPr>
        <p:sp>
          <p:nvSpPr>
            <p:cNvPr id="1048969"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242" name="Group 4"/>
          <p:cNvGrpSpPr/>
          <p:nvPr/>
        </p:nvGrpSpPr>
        <p:grpSpPr>
          <a:xfrm rot="0">
            <a:off x="0" y="0"/>
            <a:ext cx="18288000" cy="10287000"/>
            <a:chOff x="0" y="0"/>
            <a:chExt cx="24384000" cy="13716000"/>
          </a:xfrm>
        </p:grpSpPr>
        <p:sp>
          <p:nvSpPr>
            <p:cNvPr id="1048970"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8971" name="TextBox 6"/>
          <p:cNvSpPr txBox="1"/>
          <p:nvPr/>
        </p:nvSpPr>
        <p:spPr>
          <a:xfrm rot="0">
            <a:off x="3175102" y="1388697"/>
            <a:ext cx="8390401" cy="646652"/>
          </a:xfrm>
          <a:prstGeom prst="rect"/>
        </p:spPr>
        <p:txBody>
          <a:bodyPr anchor="t" bIns="0" lIns="0" rIns="0" rtlCol="0" tIns="0">
            <a:spAutoFit/>
          </a:bodyPr>
          <a:p>
            <a:pPr algn="l">
              <a:lnSpc>
                <a:spcPts val="5137"/>
              </a:lnSpc>
            </a:pPr>
            <a:r>
              <a:rPr b="1" sz="3400" lang="en-US">
                <a:solidFill>
                  <a:srgbClr val="00002E"/>
                </a:solidFill>
                <a:latin typeface="Nunito Bold"/>
                <a:ea typeface="Nunito Bold"/>
                <a:cs typeface="Nunito Bold"/>
                <a:sym typeface="Nunito Bold"/>
              </a:rPr>
              <a:t>Key Features of ERP Systems</a:t>
            </a:r>
          </a:p>
        </p:txBody>
      </p:sp>
      <p:sp>
        <p:nvSpPr>
          <p:cNvPr id="1048972" name="TextBox 7"/>
          <p:cNvSpPr txBox="1"/>
          <p:nvPr/>
        </p:nvSpPr>
        <p:spPr>
          <a:xfrm rot="0">
            <a:off x="3175102" y="2202656"/>
            <a:ext cx="11937597" cy="522227"/>
          </a:xfrm>
          <a:prstGeom prst="rect"/>
        </p:spPr>
        <p:txBody>
          <a:bodyPr anchor="t" bIns="0" lIns="0" rIns="0" rtlCol="0" tIns="0">
            <a:spAutoFit/>
          </a:bodyPr>
          <a:p>
            <a:pPr algn="l">
              <a:lnSpc>
                <a:spcPts val="2118"/>
              </a:lnSpc>
            </a:pPr>
            <a:r>
              <a:rPr sz="1400" lang="en-US">
                <a:solidFill>
                  <a:srgbClr val="00002E"/>
                </a:solidFill>
                <a:latin typeface="PT Sans"/>
                <a:ea typeface="PT Sans"/>
                <a:cs typeface="PT Sans"/>
                <a:sym typeface="PT Sans"/>
              </a:rPr>
              <a:t>ERP systems are designed with a comprehensive set of features to support diverse business operations, enhance efficiency, and provide a unified view of organizational data. These core functionalities are what make ERP an indispensable tool for modern enterprises.</a:t>
            </a:r>
          </a:p>
        </p:txBody>
      </p:sp>
      <p:grpSp>
        <p:nvGrpSpPr>
          <p:cNvPr id="243" name="Group 8"/>
          <p:cNvGrpSpPr/>
          <p:nvPr/>
        </p:nvGrpSpPr>
        <p:grpSpPr>
          <a:xfrm rot="0">
            <a:off x="3175102" y="3127324"/>
            <a:ext cx="5912396" cy="1711804"/>
            <a:chOff x="0" y="0"/>
            <a:chExt cx="7883195" cy="2282406"/>
          </a:xfrm>
        </p:grpSpPr>
        <p:sp>
          <p:nvSpPr>
            <p:cNvPr id="1048973" name="Freeform 9"/>
            <p:cNvSpPr/>
            <p:nvPr/>
          </p:nvSpPr>
          <p:spPr>
            <a:xfrm rot="0" flipH="0" flipV="0">
              <a:off x="0" y="0"/>
              <a:ext cx="7883271" cy="2282444"/>
            </a:xfrm>
            <a:custGeom>
              <a:avLst/>
              <a:ahLst/>
              <a:rect l="l" t="t" r="r" b="b"/>
              <a:pathLst>
                <a:path w="7883271" h="2282444">
                  <a:moveTo>
                    <a:pt x="0" y="121920"/>
                  </a:moveTo>
                  <a:cubicBezTo>
                    <a:pt x="0" y="54610"/>
                    <a:pt x="54610" y="0"/>
                    <a:pt x="121920" y="0"/>
                  </a:cubicBezTo>
                  <a:lnTo>
                    <a:pt x="7761351" y="0"/>
                  </a:lnTo>
                  <a:cubicBezTo>
                    <a:pt x="7828661" y="0"/>
                    <a:pt x="7883271" y="54610"/>
                    <a:pt x="7883271" y="121920"/>
                  </a:cubicBezTo>
                  <a:lnTo>
                    <a:pt x="7883271" y="2160524"/>
                  </a:lnTo>
                  <a:cubicBezTo>
                    <a:pt x="7883271" y="2227834"/>
                    <a:pt x="7828661" y="2282444"/>
                    <a:pt x="7761351" y="2282444"/>
                  </a:cubicBezTo>
                  <a:lnTo>
                    <a:pt x="121920" y="2282444"/>
                  </a:lnTo>
                  <a:cubicBezTo>
                    <a:pt x="54610" y="2282444"/>
                    <a:pt x="0" y="2227834"/>
                    <a:pt x="0" y="2160524"/>
                  </a:cubicBezTo>
                  <a:close/>
                </a:path>
              </a:pathLst>
            </a:custGeom>
            <a:solidFill>
              <a:srgbClr val="F3F3FF">
                <a:alpha val="56078"/>
              </a:srgbClr>
            </a:solidFill>
          </p:spPr>
        </p:sp>
      </p:grpSp>
      <p:grpSp>
        <p:nvGrpSpPr>
          <p:cNvPr id="244" name="Group 10"/>
          <p:cNvGrpSpPr/>
          <p:nvPr/>
        </p:nvGrpSpPr>
        <p:grpSpPr>
          <a:xfrm rot="0">
            <a:off x="3175102" y="3108274"/>
            <a:ext cx="5912396" cy="76200"/>
            <a:chOff x="0" y="0"/>
            <a:chExt cx="7883195" cy="101600"/>
          </a:xfrm>
        </p:grpSpPr>
        <p:sp>
          <p:nvSpPr>
            <p:cNvPr id="1048974" name="Freeform 11"/>
            <p:cNvSpPr/>
            <p:nvPr/>
          </p:nvSpPr>
          <p:spPr>
            <a:xfrm rot="0" flipH="0" flipV="0">
              <a:off x="0" y="0"/>
              <a:ext cx="7883144" cy="101600"/>
            </a:xfrm>
            <a:custGeom>
              <a:avLst/>
              <a:ahLst/>
              <a:rect l="l" t="t" r="r" b="b"/>
              <a:pathLst>
                <a:path w="7883144" h="101600">
                  <a:moveTo>
                    <a:pt x="0" y="50800"/>
                  </a:moveTo>
                  <a:cubicBezTo>
                    <a:pt x="0" y="22733"/>
                    <a:pt x="22733" y="0"/>
                    <a:pt x="50800" y="0"/>
                  </a:cubicBezTo>
                  <a:lnTo>
                    <a:pt x="7832344" y="0"/>
                  </a:lnTo>
                  <a:cubicBezTo>
                    <a:pt x="7860411" y="0"/>
                    <a:pt x="7883144" y="22733"/>
                    <a:pt x="7883144" y="50800"/>
                  </a:cubicBezTo>
                  <a:cubicBezTo>
                    <a:pt x="7883144" y="78867"/>
                    <a:pt x="7860411" y="101600"/>
                    <a:pt x="7832344" y="101600"/>
                  </a:cubicBezTo>
                  <a:lnTo>
                    <a:pt x="50800" y="101600"/>
                  </a:lnTo>
                  <a:cubicBezTo>
                    <a:pt x="22733" y="101600"/>
                    <a:pt x="0" y="78867"/>
                    <a:pt x="0" y="50800"/>
                  </a:cubicBezTo>
                  <a:close/>
                </a:path>
              </a:pathLst>
            </a:custGeom>
            <a:solidFill>
              <a:srgbClr val="2D4DF2"/>
            </a:solidFill>
          </p:spPr>
        </p:sp>
      </p:grpSp>
      <p:grpSp>
        <p:nvGrpSpPr>
          <p:cNvPr id="245" name="Group 12"/>
          <p:cNvGrpSpPr/>
          <p:nvPr/>
        </p:nvGrpSpPr>
        <p:grpSpPr>
          <a:xfrm rot="0">
            <a:off x="5855570" y="2851699"/>
            <a:ext cx="551402" cy="551402"/>
            <a:chOff x="0" y="0"/>
            <a:chExt cx="735203" cy="735203"/>
          </a:xfrm>
        </p:grpSpPr>
        <p:sp>
          <p:nvSpPr>
            <p:cNvPr id="1048975" name="Freeform 13"/>
            <p:cNvSpPr/>
            <p:nvPr/>
          </p:nvSpPr>
          <p:spPr>
            <a:xfrm rot="0" flipH="0" flipV="0">
              <a:off x="0" y="0"/>
              <a:ext cx="735203" cy="735203"/>
            </a:xfrm>
            <a:custGeom>
              <a:avLst/>
              <a:ahLst/>
              <a:rect l="l" t="t" r="r" b="b"/>
              <a:pathLst>
                <a:path w="735203" h="735203">
                  <a:moveTo>
                    <a:pt x="0" y="367538"/>
                  </a:moveTo>
                  <a:cubicBezTo>
                    <a:pt x="0" y="164592"/>
                    <a:pt x="164592" y="0"/>
                    <a:pt x="367538" y="0"/>
                  </a:cubicBezTo>
                  <a:cubicBezTo>
                    <a:pt x="570484" y="0"/>
                    <a:pt x="735203" y="164592"/>
                    <a:pt x="735203" y="367538"/>
                  </a:cubicBezTo>
                  <a:cubicBezTo>
                    <a:pt x="735203" y="570484"/>
                    <a:pt x="570611" y="735203"/>
                    <a:pt x="367538" y="735203"/>
                  </a:cubicBezTo>
                  <a:cubicBezTo>
                    <a:pt x="164465" y="735203"/>
                    <a:pt x="0" y="570611"/>
                    <a:pt x="0" y="367538"/>
                  </a:cubicBezTo>
                  <a:close/>
                </a:path>
              </a:pathLst>
            </a:custGeom>
            <a:solidFill>
              <a:srgbClr val="2D4DF2"/>
            </a:solidFill>
          </p:spPr>
        </p:sp>
      </p:grpSp>
      <p:grpSp>
        <p:nvGrpSpPr>
          <p:cNvPr id="246" name="Group 14"/>
          <p:cNvGrpSpPr/>
          <p:nvPr/>
        </p:nvGrpSpPr>
        <p:grpSpPr>
          <a:xfrm rot="0">
            <a:off x="6020914" y="3017044"/>
            <a:ext cx="220561" cy="220561"/>
            <a:chOff x="0" y="0"/>
            <a:chExt cx="294081" cy="294081"/>
          </a:xfrm>
        </p:grpSpPr>
        <p:sp>
          <p:nvSpPr>
            <p:cNvPr id="1048976" name="Freeform 15" descr="preencoded.png"/>
            <p:cNvSpPr/>
            <p:nvPr/>
          </p:nvSpPr>
          <p:spPr>
            <a:xfrm rot="0" flipH="0" flipV="0">
              <a:off x="0" y="0"/>
              <a:ext cx="294132" cy="294132"/>
            </a:xfrm>
            <a:custGeom>
              <a:avLst/>
              <a:ahLst/>
              <a:rect l="l" t="t" r="r" b="b"/>
              <a:pathLst>
                <a:path w="294132" h="294132">
                  <a:moveTo>
                    <a:pt x="0" y="0"/>
                  </a:moveTo>
                  <a:lnTo>
                    <a:pt x="294132" y="0"/>
                  </a:lnTo>
                  <a:lnTo>
                    <a:pt x="294132" y="294132"/>
                  </a:lnTo>
                  <a:lnTo>
                    <a:pt x="0" y="294132"/>
                  </a:lnTo>
                  <a:lnTo>
                    <a:pt x="0" y="0"/>
                  </a:lnTo>
                  <a:close/>
                </a:path>
              </a:pathLst>
            </a:custGeom>
            <a:blipFill>
              <a:blip xmlns:r="http://schemas.openxmlformats.org/officeDocument/2006/relationships" r:embed="rId2"/>
              <a:stretch>
                <a:fillRect l="0" t="0" r="17" b="-18981"/>
              </a:stretch>
            </a:blipFill>
          </p:spPr>
        </p:sp>
      </p:grpSp>
      <p:sp>
        <p:nvSpPr>
          <p:cNvPr id="1048977" name="TextBox 16"/>
          <p:cNvSpPr txBox="1"/>
          <p:nvPr/>
        </p:nvSpPr>
        <p:spPr>
          <a:xfrm rot="0">
            <a:off x="3377956" y="3539138"/>
            <a:ext cx="2162404" cy="317621"/>
          </a:xfrm>
          <a:prstGeom prst="rect"/>
        </p:spPr>
        <p:txBody>
          <a:bodyPr anchor="t" bIns="0" lIns="0" rIns="0" rtlCol="0" tIns="0">
            <a:spAutoFit/>
          </a:bodyPr>
          <a:p>
            <a:pPr algn="l">
              <a:lnSpc>
                <a:spcPts val="2417"/>
              </a:lnSpc>
            </a:pPr>
            <a:r>
              <a:rPr b="1" sz="1600" lang="en-US">
                <a:solidFill>
                  <a:srgbClr val="00002E"/>
                </a:solidFill>
                <a:latin typeface="Nunito Bold"/>
                <a:ea typeface="Nunito Bold"/>
                <a:cs typeface="Nunito Bold"/>
                <a:sym typeface="Nunito Bold"/>
              </a:rPr>
              <a:t>Integrated Modules</a:t>
            </a:r>
          </a:p>
        </p:txBody>
      </p:sp>
      <p:sp>
        <p:nvSpPr>
          <p:cNvPr id="1048978" name="TextBox 17"/>
          <p:cNvSpPr txBox="1"/>
          <p:nvPr/>
        </p:nvSpPr>
        <p:spPr>
          <a:xfrm rot="0">
            <a:off x="3377956" y="3877123"/>
            <a:ext cx="5506803" cy="806957"/>
          </a:xfrm>
          <a:prstGeom prst="rect"/>
        </p:spPr>
        <p:txBody>
          <a:bodyPr anchor="t" bIns="0" lIns="0" rIns="0" rtlCol="0" tIns="0">
            <a:spAutoFit/>
          </a:bodyPr>
          <a:p>
            <a:pPr algn="l">
              <a:lnSpc>
                <a:spcPts val="2118"/>
              </a:lnSpc>
            </a:pPr>
            <a:r>
              <a:rPr sz="1400" lang="en-US">
                <a:solidFill>
                  <a:srgbClr val="00002E"/>
                </a:solidFill>
                <a:latin typeface="PT Sans"/>
                <a:ea typeface="PT Sans"/>
                <a:cs typeface="PT Sans"/>
                <a:sym typeface="PT Sans"/>
              </a:rPr>
              <a:t>Combines various business functions (finance, HR, manufacturing, supply chain, CRM) into a single, cohesive system, eliminating data silos and improving collaboration.</a:t>
            </a:r>
          </a:p>
        </p:txBody>
      </p:sp>
      <p:grpSp>
        <p:nvGrpSpPr>
          <p:cNvPr id="247" name="Group 18"/>
          <p:cNvGrpSpPr/>
          <p:nvPr/>
        </p:nvGrpSpPr>
        <p:grpSpPr>
          <a:xfrm rot="0">
            <a:off x="9200407" y="3127324"/>
            <a:ext cx="5912396" cy="1711804"/>
            <a:chOff x="0" y="0"/>
            <a:chExt cx="7883195" cy="2282406"/>
          </a:xfrm>
        </p:grpSpPr>
        <p:sp>
          <p:nvSpPr>
            <p:cNvPr id="1048979" name="Freeform 19"/>
            <p:cNvSpPr/>
            <p:nvPr/>
          </p:nvSpPr>
          <p:spPr>
            <a:xfrm rot="0" flipH="0" flipV="0">
              <a:off x="0" y="0"/>
              <a:ext cx="7883271" cy="2282444"/>
            </a:xfrm>
            <a:custGeom>
              <a:avLst/>
              <a:ahLst/>
              <a:rect l="l" t="t" r="r" b="b"/>
              <a:pathLst>
                <a:path w="7883271" h="2282444">
                  <a:moveTo>
                    <a:pt x="0" y="121920"/>
                  </a:moveTo>
                  <a:cubicBezTo>
                    <a:pt x="0" y="54610"/>
                    <a:pt x="54610" y="0"/>
                    <a:pt x="121920" y="0"/>
                  </a:cubicBezTo>
                  <a:lnTo>
                    <a:pt x="7761351" y="0"/>
                  </a:lnTo>
                  <a:cubicBezTo>
                    <a:pt x="7828661" y="0"/>
                    <a:pt x="7883271" y="54610"/>
                    <a:pt x="7883271" y="121920"/>
                  </a:cubicBezTo>
                  <a:lnTo>
                    <a:pt x="7883271" y="2160524"/>
                  </a:lnTo>
                  <a:cubicBezTo>
                    <a:pt x="7883271" y="2227834"/>
                    <a:pt x="7828661" y="2282444"/>
                    <a:pt x="7761351" y="2282444"/>
                  </a:cubicBezTo>
                  <a:lnTo>
                    <a:pt x="121920" y="2282444"/>
                  </a:lnTo>
                  <a:cubicBezTo>
                    <a:pt x="54610" y="2282444"/>
                    <a:pt x="0" y="2227834"/>
                    <a:pt x="0" y="2160524"/>
                  </a:cubicBezTo>
                  <a:close/>
                </a:path>
              </a:pathLst>
            </a:custGeom>
            <a:solidFill>
              <a:srgbClr val="F3F3FF">
                <a:alpha val="56078"/>
              </a:srgbClr>
            </a:solidFill>
          </p:spPr>
        </p:sp>
      </p:grpSp>
      <p:grpSp>
        <p:nvGrpSpPr>
          <p:cNvPr id="248" name="Group 20"/>
          <p:cNvGrpSpPr/>
          <p:nvPr/>
        </p:nvGrpSpPr>
        <p:grpSpPr>
          <a:xfrm rot="0">
            <a:off x="9200407" y="3108274"/>
            <a:ext cx="5912396" cy="76200"/>
            <a:chOff x="0" y="0"/>
            <a:chExt cx="7883195" cy="101600"/>
          </a:xfrm>
        </p:grpSpPr>
        <p:sp>
          <p:nvSpPr>
            <p:cNvPr id="1048980" name="Freeform 21"/>
            <p:cNvSpPr/>
            <p:nvPr/>
          </p:nvSpPr>
          <p:spPr>
            <a:xfrm rot="0" flipH="0" flipV="0">
              <a:off x="0" y="0"/>
              <a:ext cx="7883144" cy="101600"/>
            </a:xfrm>
            <a:custGeom>
              <a:avLst/>
              <a:ahLst/>
              <a:rect l="l" t="t" r="r" b="b"/>
              <a:pathLst>
                <a:path w="7883144" h="101600">
                  <a:moveTo>
                    <a:pt x="0" y="50800"/>
                  </a:moveTo>
                  <a:cubicBezTo>
                    <a:pt x="0" y="22733"/>
                    <a:pt x="22733" y="0"/>
                    <a:pt x="50800" y="0"/>
                  </a:cubicBezTo>
                  <a:lnTo>
                    <a:pt x="7832344" y="0"/>
                  </a:lnTo>
                  <a:cubicBezTo>
                    <a:pt x="7860411" y="0"/>
                    <a:pt x="7883144" y="22733"/>
                    <a:pt x="7883144" y="50800"/>
                  </a:cubicBezTo>
                  <a:cubicBezTo>
                    <a:pt x="7883144" y="78867"/>
                    <a:pt x="7860411" y="101600"/>
                    <a:pt x="7832344" y="101600"/>
                  </a:cubicBezTo>
                  <a:lnTo>
                    <a:pt x="50800" y="101600"/>
                  </a:lnTo>
                  <a:cubicBezTo>
                    <a:pt x="22733" y="101600"/>
                    <a:pt x="0" y="78867"/>
                    <a:pt x="0" y="50800"/>
                  </a:cubicBezTo>
                  <a:close/>
                </a:path>
              </a:pathLst>
            </a:custGeom>
            <a:solidFill>
              <a:srgbClr val="018CE1"/>
            </a:solidFill>
          </p:spPr>
        </p:sp>
      </p:grpSp>
      <p:grpSp>
        <p:nvGrpSpPr>
          <p:cNvPr id="249" name="Group 22"/>
          <p:cNvGrpSpPr/>
          <p:nvPr/>
        </p:nvGrpSpPr>
        <p:grpSpPr>
          <a:xfrm rot="0">
            <a:off x="11880875" y="2851699"/>
            <a:ext cx="551402" cy="551402"/>
            <a:chOff x="0" y="0"/>
            <a:chExt cx="735203" cy="735203"/>
          </a:xfrm>
        </p:grpSpPr>
        <p:sp>
          <p:nvSpPr>
            <p:cNvPr id="1048981" name="Freeform 23"/>
            <p:cNvSpPr/>
            <p:nvPr/>
          </p:nvSpPr>
          <p:spPr>
            <a:xfrm rot="0" flipH="0" flipV="0">
              <a:off x="0" y="0"/>
              <a:ext cx="735203" cy="735203"/>
            </a:xfrm>
            <a:custGeom>
              <a:avLst/>
              <a:ahLst/>
              <a:rect l="l" t="t" r="r" b="b"/>
              <a:pathLst>
                <a:path w="735203" h="735203">
                  <a:moveTo>
                    <a:pt x="0" y="367538"/>
                  </a:moveTo>
                  <a:cubicBezTo>
                    <a:pt x="0" y="164592"/>
                    <a:pt x="164592" y="0"/>
                    <a:pt x="367538" y="0"/>
                  </a:cubicBezTo>
                  <a:cubicBezTo>
                    <a:pt x="570484" y="0"/>
                    <a:pt x="735203" y="164592"/>
                    <a:pt x="735203" y="367538"/>
                  </a:cubicBezTo>
                  <a:cubicBezTo>
                    <a:pt x="735203" y="570484"/>
                    <a:pt x="570611" y="735203"/>
                    <a:pt x="367538" y="735203"/>
                  </a:cubicBezTo>
                  <a:cubicBezTo>
                    <a:pt x="164465" y="735203"/>
                    <a:pt x="0" y="570611"/>
                    <a:pt x="0" y="367538"/>
                  </a:cubicBezTo>
                  <a:close/>
                </a:path>
              </a:pathLst>
            </a:custGeom>
            <a:solidFill>
              <a:srgbClr val="2D4DF2"/>
            </a:solidFill>
          </p:spPr>
        </p:sp>
      </p:grpSp>
      <p:grpSp>
        <p:nvGrpSpPr>
          <p:cNvPr id="250" name="Group 24"/>
          <p:cNvGrpSpPr/>
          <p:nvPr/>
        </p:nvGrpSpPr>
        <p:grpSpPr>
          <a:xfrm rot="0">
            <a:off x="12046220" y="3017044"/>
            <a:ext cx="220561" cy="220561"/>
            <a:chOff x="0" y="0"/>
            <a:chExt cx="294081" cy="294081"/>
          </a:xfrm>
        </p:grpSpPr>
        <p:sp>
          <p:nvSpPr>
            <p:cNvPr id="1048982" name="Freeform 25" descr="preencoded.png"/>
            <p:cNvSpPr/>
            <p:nvPr/>
          </p:nvSpPr>
          <p:spPr>
            <a:xfrm rot="0" flipH="0" flipV="0">
              <a:off x="0" y="0"/>
              <a:ext cx="294132" cy="294132"/>
            </a:xfrm>
            <a:custGeom>
              <a:avLst/>
              <a:ahLst/>
              <a:rect l="l" t="t" r="r" b="b"/>
              <a:pathLst>
                <a:path w="294132" h="294132">
                  <a:moveTo>
                    <a:pt x="0" y="0"/>
                  </a:moveTo>
                  <a:lnTo>
                    <a:pt x="294132" y="0"/>
                  </a:lnTo>
                  <a:lnTo>
                    <a:pt x="294132" y="294132"/>
                  </a:lnTo>
                  <a:lnTo>
                    <a:pt x="0" y="294132"/>
                  </a:lnTo>
                  <a:lnTo>
                    <a:pt x="0" y="0"/>
                  </a:lnTo>
                  <a:close/>
                </a:path>
              </a:pathLst>
            </a:custGeom>
            <a:blipFill>
              <a:blip xmlns:r="http://schemas.openxmlformats.org/officeDocument/2006/relationships" r:embed="rId2"/>
              <a:stretch>
                <a:fillRect l="0" t="0" r="17" b="-18981"/>
              </a:stretch>
            </a:blipFill>
          </p:spPr>
        </p:sp>
      </p:grpSp>
      <p:sp>
        <p:nvSpPr>
          <p:cNvPr id="1048983" name="TextBox 26"/>
          <p:cNvSpPr txBox="1"/>
          <p:nvPr/>
        </p:nvSpPr>
        <p:spPr>
          <a:xfrm rot="0">
            <a:off x="9403261" y="3539138"/>
            <a:ext cx="2162404" cy="317621"/>
          </a:xfrm>
          <a:prstGeom prst="rect"/>
        </p:spPr>
        <p:txBody>
          <a:bodyPr anchor="t" bIns="0" lIns="0" rIns="0" rtlCol="0" tIns="0">
            <a:spAutoFit/>
          </a:bodyPr>
          <a:p>
            <a:pPr algn="l">
              <a:lnSpc>
                <a:spcPts val="2417"/>
              </a:lnSpc>
            </a:pPr>
            <a:r>
              <a:rPr b="1" sz="1600" lang="en-US">
                <a:solidFill>
                  <a:srgbClr val="00002E"/>
                </a:solidFill>
                <a:latin typeface="Nunito Bold"/>
                <a:ea typeface="Nunito Bold"/>
                <a:cs typeface="Nunito Bold"/>
                <a:sym typeface="Nunito Bold"/>
              </a:rPr>
              <a:t>Centralized Database</a:t>
            </a:r>
          </a:p>
        </p:txBody>
      </p:sp>
      <p:sp>
        <p:nvSpPr>
          <p:cNvPr id="1048984" name="TextBox 27"/>
          <p:cNvSpPr txBox="1"/>
          <p:nvPr/>
        </p:nvSpPr>
        <p:spPr>
          <a:xfrm rot="0">
            <a:off x="9403261" y="3877123"/>
            <a:ext cx="5506803" cy="806957"/>
          </a:xfrm>
          <a:prstGeom prst="rect"/>
        </p:spPr>
        <p:txBody>
          <a:bodyPr anchor="t" bIns="0" lIns="0" rIns="0" rtlCol="0" tIns="0">
            <a:spAutoFit/>
          </a:bodyPr>
          <a:p>
            <a:pPr algn="l">
              <a:lnSpc>
                <a:spcPts val="2118"/>
              </a:lnSpc>
            </a:pPr>
            <a:r>
              <a:rPr sz="1400" lang="en-US">
                <a:solidFill>
                  <a:srgbClr val="00002E"/>
                </a:solidFill>
                <a:latin typeface="PT Sans"/>
                <a:ea typeface="PT Sans"/>
                <a:cs typeface="PT Sans"/>
                <a:sym typeface="PT Sans"/>
              </a:rPr>
              <a:t>All data is stored in a single database, ensuring data consistency, accuracy, and real-time access across all departments, facilitating better decision-making.</a:t>
            </a:r>
          </a:p>
        </p:txBody>
      </p:sp>
      <p:grpSp>
        <p:nvGrpSpPr>
          <p:cNvPr id="251" name="Group 28"/>
          <p:cNvGrpSpPr/>
          <p:nvPr/>
        </p:nvGrpSpPr>
        <p:grpSpPr>
          <a:xfrm rot="0">
            <a:off x="3175102" y="5227739"/>
            <a:ext cx="5912396" cy="1711804"/>
            <a:chOff x="0" y="0"/>
            <a:chExt cx="7883195" cy="2282406"/>
          </a:xfrm>
        </p:grpSpPr>
        <p:sp>
          <p:nvSpPr>
            <p:cNvPr id="1048985" name="Freeform 29"/>
            <p:cNvSpPr/>
            <p:nvPr/>
          </p:nvSpPr>
          <p:spPr>
            <a:xfrm rot="0" flipH="0" flipV="0">
              <a:off x="0" y="0"/>
              <a:ext cx="7883271" cy="2282444"/>
            </a:xfrm>
            <a:custGeom>
              <a:avLst/>
              <a:ahLst/>
              <a:rect l="l" t="t" r="r" b="b"/>
              <a:pathLst>
                <a:path w="7883271" h="2282444">
                  <a:moveTo>
                    <a:pt x="0" y="121920"/>
                  </a:moveTo>
                  <a:cubicBezTo>
                    <a:pt x="0" y="54610"/>
                    <a:pt x="54610" y="0"/>
                    <a:pt x="121920" y="0"/>
                  </a:cubicBezTo>
                  <a:lnTo>
                    <a:pt x="7761351" y="0"/>
                  </a:lnTo>
                  <a:cubicBezTo>
                    <a:pt x="7828661" y="0"/>
                    <a:pt x="7883271" y="54610"/>
                    <a:pt x="7883271" y="121920"/>
                  </a:cubicBezTo>
                  <a:lnTo>
                    <a:pt x="7883271" y="2160524"/>
                  </a:lnTo>
                  <a:cubicBezTo>
                    <a:pt x="7883271" y="2227834"/>
                    <a:pt x="7828661" y="2282444"/>
                    <a:pt x="7761351" y="2282444"/>
                  </a:cubicBezTo>
                  <a:lnTo>
                    <a:pt x="121920" y="2282444"/>
                  </a:lnTo>
                  <a:cubicBezTo>
                    <a:pt x="54610" y="2282444"/>
                    <a:pt x="0" y="2227834"/>
                    <a:pt x="0" y="2160524"/>
                  </a:cubicBezTo>
                  <a:close/>
                </a:path>
              </a:pathLst>
            </a:custGeom>
            <a:solidFill>
              <a:srgbClr val="F3F3FF">
                <a:alpha val="56078"/>
              </a:srgbClr>
            </a:solidFill>
          </p:spPr>
        </p:sp>
      </p:grpSp>
      <p:grpSp>
        <p:nvGrpSpPr>
          <p:cNvPr id="252" name="Group 30"/>
          <p:cNvGrpSpPr/>
          <p:nvPr/>
        </p:nvGrpSpPr>
        <p:grpSpPr>
          <a:xfrm rot="0">
            <a:off x="3175102" y="5208689"/>
            <a:ext cx="5912396" cy="76200"/>
            <a:chOff x="0" y="0"/>
            <a:chExt cx="7883195" cy="101600"/>
          </a:xfrm>
        </p:grpSpPr>
        <p:sp>
          <p:nvSpPr>
            <p:cNvPr id="1048986" name="Freeform 31"/>
            <p:cNvSpPr/>
            <p:nvPr/>
          </p:nvSpPr>
          <p:spPr>
            <a:xfrm rot="0" flipH="0" flipV="0">
              <a:off x="0" y="0"/>
              <a:ext cx="7883144" cy="101600"/>
            </a:xfrm>
            <a:custGeom>
              <a:avLst/>
              <a:ahLst/>
              <a:rect l="l" t="t" r="r" b="b"/>
              <a:pathLst>
                <a:path w="7883144" h="101600">
                  <a:moveTo>
                    <a:pt x="0" y="50800"/>
                  </a:moveTo>
                  <a:cubicBezTo>
                    <a:pt x="0" y="22733"/>
                    <a:pt x="22733" y="0"/>
                    <a:pt x="50800" y="0"/>
                  </a:cubicBezTo>
                  <a:lnTo>
                    <a:pt x="7832344" y="0"/>
                  </a:lnTo>
                  <a:cubicBezTo>
                    <a:pt x="7860411" y="0"/>
                    <a:pt x="7883144" y="22733"/>
                    <a:pt x="7883144" y="50800"/>
                  </a:cubicBezTo>
                  <a:cubicBezTo>
                    <a:pt x="7883144" y="78867"/>
                    <a:pt x="7860411" y="101600"/>
                    <a:pt x="7832344" y="101600"/>
                  </a:cubicBezTo>
                  <a:lnTo>
                    <a:pt x="50800" y="101600"/>
                  </a:lnTo>
                  <a:cubicBezTo>
                    <a:pt x="22733" y="101600"/>
                    <a:pt x="0" y="78867"/>
                    <a:pt x="0" y="50800"/>
                  </a:cubicBezTo>
                  <a:close/>
                </a:path>
              </a:pathLst>
            </a:custGeom>
            <a:solidFill>
              <a:srgbClr val="DA33BF"/>
            </a:solidFill>
          </p:spPr>
        </p:sp>
      </p:grpSp>
      <p:grpSp>
        <p:nvGrpSpPr>
          <p:cNvPr id="253" name="Group 32"/>
          <p:cNvGrpSpPr/>
          <p:nvPr/>
        </p:nvGrpSpPr>
        <p:grpSpPr>
          <a:xfrm rot="0">
            <a:off x="5855570" y="4952105"/>
            <a:ext cx="551402" cy="551402"/>
            <a:chOff x="0" y="0"/>
            <a:chExt cx="735203" cy="735203"/>
          </a:xfrm>
        </p:grpSpPr>
        <p:sp>
          <p:nvSpPr>
            <p:cNvPr id="1048987" name="Freeform 33"/>
            <p:cNvSpPr/>
            <p:nvPr/>
          </p:nvSpPr>
          <p:spPr>
            <a:xfrm rot="0" flipH="0" flipV="0">
              <a:off x="0" y="0"/>
              <a:ext cx="735203" cy="735203"/>
            </a:xfrm>
            <a:custGeom>
              <a:avLst/>
              <a:ahLst/>
              <a:rect l="l" t="t" r="r" b="b"/>
              <a:pathLst>
                <a:path w="735203" h="735203">
                  <a:moveTo>
                    <a:pt x="0" y="367538"/>
                  </a:moveTo>
                  <a:cubicBezTo>
                    <a:pt x="0" y="164592"/>
                    <a:pt x="164592" y="0"/>
                    <a:pt x="367538" y="0"/>
                  </a:cubicBezTo>
                  <a:cubicBezTo>
                    <a:pt x="570484" y="0"/>
                    <a:pt x="735203" y="164592"/>
                    <a:pt x="735203" y="367538"/>
                  </a:cubicBezTo>
                  <a:cubicBezTo>
                    <a:pt x="735203" y="570484"/>
                    <a:pt x="570611" y="735203"/>
                    <a:pt x="367538" y="735203"/>
                  </a:cubicBezTo>
                  <a:cubicBezTo>
                    <a:pt x="164465" y="735203"/>
                    <a:pt x="0" y="570611"/>
                    <a:pt x="0" y="367538"/>
                  </a:cubicBezTo>
                  <a:close/>
                </a:path>
              </a:pathLst>
            </a:custGeom>
            <a:solidFill>
              <a:srgbClr val="2D4DF2"/>
            </a:solidFill>
          </p:spPr>
        </p:sp>
      </p:grpSp>
      <p:grpSp>
        <p:nvGrpSpPr>
          <p:cNvPr id="254" name="Group 34"/>
          <p:cNvGrpSpPr/>
          <p:nvPr/>
        </p:nvGrpSpPr>
        <p:grpSpPr>
          <a:xfrm rot="0">
            <a:off x="6020914" y="5117459"/>
            <a:ext cx="220561" cy="220561"/>
            <a:chOff x="0" y="0"/>
            <a:chExt cx="294081" cy="294081"/>
          </a:xfrm>
        </p:grpSpPr>
        <p:sp>
          <p:nvSpPr>
            <p:cNvPr id="1048988" name="Freeform 35" descr="preencoded.png"/>
            <p:cNvSpPr/>
            <p:nvPr/>
          </p:nvSpPr>
          <p:spPr>
            <a:xfrm rot="0" flipH="0" flipV="0">
              <a:off x="0" y="0"/>
              <a:ext cx="294132" cy="294132"/>
            </a:xfrm>
            <a:custGeom>
              <a:avLst/>
              <a:ahLst/>
              <a:rect l="l" t="t" r="r" b="b"/>
              <a:pathLst>
                <a:path w="294132" h="294132">
                  <a:moveTo>
                    <a:pt x="0" y="0"/>
                  </a:moveTo>
                  <a:lnTo>
                    <a:pt x="294132" y="0"/>
                  </a:lnTo>
                  <a:lnTo>
                    <a:pt x="294132" y="294132"/>
                  </a:lnTo>
                  <a:lnTo>
                    <a:pt x="0" y="294132"/>
                  </a:lnTo>
                  <a:lnTo>
                    <a:pt x="0" y="0"/>
                  </a:lnTo>
                  <a:close/>
                </a:path>
              </a:pathLst>
            </a:custGeom>
            <a:blipFill>
              <a:blip xmlns:r="http://schemas.openxmlformats.org/officeDocument/2006/relationships" r:embed="rId2"/>
              <a:stretch>
                <a:fillRect l="0" t="0" r="17" b="-18981"/>
              </a:stretch>
            </a:blipFill>
          </p:spPr>
        </p:sp>
      </p:grpSp>
      <p:sp>
        <p:nvSpPr>
          <p:cNvPr id="1048989" name="TextBox 36"/>
          <p:cNvSpPr txBox="1"/>
          <p:nvPr/>
        </p:nvSpPr>
        <p:spPr>
          <a:xfrm rot="0">
            <a:off x="3377956" y="5639543"/>
            <a:ext cx="2162404" cy="317621"/>
          </a:xfrm>
          <a:prstGeom prst="rect"/>
        </p:spPr>
        <p:txBody>
          <a:bodyPr anchor="t" bIns="0" lIns="0" rIns="0" rtlCol="0" tIns="0">
            <a:spAutoFit/>
          </a:bodyPr>
          <a:p>
            <a:pPr algn="l">
              <a:lnSpc>
                <a:spcPts val="2417"/>
              </a:lnSpc>
            </a:pPr>
            <a:r>
              <a:rPr b="1" sz="1600" lang="en-US">
                <a:solidFill>
                  <a:srgbClr val="00002E"/>
                </a:solidFill>
                <a:latin typeface="Nunito Bold"/>
                <a:ea typeface="Nunito Bold"/>
                <a:cs typeface="Nunito Bold"/>
                <a:sym typeface="Nunito Bold"/>
              </a:rPr>
              <a:t>Process Automation</a:t>
            </a:r>
          </a:p>
        </p:txBody>
      </p:sp>
      <p:sp>
        <p:nvSpPr>
          <p:cNvPr id="1048990" name="TextBox 37"/>
          <p:cNvSpPr txBox="1"/>
          <p:nvPr/>
        </p:nvSpPr>
        <p:spPr>
          <a:xfrm rot="0">
            <a:off x="3377956" y="5977538"/>
            <a:ext cx="5506803" cy="806957"/>
          </a:xfrm>
          <a:prstGeom prst="rect"/>
        </p:spPr>
        <p:txBody>
          <a:bodyPr anchor="t" bIns="0" lIns="0" rIns="0" rtlCol="0" tIns="0">
            <a:spAutoFit/>
          </a:bodyPr>
          <a:p>
            <a:pPr algn="l">
              <a:lnSpc>
                <a:spcPts val="2118"/>
              </a:lnSpc>
            </a:pPr>
            <a:r>
              <a:rPr sz="1400" lang="en-US">
                <a:solidFill>
                  <a:srgbClr val="00002E"/>
                </a:solidFill>
                <a:latin typeface="PT Sans"/>
                <a:ea typeface="PT Sans"/>
                <a:cs typeface="PT Sans"/>
                <a:sym typeface="PT Sans"/>
              </a:rPr>
              <a:t>Automates routine and repetitive tasks across different modules, such as order processing, payroll, and inventory management, increasing efficiency and reducing human error.</a:t>
            </a:r>
          </a:p>
        </p:txBody>
      </p:sp>
      <p:grpSp>
        <p:nvGrpSpPr>
          <p:cNvPr id="255" name="Group 38"/>
          <p:cNvGrpSpPr/>
          <p:nvPr/>
        </p:nvGrpSpPr>
        <p:grpSpPr>
          <a:xfrm rot="0">
            <a:off x="9200407" y="5227739"/>
            <a:ext cx="5912396" cy="1711804"/>
            <a:chOff x="0" y="0"/>
            <a:chExt cx="7883195" cy="2282406"/>
          </a:xfrm>
        </p:grpSpPr>
        <p:sp>
          <p:nvSpPr>
            <p:cNvPr id="1048991" name="Freeform 39"/>
            <p:cNvSpPr/>
            <p:nvPr/>
          </p:nvSpPr>
          <p:spPr>
            <a:xfrm rot="0" flipH="0" flipV="0">
              <a:off x="0" y="0"/>
              <a:ext cx="7883271" cy="2282444"/>
            </a:xfrm>
            <a:custGeom>
              <a:avLst/>
              <a:ahLst/>
              <a:rect l="l" t="t" r="r" b="b"/>
              <a:pathLst>
                <a:path w="7883271" h="2282444">
                  <a:moveTo>
                    <a:pt x="0" y="121920"/>
                  </a:moveTo>
                  <a:cubicBezTo>
                    <a:pt x="0" y="54610"/>
                    <a:pt x="54610" y="0"/>
                    <a:pt x="121920" y="0"/>
                  </a:cubicBezTo>
                  <a:lnTo>
                    <a:pt x="7761351" y="0"/>
                  </a:lnTo>
                  <a:cubicBezTo>
                    <a:pt x="7828661" y="0"/>
                    <a:pt x="7883271" y="54610"/>
                    <a:pt x="7883271" y="121920"/>
                  </a:cubicBezTo>
                  <a:lnTo>
                    <a:pt x="7883271" y="2160524"/>
                  </a:lnTo>
                  <a:cubicBezTo>
                    <a:pt x="7883271" y="2227834"/>
                    <a:pt x="7828661" y="2282444"/>
                    <a:pt x="7761351" y="2282444"/>
                  </a:cubicBezTo>
                  <a:lnTo>
                    <a:pt x="121920" y="2282444"/>
                  </a:lnTo>
                  <a:cubicBezTo>
                    <a:pt x="54610" y="2282444"/>
                    <a:pt x="0" y="2227834"/>
                    <a:pt x="0" y="2160524"/>
                  </a:cubicBezTo>
                  <a:close/>
                </a:path>
              </a:pathLst>
            </a:custGeom>
            <a:solidFill>
              <a:srgbClr val="F3F3FF">
                <a:alpha val="56078"/>
              </a:srgbClr>
            </a:solidFill>
          </p:spPr>
        </p:sp>
      </p:grpSp>
      <p:grpSp>
        <p:nvGrpSpPr>
          <p:cNvPr id="256" name="Group 40"/>
          <p:cNvGrpSpPr/>
          <p:nvPr/>
        </p:nvGrpSpPr>
        <p:grpSpPr>
          <a:xfrm rot="0">
            <a:off x="9200407" y="5208689"/>
            <a:ext cx="5912396" cy="76200"/>
            <a:chOff x="0" y="0"/>
            <a:chExt cx="7883195" cy="101600"/>
          </a:xfrm>
        </p:grpSpPr>
        <p:sp>
          <p:nvSpPr>
            <p:cNvPr id="1048992" name="Freeform 41"/>
            <p:cNvSpPr/>
            <p:nvPr/>
          </p:nvSpPr>
          <p:spPr>
            <a:xfrm rot="0" flipH="0" flipV="0">
              <a:off x="0" y="0"/>
              <a:ext cx="7883144" cy="101600"/>
            </a:xfrm>
            <a:custGeom>
              <a:avLst/>
              <a:ahLst/>
              <a:rect l="l" t="t" r="r" b="b"/>
              <a:pathLst>
                <a:path w="7883144" h="101600">
                  <a:moveTo>
                    <a:pt x="0" y="50800"/>
                  </a:moveTo>
                  <a:cubicBezTo>
                    <a:pt x="0" y="22733"/>
                    <a:pt x="22733" y="0"/>
                    <a:pt x="50800" y="0"/>
                  </a:cubicBezTo>
                  <a:lnTo>
                    <a:pt x="7832344" y="0"/>
                  </a:lnTo>
                  <a:cubicBezTo>
                    <a:pt x="7860411" y="0"/>
                    <a:pt x="7883144" y="22733"/>
                    <a:pt x="7883144" y="50800"/>
                  </a:cubicBezTo>
                  <a:cubicBezTo>
                    <a:pt x="7883144" y="78867"/>
                    <a:pt x="7860411" y="101600"/>
                    <a:pt x="7832344" y="101600"/>
                  </a:cubicBezTo>
                  <a:lnTo>
                    <a:pt x="50800" y="101600"/>
                  </a:lnTo>
                  <a:cubicBezTo>
                    <a:pt x="22733" y="101600"/>
                    <a:pt x="0" y="78867"/>
                    <a:pt x="0" y="50800"/>
                  </a:cubicBezTo>
                  <a:close/>
                </a:path>
              </a:pathLst>
            </a:custGeom>
            <a:solidFill>
              <a:srgbClr val="2D4DF2"/>
            </a:solidFill>
          </p:spPr>
        </p:sp>
      </p:grpSp>
      <p:grpSp>
        <p:nvGrpSpPr>
          <p:cNvPr id="257" name="Group 42"/>
          <p:cNvGrpSpPr/>
          <p:nvPr/>
        </p:nvGrpSpPr>
        <p:grpSpPr>
          <a:xfrm rot="0">
            <a:off x="11880875" y="4952105"/>
            <a:ext cx="551402" cy="551402"/>
            <a:chOff x="0" y="0"/>
            <a:chExt cx="735203" cy="735203"/>
          </a:xfrm>
        </p:grpSpPr>
        <p:sp>
          <p:nvSpPr>
            <p:cNvPr id="1048993" name="Freeform 43"/>
            <p:cNvSpPr/>
            <p:nvPr/>
          </p:nvSpPr>
          <p:spPr>
            <a:xfrm rot="0" flipH="0" flipV="0">
              <a:off x="0" y="0"/>
              <a:ext cx="735203" cy="735203"/>
            </a:xfrm>
            <a:custGeom>
              <a:avLst/>
              <a:ahLst/>
              <a:rect l="l" t="t" r="r" b="b"/>
              <a:pathLst>
                <a:path w="735203" h="735203">
                  <a:moveTo>
                    <a:pt x="0" y="367538"/>
                  </a:moveTo>
                  <a:cubicBezTo>
                    <a:pt x="0" y="164592"/>
                    <a:pt x="164592" y="0"/>
                    <a:pt x="367538" y="0"/>
                  </a:cubicBezTo>
                  <a:cubicBezTo>
                    <a:pt x="570484" y="0"/>
                    <a:pt x="735203" y="164592"/>
                    <a:pt x="735203" y="367538"/>
                  </a:cubicBezTo>
                  <a:cubicBezTo>
                    <a:pt x="735203" y="570484"/>
                    <a:pt x="570611" y="735203"/>
                    <a:pt x="367538" y="735203"/>
                  </a:cubicBezTo>
                  <a:cubicBezTo>
                    <a:pt x="164465" y="735203"/>
                    <a:pt x="0" y="570611"/>
                    <a:pt x="0" y="367538"/>
                  </a:cubicBezTo>
                  <a:close/>
                </a:path>
              </a:pathLst>
            </a:custGeom>
            <a:solidFill>
              <a:srgbClr val="2D4DF2"/>
            </a:solidFill>
          </p:spPr>
        </p:sp>
      </p:grpSp>
      <p:grpSp>
        <p:nvGrpSpPr>
          <p:cNvPr id="258" name="Group 44"/>
          <p:cNvGrpSpPr/>
          <p:nvPr/>
        </p:nvGrpSpPr>
        <p:grpSpPr>
          <a:xfrm rot="0">
            <a:off x="12046220" y="5117459"/>
            <a:ext cx="220561" cy="220561"/>
            <a:chOff x="0" y="0"/>
            <a:chExt cx="294081" cy="294081"/>
          </a:xfrm>
        </p:grpSpPr>
        <p:sp>
          <p:nvSpPr>
            <p:cNvPr id="1048994" name="Freeform 45" descr="preencoded.png"/>
            <p:cNvSpPr/>
            <p:nvPr/>
          </p:nvSpPr>
          <p:spPr>
            <a:xfrm rot="0" flipH="0" flipV="0">
              <a:off x="0" y="0"/>
              <a:ext cx="294132" cy="294132"/>
            </a:xfrm>
            <a:custGeom>
              <a:avLst/>
              <a:ahLst/>
              <a:rect l="l" t="t" r="r" b="b"/>
              <a:pathLst>
                <a:path w="294132" h="294132">
                  <a:moveTo>
                    <a:pt x="0" y="0"/>
                  </a:moveTo>
                  <a:lnTo>
                    <a:pt x="294132" y="0"/>
                  </a:lnTo>
                  <a:lnTo>
                    <a:pt x="294132" y="294132"/>
                  </a:lnTo>
                  <a:lnTo>
                    <a:pt x="0" y="294132"/>
                  </a:lnTo>
                  <a:lnTo>
                    <a:pt x="0" y="0"/>
                  </a:lnTo>
                  <a:close/>
                </a:path>
              </a:pathLst>
            </a:custGeom>
            <a:blipFill>
              <a:blip xmlns:r="http://schemas.openxmlformats.org/officeDocument/2006/relationships" r:embed="rId2"/>
              <a:stretch>
                <a:fillRect l="0" t="0" r="17" b="-18981"/>
              </a:stretch>
            </a:blipFill>
          </p:spPr>
        </p:sp>
      </p:grpSp>
      <p:sp>
        <p:nvSpPr>
          <p:cNvPr id="1048995" name="TextBox 46"/>
          <p:cNvSpPr txBox="1"/>
          <p:nvPr/>
        </p:nvSpPr>
        <p:spPr>
          <a:xfrm rot="0">
            <a:off x="9403261" y="5639543"/>
            <a:ext cx="2166004" cy="317621"/>
          </a:xfrm>
          <a:prstGeom prst="rect"/>
        </p:spPr>
        <p:txBody>
          <a:bodyPr anchor="t" bIns="0" lIns="0" rIns="0" rtlCol="0" tIns="0">
            <a:spAutoFit/>
          </a:bodyPr>
          <a:p>
            <a:pPr algn="l">
              <a:lnSpc>
                <a:spcPts val="2417"/>
              </a:lnSpc>
            </a:pPr>
            <a:r>
              <a:rPr b="1" sz="1600" lang="en-US">
                <a:solidFill>
                  <a:srgbClr val="00002E"/>
                </a:solidFill>
                <a:latin typeface="Nunito Bold"/>
                <a:ea typeface="Nunito Bold"/>
                <a:cs typeface="Nunito Bold"/>
                <a:sym typeface="Nunito Bold"/>
              </a:rPr>
              <a:t>Reporting &amp; Analytics</a:t>
            </a:r>
          </a:p>
        </p:txBody>
      </p:sp>
      <p:sp>
        <p:nvSpPr>
          <p:cNvPr id="1048996" name="TextBox 47"/>
          <p:cNvSpPr txBox="1"/>
          <p:nvPr/>
        </p:nvSpPr>
        <p:spPr>
          <a:xfrm rot="0">
            <a:off x="9403261" y="5977538"/>
            <a:ext cx="5506803" cy="806957"/>
          </a:xfrm>
          <a:prstGeom prst="rect"/>
        </p:spPr>
        <p:txBody>
          <a:bodyPr anchor="t" bIns="0" lIns="0" rIns="0" rtlCol="0" tIns="0">
            <a:spAutoFit/>
          </a:bodyPr>
          <a:p>
            <a:pPr algn="l">
              <a:lnSpc>
                <a:spcPts val="2118"/>
              </a:lnSpc>
            </a:pPr>
            <a:r>
              <a:rPr sz="1400" lang="en-US">
                <a:solidFill>
                  <a:srgbClr val="00002E"/>
                </a:solidFill>
                <a:latin typeface="PT Sans"/>
                <a:ea typeface="PT Sans"/>
                <a:cs typeface="PT Sans"/>
                <a:sym typeface="PT Sans"/>
              </a:rPr>
              <a:t>Offers powerful reporting tools and analytics capabilities, providing insights into business performance, trends, and forecasts to support strategic planning and operational adjustments.</a:t>
            </a:r>
          </a:p>
        </p:txBody>
      </p:sp>
      <p:grpSp>
        <p:nvGrpSpPr>
          <p:cNvPr id="259" name="Group 48"/>
          <p:cNvGrpSpPr/>
          <p:nvPr/>
        </p:nvGrpSpPr>
        <p:grpSpPr>
          <a:xfrm rot="0">
            <a:off x="3175102" y="7328144"/>
            <a:ext cx="11937597" cy="1474803"/>
            <a:chOff x="0" y="0"/>
            <a:chExt cx="15916796" cy="1966404"/>
          </a:xfrm>
        </p:grpSpPr>
        <p:sp>
          <p:nvSpPr>
            <p:cNvPr id="1048997" name="Freeform 49"/>
            <p:cNvSpPr/>
            <p:nvPr/>
          </p:nvSpPr>
          <p:spPr>
            <a:xfrm rot="0" flipH="0" flipV="0">
              <a:off x="0" y="0"/>
              <a:ext cx="15916782" cy="1966341"/>
            </a:xfrm>
            <a:custGeom>
              <a:avLst/>
              <a:ahLst/>
              <a:rect l="l" t="t" r="r" b="b"/>
              <a:pathLst>
                <a:path w="15916782" h="1966341">
                  <a:moveTo>
                    <a:pt x="0" y="121920"/>
                  </a:moveTo>
                  <a:cubicBezTo>
                    <a:pt x="0" y="54610"/>
                    <a:pt x="54610" y="0"/>
                    <a:pt x="121920" y="0"/>
                  </a:cubicBezTo>
                  <a:lnTo>
                    <a:pt x="15794862" y="0"/>
                  </a:lnTo>
                  <a:cubicBezTo>
                    <a:pt x="15862173" y="0"/>
                    <a:pt x="15916782" y="54610"/>
                    <a:pt x="15916782" y="121920"/>
                  </a:cubicBezTo>
                  <a:lnTo>
                    <a:pt x="15916782" y="1844421"/>
                  </a:lnTo>
                  <a:cubicBezTo>
                    <a:pt x="15916782" y="1911731"/>
                    <a:pt x="15862173" y="1966341"/>
                    <a:pt x="15794862" y="1966341"/>
                  </a:cubicBezTo>
                  <a:lnTo>
                    <a:pt x="121920" y="1966341"/>
                  </a:lnTo>
                  <a:cubicBezTo>
                    <a:pt x="54610" y="1966341"/>
                    <a:pt x="0" y="1911731"/>
                    <a:pt x="0" y="1844421"/>
                  </a:cubicBezTo>
                  <a:close/>
                </a:path>
              </a:pathLst>
            </a:custGeom>
            <a:solidFill>
              <a:srgbClr val="F3F3FF">
                <a:alpha val="56078"/>
              </a:srgbClr>
            </a:solidFill>
          </p:spPr>
        </p:sp>
      </p:grpSp>
      <p:grpSp>
        <p:nvGrpSpPr>
          <p:cNvPr id="260" name="Group 50"/>
          <p:cNvGrpSpPr/>
          <p:nvPr/>
        </p:nvGrpSpPr>
        <p:grpSpPr>
          <a:xfrm rot="0">
            <a:off x="3175102" y="7309094"/>
            <a:ext cx="11937597" cy="76200"/>
            <a:chOff x="0" y="0"/>
            <a:chExt cx="15916796" cy="101600"/>
          </a:xfrm>
        </p:grpSpPr>
        <p:sp>
          <p:nvSpPr>
            <p:cNvPr id="1048998" name="Freeform 51"/>
            <p:cNvSpPr/>
            <p:nvPr/>
          </p:nvSpPr>
          <p:spPr>
            <a:xfrm rot="0" flipH="0" flipV="0">
              <a:off x="0" y="0"/>
              <a:ext cx="15916783" cy="101600"/>
            </a:xfrm>
            <a:custGeom>
              <a:avLst/>
              <a:ahLst/>
              <a:rect l="l" t="t" r="r" b="b"/>
              <a:pathLst>
                <a:path w="15916783" h="101600">
                  <a:moveTo>
                    <a:pt x="0" y="50800"/>
                  </a:moveTo>
                  <a:cubicBezTo>
                    <a:pt x="0" y="22733"/>
                    <a:pt x="22733" y="0"/>
                    <a:pt x="50800" y="0"/>
                  </a:cubicBezTo>
                  <a:lnTo>
                    <a:pt x="15865983" y="0"/>
                  </a:lnTo>
                  <a:cubicBezTo>
                    <a:pt x="15894050" y="0"/>
                    <a:pt x="15916783" y="22733"/>
                    <a:pt x="15916783" y="50800"/>
                  </a:cubicBezTo>
                  <a:cubicBezTo>
                    <a:pt x="15916783" y="78867"/>
                    <a:pt x="15894050" y="101600"/>
                    <a:pt x="15865983" y="101600"/>
                  </a:cubicBezTo>
                  <a:lnTo>
                    <a:pt x="50800" y="101600"/>
                  </a:lnTo>
                  <a:cubicBezTo>
                    <a:pt x="22733" y="101600"/>
                    <a:pt x="0" y="78867"/>
                    <a:pt x="0" y="50800"/>
                  </a:cubicBezTo>
                  <a:close/>
                </a:path>
              </a:pathLst>
            </a:custGeom>
            <a:solidFill>
              <a:srgbClr val="018CE1"/>
            </a:solidFill>
          </p:spPr>
        </p:sp>
      </p:grpSp>
      <p:grpSp>
        <p:nvGrpSpPr>
          <p:cNvPr id="261" name="Group 52"/>
          <p:cNvGrpSpPr/>
          <p:nvPr/>
        </p:nvGrpSpPr>
        <p:grpSpPr>
          <a:xfrm rot="0">
            <a:off x="8868299" y="7052520"/>
            <a:ext cx="551402" cy="551402"/>
            <a:chOff x="0" y="0"/>
            <a:chExt cx="735203" cy="735203"/>
          </a:xfrm>
        </p:grpSpPr>
        <p:sp>
          <p:nvSpPr>
            <p:cNvPr id="1048999" name="Freeform 53"/>
            <p:cNvSpPr/>
            <p:nvPr/>
          </p:nvSpPr>
          <p:spPr>
            <a:xfrm rot="0" flipH="0" flipV="0">
              <a:off x="0" y="0"/>
              <a:ext cx="735203" cy="735203"/>
            </a:xfrm>
            <a:custGeom>
              <a:avLst/>
              <a:ahLst/>
              <a:rect l="l" t="t" r="r" b="b"/>
              <a:pathLst>
                <a:path w="735203" h="735203">
                  <a:moveTo>
                    <a:pt x="0" y="367538"/>
                  </a:moveTo>
                  <a:cubicBezTo>
                    <a:pt x="0" y="164592"/>
                    <a:pt x="164592" y="0"/>
                    <a:pt x="367538" y="0"/>
                  </a:cubicBezTo>
                  <a:cubicBezTo>
                    <a:pt x="570484" y="0"/>
                    <a:pt x="735203" y="164592"/>
                    <a:pt x="735203" y="367538"/>
                  </a:cubicBezTo>
                  <a:cubicBezTo>
                    <a:pt x="735203" y="570484"/>
                    <a:pt x="570611" y="735203"/>
                    <a:pt x="367538" y="735203"/>
                  </a:cubicBezTo>
                  <a:cubicBezTo>
                    <a:pt x="164465" y="735203"/>
                    <a:pt x="0" y="570611"/>
                    <a:pt x="0" y="367538"/>
                  </a:cubicBezTo>
                  <a:close/>
                </a:path>
              </a:pathLst>
            </a:custGeom>
            <a:solidFill>
              <a:srgbClr val="2D4DF2"/>
            </a:solidFill>
          </p:spPr>
        </p:sp>
      </p:grpSp>
      <p:grpSp>
        <p:nvGrpSpPr>
          <p:cNvPr id="262" name="Group 54"/>
          <p:cNvGrpSpPr/>
          <p:nvPr/>
        </p:nvGrpSpPr>
        <p:grpSpPr>
          <a:xfrm rot="0">
            <a:off x="9033643" y="7217864"/>
            <a:ext cx="220561" cy="220561"/>
            <a:chOff x="0" y="0"/>
            <a:chExt cx="294081" cy="294081"/>
          </a:xfrm>
        </p:grpSpPr>
        <p:sp>
          <p:nvSpPr>
            <p:cNvPr id="1049000" name="Freeform 55" descr="preencoded.png"/>
            <p:cNvSpPr/>
            <p:nvPr/>
          </p:nvSpPr>
          <p:spPr>
            <a:xfrm rot="0" flipH="0" flipV="0">
              <a:off x="0" y="0"/>
              <a:ext cx="294132" cy="294132"/>
            </a:xfrm>
            <a:custGeom>
              <a:avLst/>
              <a:ahLst/>
              <a:rect l="l" t="t" r="r" b="b"/>
              <a:pathLst>
                <a:path w="294132" h="294132">
                  <a:moveTo>
                    <a:pt x="0" y="0"/>
                  </a:moveTo>
                  <a:lnTo>
                    <a:pt x="294132" y="0"/>
                  </a:lnTo>
                  <a:lnTo>
                    <a:pt x="294132" y="294132"/>
                  </a:lnTo>
                  <a:lnTo>
                    <a:pt x="0" y="294132"/>
                  </a:lnTo>
                  <a:lnTo>
                    <a:pt x="0" y="0"/>
                  </a:lnTo>
                  <a:close/>
                </a:path>
              </a:pathLst>
            </a:custGeom>
            <a:blipFill>
              <a:blip xmlns:r="http://schemas.openxmlformats.org/officeDocument/2006/relationships" r:embed="rId2"/>
              <a:stretch>
                <a:fillRect l="0" t="0" r="17" b="-18981"/>
              </a:stretch>
            </a:blipFill>
          </p:spPr>
        </p:sp>
      </p:grpSp>
      <p:sp>
        <p:nvSpPr>
          <p:cNvPr id="1049001" name="TextBox 56"/>
          <p:cNvSpPr txBox="1"/>
          <p:nvPr/>
        </p:nvSpPr>
        <p:spPr>
          <a:xfrm rot="0">
            <a:off x="3377956" y="7739958"/>
            <a:ext cx="2162404" cy="317621"/>
          </a:xfrm>
          <a:prstGeom prst="rect"/>
        </p:spPr>
        <p:txBody>
          <a:bodyPr anchor="t" bIns="0" lIns="0" rIns="0" rtlCol="0" tIns="0">
            <a:spAutoFit/>
          </a:bodyPr>
          <a:p>
            <a:pPr algn="l">
              <a:lnSpc>
                <a:spcPts val="2417"/>
              </a:lnSpc>
            </a:pPr>
            <a:r>
              <a:rPr b="1" sz="1600" lang="en-US">
                <a:solidFill>
                  <a:srgbClr val="00002E"/>
                </a:solidFill>
                <a:latin typeface="Nunito Bold"/>
                <a:ea typeface="Nunito Bold"/>
                <a:cs typeface="Nunito Bold"/>
                <a:sym typeface="Nunito Bold"/>
              </a:rPr>
              <a:t>Data Security</a:t>
            </a:r>
          </a:p>
        </p:txBody>
      </p:sp>
      <p:sp>
        <p:nvSpPr>
          <p:cNvPr id="1049002" name="TextBox 57"/>
          <p:cNvSpPr txBox="1"/>
          <p:nvPr/>
        </p:nvSpPr>
        <p:spPr>
          <a:xfrm rot="0">
            <a:off x="3377956" y="8077943"/>
            <a:ext cx="11532003" cy="522227"/>
          </a:xfrm>
          <a:prstGeom prst="rect"/>
        </p:spPr>
        <p:txBody>
          <a:bodyPr anchor="t" bIns="0" lIns="0" rIns="0" rtlCol="0" tIns="0">
            <a:spAutoFit/>
          </a:bodyPr>
          <a:p>
            <a:pPr algn="l">
              <a:lnSpc>
                <a:spcPts val="2118"/>
              </a:lnSpc>
            </a:pPr>
            <a:r>
              <a:rPr sz="1400" lang="en-US">
                <a:solidFill>
                  <a:srgbClr val="00002E"/>
                </a:solidFill>
                <a:latin typeface="PT Sans"/>
                <a:ea typeface="PT Sans"/>
                <a:cs typeface="PT Sans"/>
                <a:sym typeface="PT Sans"/>
              </a:rPr>
              <a:t>Incorporates robust security features, access controls, and compliance management to protect sensitive business data and ensure adherence to industry regulations.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65" name=""/>
        <p:cNvGrpSpPr/>
        <p:nvPr/>
      </p:nvGrpSpPr>
      <p:grpSpPr>
        <a:xfrm>
          <a:off x="0" y="0"/>
          <a:ext cx="0" cy="0"/>
          <a:chOff x="0" y="0"/>
          <a:chExt cx="0" cy="0"/>
        </a:xfrm>
      </p:grpSpPr>
      <p:grpSp>
        <p:nvGrpSpPr>
          <p:cNvPr id="266" name="Group 2"/>
          <p:cNvGrpSpPr/>
          <p:nvPr/>
        </p:nvGrpSpPr>
        <p:grpSpPr>
          <a:xfrm rot="0">
            <a:off x="0" y="0"/>
            <a:ext cx="18288000" cy="10287000"/>
            <a:chOff x="0" y="0"/>
            <a:chExt cx="24384000" cy="13716000"/>
          </a:xfrm>
        </p:grpSpPr>
        <p:sp>
          <p:nvSpPr>
            <p:cNvPr id="1049009"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267" name="Group 4"/>
          <p:cNvGrpSpPr/>
          <p:nvPr/>
        </p:nvGrpSpPr>
        <p:grpSpPr>
          <a:xfrm rot="0">
            <a:off x="0" y="0"/>
            <a:ext cx="18288000" cy="10287000"/>
            <a:chOff x="0" y="0"/>
            <a:chExt cx="24384000" cy="13716000"/>
          </a:xfrm>
        </p:grpSpPr>
        <p:sp>
          <p:nvSpPr>
            <p:cNvPr id="1049010"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011" name="TextBox 6"/>
          <p:cNvSpPr txBox="1"/>
          <p:nvPr/>
        </p:nvSpPr>
        <p:spPr>
          <a:xfrm rot="0">
            <a:off x="2129733" y="1371752"/>
            <a:ext cx="5082597" cy="749703"/>
          </a:xfrm>
          <a:prstGeom prst="rect"/>
        </p:spPr>
        <p:txBody>
          <a:bodyPr anchor="t" bIns="0" lIns="0" rIns="0" rtlCol="0" tIns="0">
            <a:spAutoFit/>
          </a:bodyPr>
          <a:p>
            <a:pPr algn="l">
              <a:lnSpc>
                <a:spcPts val="6000"/>
              </a:lnSpc>
            </a:pPr>
            <a:r>
              <a:rPr b="1" sz="4000" lang="en-US">
                <a:solidFill>
                  <a:srgbClr val="00002E"/>
                </a:solidFill>
                <a:latin typeface="Nunito Bold"/>
                <a:ea typeface="Nunito Bold"/>
                <a:cs typeface="Nunito Bold"/>
                <a:sym typeface="Nunito Bold"/>
              </a:rPr>
              <a:t>Core Modules in ERP</a:t>
            </a:r>
          </a:p>
        </p:txBody>
      </p:sp>
      <p:sp>
        <p:nvSpPr>
          <p:cNvPr id="1049012" name="TextBox 7"/>
          <p:cNvSpPr txBox="1"/>
          <p:nvPr/>
        </p:nvSpPr>
        <p:spPr>
          <a:xfrm rot="0">
            <a:off x="2129733" y="2366362"/>
            <a:ext cx="14028601" cy="1002411"/>
          </a:xfrm>
          <a:prstGeom prst="rect"/>
        </p:spPr>
        <p:txBody>
          <a:bodyPr anchor="t" bIns="0" lIns="0" rIns="0" rtlCol="0" tIns="0">
            <a:spAutoFit/>
          </a:bodyPr>
          <a:p>
            <a:pPr algn="l">
              <a:lnSpc>
                <a:spcPts val="2631"/>
              </a:lnSpc>
            </a:pPr>
            <a:r>
              <a:rPr sz="1800" lang="en-US">
                <a:solidFill>
                  <a:srgbClr val="00002E"/>
                </a:solidFill>
                <a:latin typeface="PT Sans"/>
                <a:ea typeface="PT Sans"/>
                <a:cs typeface="PT Sans"/>
                <a:sym typeface="PT Sans"/>
              </a:rPr>
              <a:t>ERP systems are structured around a suite of interconnected modules, each designed to manage specific business functions. Together, these modules create a holistic platform that centralizes data, automates processes, and provides a unified view of organizational operations.</a:t>
            </a:r>
          </a:p>
        </p:txBody>
      </p:sp>
      <p:grpSp>
        <p:nvGrpSpPr>
          <p:cNvPr id="268" name="Group 8"/>
          <p:cNvGrpSpPr/>
          <p:nvPr/>
        </p:nvGrpSpPr>
        <p:grpSpPr>
          <a:xfrm rot="0">
            <a:off x="2129733" y="3203077"/>
            <a:ext cx="539944" cy="539944"/>
            <a:chOff x="0" y="0"/>
            <a:chExt cx="719925" cy="719925"/>
          </a:xfrm>
        </p:grpSpPr>
        <p:sp>
          <p:nvSpPr>
            <p:cNvPr id="1049013" name="Freeform 9" descr="preencoded.png"/>
            <p:cNvSpPr/>
            <p:nvPr/>
          </p:nvSpPr>
          <p:spPr>
            <a:xfrm rot="0" flipH="0" flipV="0">
              <a:off x="0" y="0"/>
              <a:ext cx="719963" cy="719963"/>
            </a:xfrm>
            <a:custGeom>
              <a:avLst/>
              <a:ahLst/>
              <a:rect l="l" t="t" r="r" b="b"/>
              <a:pathLst>
                <a:path w="719963" h="719963">
                  <a:moveTo>
                    <a:pt x="0" y="0"/>
                  </a:moveTo>
                  <a:lnTo>
                    <a:pt x="719963" y="0"/>
                  </a:lnTo>
                  <a:lnTo>
                    <a:pt x="719963" y="719963"/>
                  </a:lnTo>
                  <a:lnTo>
                    <a:pt x="0" y="719963"/>
                  </a:lnTo>
                  <a:lnTo>
                    <a:pt x="0" y="0"/>
                  </a:lnTo>
                  <a:close/>
                </a:path>
              </a:pathLst>
            </a:custGeom>
            <a:blipFill>
              <a:blip xmlns:r="http://schemas.openxmlformats.org/officeDocument/2006/relationships" r:embed="rId2"/>
              <a:stretch>
                <a:fillRect l="0" t="0" r="5" b="-18994"/>
              </a:stretch>
            </a:blipFill>
          </p:spPr>
        </p:sp>
      </p:grpSp>
      <p:sp>
        <p:nvSpPr>
          <p:cNvPr id="1049014" name="TextBox 10"/>
          <p:cNvSpPr txBox="1"/>
          <p:nvPr/>
        </p:nvSpPr>
        <p:spPr>
          <a:xfrm rot="0">
            <a:off x="2129761" y="3880704"/>
            <a:ext cx="3588001" cy="375152"/>
          </a:xfrm>
          <a:prstGeom prst="rect"/>
        </p:spPr>
        <p:txBody>
          <a:bodyPr anchor="t" bIns="0" lIns="0" rIns="0" rtlCol="0" tIns="0">
            <a:spAutoFit/>
          </a:bodyPr>
          <a:p>
            <a:pPr algn="l">
              <a:lnSpc>
                <a:spcPts val="3000"/>
              </a:lnSpc>
            </a:pPr>
            <a:r>
              <a:rPr b="1" sz="2000" lang="en-US">
                <a:solidFill>
                  <a:srgbClr val="00002E"/>
                </a:solidFill>
                <a:latin typeface="Nunito Bold"/>
                <a:ea typeface="Nunito Bold"/>
                <a:cs typeface="Nunito Bold"/>
                <a:sym typeface="Nunito Bold"/>
              </a:rPr>
              <a:t>Financial Management</a:t>
            </a:r>
          </a:p>
        </p:txBody>
      </p:sp>
      <p:sp>
        <p:nvSpPr>
          <p:cNvPr id="1049015" name="TextBox 11"/>
          <p:cNvSpPr txBox="1"/>
          <p:nvPr/>
        </p:nvSpPr>
        <p:spPr>
          <a:xfrm rot="0">
            <a:off x="2129733" y="4282383"/>
            <a:ext cx="4546197" cy="1670685"/>
          </a:xfrm>
          <a:prstGeom prst="rect"/>
        </p:spPr>
        <p:txBody>
          <a:bodyPr anchor="t" bIns="0" lIns="0" rIns="0" rtlCol="0" tIns="0">
            <a:spAutoFit/>
          </a:bodyPr>
          <a:p>
            <a:pPr algn="l">
              <a:lnSpc>
                <a:spcPts val="2631"/>
              </a:lnSpc>
            </a:pPr>
            <a:r>
              <a:rPr sz="1800" lang="en-US">
                <a:solidFill>
                  <a:srgbClr val="00002E"/>
                </a:solidFill>
                <a:latin typeface="PT Sans"/>
                <a:ea typeface="PT Sans"/>
                <a:cs typeface="PT Sans"/>
                <a:sym typeface="PT Sans"/>
              </a:rPr>
              <a:t>Handles all financial transactions, including general ledger, accounts payable, accounts receivable, budgeting, and financial reporting, ensuring accurate and compliant financial operations.</a:t>
            </a:r>
          </a:p>
        </p:txBody>
      </p:sp>
      <p:grpSp>
        <p:nvGrpSpPr>
          <p:cNvPr id="269" name="Group 12"/>
          <p:cNvGrpSpPr/>
          <p:nvPr/>
        </p:nvGrpSpPr>
        <p:grpSpPr>
          <a:xfrm rot="0">
            <a:off x="6870802" y="3203077"/>
            <a:ext cx="539944" cy="539944"/>
            <a:chOff x="0" y="0"/>
            <a:chExt cx="719925" cy="719925"/>
          </a:xfrm>
        </p:grpSpPr>
        <p:sp>
          <p:nvSpPr>
            <p:cNvPr id="1049016" name="Freeform 13" descr="preencoded.png"/>
            <p:cNvSpPr/>
            <p:nvPr/>
          </p:nvSpPr>
          <p:spPr>
            <a:xfrm rot="0" flipH="0" flipV="0">
              <a:off x="0" y="0"/>
              <a:ext cx="719963" cy="719963"/>
            </a:xfrm>
            <a:custGeom>
              <a:avLst/>
              <a:ahLst/>
              <a:rect l="l" t="t" r="r" b="b"/>
              <a:pathLst>
                <a:path w="719963" h="719963">
                  <a:moveTo>
                    <a:pt x="0" y="0"/>
                  </a:moveTo>
                  <a:lnTo>
                    <a:pt x="719963" y="0"/>
                  </a:lnTo>
                  <a:lnTo>
                    <a:pt x="719963" y="719963"/>
                  </a:lnTo>
                  <a:lnTo>
                    <a:pt x="0" y="719963"/>
                  </a:lnTo>
                  <a:lnTo>
                    <a:pt x="0" y="0"/>
                  </a:lnTo>
                  <a:close/>
                </a:path>
              </a:pathLst>
            </a:custGeom>
            <a:blipFill>
              <a:blip xmlns:r="http://schemas.openxmlformats.org/officeDocument/2006/relationships" r:embed="rId2"/>
              <a:stretch>
                <a:fillRect l="0" t="0" r="5" b="-18994"/>
              </a:stretch>
            </a:blipFill>
          </p:spPr>
        </p:sp>
      </p:grpSp>
      <p:sp>
        <p:nvSpPr>
          <p:cNvPr id="1049017" name="TextBox 14"/>
          <p:cNvSpPr txBox="1"/>
          <p:nvPr/>
        </p:nvSpPr>
        <p:spPr>
          <a:xfrm rot="0">
            <a:off x="6870802" y="3880695"/>
            <a:ext cx="4741202" cy="375152"/>
          </a:xfrm>
          <a:prstGeom prst="rect"/>
        </p:spPr>
        <p:txBody>
          <a:bodyPr anchor="t" bIns="0" lIns="0" rIns="0" rtlCol="0" tIns="0">
            <a:spAutoFit/>
          </a:bodyPr>
          <a:p>
            <a:pPr algn="l">
              <a:lnSpc>
                <a:spcPts val="3000"/>
              </a:lnSpc>
            </a:pPr>
            <a:r>
              <a:rPr b="1" sz="2000" lang="en-US">
                <a:solidFill>
                  <a:srgbClr val="00002E"/>
                </a:solidFill>
                <a:latin typeface="Nunito Bold"/>
                <a:ea typeface="Nunito Bold"/>
                <a:cs typeface="Nunito Bold"/>
                <a:sym typeface="Nunito Bold"/>
              </a:rPr>
              <a:t>Human Capital Management (HCM)</a:t>
            </a:r>
          </a:p>
        </p:txBody>
      </p:sp>
      <p:sp>
        <p:nvSpPr>
          <p:cNvPr id="1049018" name="TextBox 15"/>
          <p:cNvSpPr txBox="1"/>
          <p:nvPr/>
        </p:nvSpPr>
        <p:spPr>
          <a:xfrm rot="0">
            <a:off x="6870802" y="4282383"/>
            <a:ext cx="4546197" cy="1670685"/>
          </a:xfrm>
          <a:prstGeom prst="rect"/>
        </p:spPr>
        <p:txBody>
          <a:bodyPr anchor="t" bIns="0" lIns="0" rIns="0" rtlCol="0" tIns="0">
            <a:spAutoFit/>
          </a:bodyPr>
          <a:p>
            <a:pPr algn="l">
              <a:lnSpc>
                <a:spcPts val="2631"/>
              </a:lnSpc>
            </a:pPr>
            <a:r>
              <a:rPr sz="1800" lang="en-US">
                <a:solidFill>
                  <a:srgbClr val="00002E"/>
                </a:solidFill>
                <a:latin typeface="PT Sans"/>
                <a:ea typeface="PT Sans"/>
                <a:cs typeface="PT Sans"/>
                <a:sym typeface="PT Sans"/>
              </a:rPr>
              <a:t>Manages employee-related functions such as payroll, human resources, talent acquisition, performance management, and benefits administration, optimizing workforce efficiency.</a:t>
            </a:r>
          </a:p>
        </p:txBody>
      </p:sp>
      <p:grpSp>
        <p:nvGrpSpPr>
          <p:cNvPr id="270" name="Group 16"/>
          <p:cNvGrpSpPr/>
          <p:nvPr/>
        </p:nvGrpSpPr>
        <p:grpSpPr>
          <a:xfrm rot="0">
            <a:off x="11611870" y="3203077"/>
            <a:ext cx="539944" cy="539944"/>
            <a:chOff x="0" y="0"/>
            <a:chExt cx="719925" cy="719925"/>
          </a:xfrm>
        </p:grpSpPr>
        <p:sp>
          <p:nvSpPr>
            <p:cNvPr id="1049019" name="Freeform 17" descr="preencoded.png"/>
            <p:cNvSpPr/>
            <p:nvPr/>
          </p:nvSpPr>
          <p:spPr>
            <a:xfrm rot="0" flipH="0" flipV="0">
              <a:off x="0" y="0"/>
              <a:ext cx="719963" cy="719963"/>
            </a:xfrm>
            <a:custGeom>
              <a:avLst/>
              <a:ahLst/>
              <a:rect l="l" t="t" r="r" b="b"/>
              <a:pathLst>
                <a:path w="719963" h="719963">
                  <a:moveTo>
                    <a:pt x="0" y="0"/>
                  </a:moveTo>
                  <a:lnTo>
                    <a:pt x="719963" y="0"/>
                  </a:lnTo>
                  <a:lnTo>
                    <a:pt x="719963" y="719963"/>
                  </a:lnTo>
                  <a:lnTo>
                    <a:pt x="0" y="719963"/>
                  </a:lnTo>
                  <a:lnTo>
                    <a:pt x="0" y="0"/>
                  </a:lnTo>
                  <a:close/>
                </a:path>
              </a:pathLst>
            </a:custGeom>
            <a:blipFill>
              <a:blip xmlns:r="http://schemas.openxmlformats.org/officeDocument/2006/relationships" r:embed="rId2"/>
              <a:stretch>
                <a:fillRect l="0" t="0" r="5" b="-18994"/>
              </a:stretch>
            </a:blipFill>
          </p:spPr>
        </p:sp>
      </p:grpSp>
      <p:sp>
        <p:nvSpPr>
          <p:cNvPr id="1049020" name="TextBox 18"/>
          <p:cNvSpPr txBox="1"/>
          <p:nvPr/>
        </p:nvSpPr>
        <p:spPr>
          <a:xfrm rot="0">
            <a:off x="11611842" y="3880704"/>
            <a:ext cx="5082597" cy="375152"/>
          </a:xfrm>
          <a:prstGeom prst="rect"/>
        </p:spPr>
        <p:txBody>
          <a:bodyPr anchor="t" bIns="0" lIns="0" rIns="0" rtlCol="0" tIns="0">
            <a:spAutoFit/>
          </a:bodyPr>
          <a:p>
            <a:pPr algn="l">
              <a:lnSpc>
                <a:spcPts val="3000"/>
              </a:lnSpc>
            </a:pPr>
            <a:r>
              <a:rPr b="1" sz="2000" lang="en-US">
                <a:solidFill>
                  <a:srgbClr val="00002E"/>
                </a:solidFill>
                <a:latin typeface="Nunito Bold"/>
                <a:ea typeface="Nunito Bold"/>
                <a:cs typeface="Nunito Bold"/>
                <a:sym typeface="Nunito Bold"/>
              </a:rPr>
              <a:t>Supply Chain Management (SCM)</a:t>
            </a:r>
          </a:p>
        </p:txBody>
      </p:sp>
      <p:sp>
        <p:nvSpPr>
          <p:cNvPr id="1049021" name="TextBox 19"/>
          <p:cNvSpPr txBox="1"/>
          <p:nvPr/>
        </p:nvSpPr>
        <p:spPr>
          <a:xfrm rot="0">
            <a:off x="11611870" y="4282383"/>
            <a:ext cx="4546197" cy="1336548"/>
          </a:xfrm>
          <a:prstGeom prst="rect"/>
        </p:spPr>
        <p:txBody>
          <a:bodyPr anchor="t" bIns="0" lIns="0" rIns="0" rtlCol="0" tIns="0">
            <a:spAutoFit/>
          </a:bodyPr>
          <a:p>
            <a:pPr algn="l">
              <a:lnSpc>
                <a:spcPts val="2631"/>
              </a:lnSpc>
            </a:pPr>
            <a:r>
              <a:rPr sz="1800" lang="en-US">
                <a:solidFill>
                  <a:srgbClr val="00002E"/>
                </a:solidFill>
                <a:latin typeface="PT Sans"/>
                <a:ea typeface="PT Sans"/>
                <a:cs typeface="PT Sans"/>
                <a:sym typeface="PT Sans"/>
              </a:rPr>
              <a:t>Oversees the entire supply chain from procurement and inventory management to warehouse operations and logistics, ensuring timely delivery and cost efficiency.</a:t>
            </a:r>
          </a:p>
        </p:txBody>
      </p:sp>
      <p:grpSp>
        <p:nvGrpSpPr>
          <p:cNvPr id="271" name="Group 20"/>
          <p:cNvGrpSpPr/>
          <p:nvPr/>
        </p:nvGrpSpPr>
        <p:grpSpPr>
          <a:xfrm rot="0">
            <a:off x="2129733" y="6147645"/>
            <a:ext cx="539944" cy="539944"/>
            <a:chOff x="0" y="0"/>
            <a:chExt cx="719925" cy="719925"/>
          </a:xfrm>
        </p:grpSpPr>
        <p:sp>
          <p:nvSpPr>
            <p:cNvPr id="1049022" name="Freeform 21" descr="preencoded.png"/>
            <p:cNvSpPr/>
            <p:nvPr/>
          </p:nvSpPr>
          <p:spPr>
            <a:xfrm rot="0" flipH="0" flipV="0">
              <a:off x="0" y="0"/>
              <a:ext cx="719963" cy="719963"/>
            </a:xfrm>
            <a:custGeom>
              <a:avLst/>
              <a:ahLst/>
              <a:rect l="l" t="t" r="r" b="b"/>
              <a:pathLst>
                <a:path w="719963" h="719963">
                  <a:moveTo>
                    <a:pt x="0" y="0"/>
                  </a:moveTo>
                  <a:lnTo>
                    <a:pt x="719963" y="0"/>
                  </a:lnTo>
                  <a:lnTo>
                    <a:pt x="719963" y="719963"/>
                  </a:lnTo>
                  <a:lnTo>
                    <a:pt x="0" y="719963"/>
                  </a:lnTo>
                  <a:lnTo>
                    <a:pt x="0" y="0"/>
                  </a:lnTo>
                  <a:close/>
                </a:path>
              </a:pathLst>
            </a:custGeom>
            <a:blipFill>
              <a:blip xmlns:r="http://schemas.openxmlformats.org/officeDocument/2006/relationships" r:embed="rId2"/>
              <a:stretch>
                <a:fillRect l="0" t="0" r="5" b="-18994"/>
              </a:stretch>
            </a:blipFill>
          </p:spPr>
        </p:sp>
      </p:grpSp>
      <p:sp>
        <p:nvSpPr>
          <p:cNvPr id="1049023" name="TextBox 22"/>
          <p:cNvSpPr txBox="1"/>
          <p:nvPr/>
        </p:nvSpPr>
        <p:spPr>
          <a:xfrm rot="0">
            <a:off x="2129752" y="6825253"/>
            <a:ext cx="4143004" cy="375152"/>
          </a:xfrm>
          <a:prstGeom prst="rect"/>
        </p:spPr>
        <p:txBody>
          <a:bodyPr anchor="t" bIns="0" lIns="0" rIns="0" rtlCol="0" tIns="0">
            <a:spAutoFit/>
          </a:bodyPr>
          <a:p>
            <a:pPr algn="l">
              <a:lnSpc>
                <a:spcPts val="3000"/>
              </a:lnSpc>
            </a:pPr>
            <a:r>
              <a:rPr b="1" sz="2000" lang="en-US">
                <a:solidFill>
                  <a:srgbClr val="00002E"/>
                </a:solidFill>
                <a:latin typeface="Nunito Bold"/>
                <a:ea typeface="Nunito Bold"/>
                <a:cs typeface="Nunito Bold"/>
                <a:sym typeface="Nunito Bold"/>
              </a:rPr>
              <a:t>Manufacturing &amp; Production</a:t>
            </a:r>
          </a:p>
        </p:txBody>
      </p:sp>
      <p:sp>
        <p:nvSpPr>
          <p:cNvPr id="1049024" name="TextBox 23"/>
          <p:cNvSpPr txBox="1"/>
          <p:nvPr/>
        </p:nvSpPr>
        <p:spPr>
          <a:xfrm rot="0">
            <a:off x="2129733" y="7226941"/>
            <a:ext cx="4546197" cy="1336548"/>
          </a:xfrm>
          <a:prstGeom prst="rect"/>
        </p:spPr>
        <p:txBody>
          <a:bodyPr anchor="t" bIns="0" lIns="0" rIns="0" rtlCol="0" tIns="0">
            <a:spAutoFit/>
          </a:bodyPr>
          <a:p>
            <a:pPr algn="l">
              <a:lnSpc>
                <a:spcPts val="2631"/>
              </a:lnSpc>
            </a:pPr>
            <a:r>
              <a:rPr sz="1800" lang="en-US">
                <a:solidFill>
                  <a:srgbClr val="00002E"/>
                </a:solidFill>
                <a:latin typeface="PT Sans"/>
                <a:ea typeface="PT Sans"/>
                <a:cs typeface="PT Sans"/>
                <a:sym typeface="PT Sans"/>
              </a:rPr>
              <a:t>Supports all aspects of production, including planning, scheduling, bill of materials (BOM), shop floor control, and quality management, optimizing manufacturing processes.</a:t>
            </a:r>
          </a:p>
        </p:txBody>
      </p:sp>
      <p:grpSp>
        <p:nvGrpSpPr>
          <p:cNvPr id="272" name="Group 24"/>
          <p:cNvGrpSpPr/>
          <p:nvPr/>
        </p:nvGrpSpPr>
        <p:grpSpPr>
          <a:xfrm rot="0">
            <a:off x="6870802" y="6147645"/>
            <a:ext cx="539944" cy="539944"/>
            <a:chOff x="0" y="0"/>
            <a:chExt cx="719925" cy="719925"/>
          </a:xfrm>
        </p:grpSpPr>
        <p:sp>
          <p:nvSpPr>
            <p:cNvPr id="1049025" name="Freeform 25" descr="preencoded.png"/>
            <p:cNvSpPr/>
            <p:nvPr/>
          </p:nvSpPr>
          <p:spPr>
            <a:xfrm rot="0" flipH="0" flipV="0">
              <a:off x="0" y="0"/>
              <a:ext cx="719963" cy="719963"/>
            </a:xfrm>
            <a:custGeom>
              <a:avLst/>
              <a:ahLst/>
              <a:rect l="l" t="t" r="r" b="b"/>
              <a:pathLst>
                <a:path w="719963" h="719963">
                  <a:moveTo>
                    <a:pt x="0" y="0"/>
                  </a:moveTo>
                  <a:lnTo>
                    <a:pt x="719963" y="0"/>
                  </a:lnTo>
                  <a:lnTo>
                    <a:pt x="719963" y="719963"/>
                  </a:lnTo>
                  <a:lnTo>
                    <a:pt x="0" y="719963"/>
                  </a:lnTo>
                  <a:lnTo>
                    <a:pt x="0" y="0"/>
                  </a:lnTo>
                  <a:close/>
                </a:path>
              </a:pathLst>
            </a:custGeom>
            <a:blipFill>
              <a:blip xmlns:r="http://schemas.openxmlformats.org/officeDocument/2006/relationships" r:embed="rId2"/>
              <a:stretch>
                <a:fillRect l="0" t="0" r="5" b="-18994"/>
              </a:stretch>
            </a:blipFill>
          </p:spPr>
        </p:sp>
      </p:grpSp>
      <p:sp>
        <p:nvSpPr>
          <p:cNvPr id="1049026" name="TextBox 26"/>
          <p:cNvSpPr txBox="1"/>
          <p:nvPr/>
        </p:nvSpPr>
        <p:spPr>
          <a:xfrm rot="0">
            <a:off x="6870802" y="6825263"/>
            <a:ext cx="4546197" cy="761999"/>
          </a:xfrm>
          <a:prstGeom prst="rect"/>
        </p:spPr>
        <p:txBody>
          <a:bodyPr anchor="t" bIns="0" lIns="0" rIns="0" rtlCol="0" tIns="0">
            <a:spAutoFit/>
          </a:bodyPr>
          <a:p>
            <a:pPr algn="l">
              <a:lnSpc>
                <a:spcPts val="3000"/>
              </a:lnSpc>
            </a:pPr>
            <a:r>
              <a:rPr b="1" sz="2000" lang="en-US">
                <a:solidFill>
                  <a:srgbClr val="00002E"/>
                </a:solidFill>
                <a:latin typeface="Nunito Bold"/>
                <a:ea typeface="Nunito Bold"/>
                <a:cs typeface="Nunito Bold"/>
                <a:sym typeface="Nunito Bold"/>
              </a:rPr>
              <a:t>Customer Relationship Management (CRM)</a:t>
            </a:r>
          </a:p>
        </p:txBody>
      </p:sp>
      <p:sp>
        <p:nvSpPr>
          <p:cNvPr id="1049027" name="TextBox 27"/>
          <p:cNvSpPr txBox="1"/>
          <p:nvPr/>
        </p:nvSpPr>
        <p:spPr>
          <a:xfrm rot="0">
            <a:off x="6870802" y="7544695"/>
            <a:ext cx="4546197" cy="1336548"/>
          </a:xfrm>
          <a:prstGeom prst="rect"/>
        </p:spPr>
        <p:txBody>
          <a:bodyPr anchor="t" bIns="0" lIns="0" rIns="0" rtlCol="0" tIns="0">
            <a:spAutoFit/>
          </a:bodyPr>
          <a:p>
            <a:pPr algn="l">
              <a:lnSpc>
                <a:spcPts val="2631"/>
              </a:lnSpc>
            </a:pPr>
            <a:r>
              <a:rPr sz="1800" lang="en-US">
                <a:solidFill>
                  <a:srgbClr val="00002E"/>
                </a:solidFill>
                <a:latin typeface="PT Sans"/>
                <a:ea typeface="PT Sans"/>
                <a:cs typeface="PT Sans"/>
                <a:sym typeface="PT Sans"/>
              </a:rPr>
              <a:t>Manages customer interactions, sales automation, marketing campaigns, and customer service, enhancing customer satisfaction and driving revenue growth.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grpSp>
        <p:nvGrpSpPr>
          <p:cNvPr id="276" name="Group 2"/>
          <p:cNvGrpSpPr/>
          <p:nvPr/>
        </p:nvGrpSpPr>
        <p:grpSpPr>
          <a:xfrm rot="0">
            <a:off x="0" y="0"/>
            <a:ext cx="18288000" cy="10287000"/>
            <a:chOff x="0" y="0"/>
            <a:chExt cx="24384000" cy="13716000"/>
          </a:xfrm>
        </p:grpSpPr>
        <p:sp>
          <p:nvSpPr>
            <p:cNvPr id="1049034"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277" name="Group 4"/>
          <p:cNvGrpSpPr/>
          <p:nvPr/>
        </p:nvGrpSpPr>
        <p:grpSpPr>
          <a:xfrm rot="0">
            <a:off x="0" y="0"/>
            <a:ext cx="18288000" cy="10287000"/>
            <a:chOff x="0" y="0"/>
            <a:chExt cx="24384000" cy="13716000"/>
          </a:xfrm>
        </p:grpSpPr>
        <p:sp>
          <p:nvSpPr>
            <p:cNvPr id="1049035"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036" name="TextBox 6"/>
          <p:cNvSpPr txBox="1"/>
          <p:nvPr/>
        </p:nvSpPr>
        <p:spPr>
          <a:xfrm rot="0">
            <a:off x="947299" y="1210875"/>
            <a:ext cx="12004196" cy="967873"/>
          </a:xfrm>
          <a:prstGeom prst="rect"/>
        </p:spPr>
        <p:txBody>
          <a:bodyPr anchor="t" bIns="0" lIns="0" rIns="0" rtlCol="0" tIns="0">
            <a:spAutoFit/>
          </a:bodyPr>
          <a:p>
            <a:pPr algn="l">
              <a:lnSpc>
                <a:spcPts val="7499"/>
              </a:lnSpc>
            </a:pPr>
            <a:r>
              <a:rPr b="1" sz="4999" lang="en-US">
                <a:solidFill>
                  <a:srgbClr val="00002E"/>
                </a:solidFill>
                <a:latin typeface="Nunito Bold"/>
                <a:ea typeface="Nunito Bold"/>
                <a:cs typeface="Nunito Bold"/>
                <a:sym typeface="Nunito Bold"/>
              </a:rPr>
              <a:t>Popular ERP Software Solutions</a:t>
            </a:r>
          </a:p>
        </p:txBody>
      </p:sp>
      <p:sp>
        <p:nvSpPr>
          <p:cNvPr id="1049037" name="TextBox 7"/>
          <p:cNvSpPr txBox="1"/>
          <p:nvPr/>
        </p:nvSpPr>
        <p:spPr>
          <a:xfrm rot="0">
            <a:off x="947290" y="2515343"/>
            <a:ext cx="16393201" cy="1005839"/>
          </a:xfrm>
          <a:prstGeom prst="rect"/>
        </p:spPr>
        <p:txBody>
          <a:bodyPr anchor="t" bIns="0" lIns="0" rIns="0" rtlCol="0" tIns="0">
            <a:spAutoFit/>
          </a:bodyPr>
          <a:p>
            <a:pPr algn="l">
              <a:lnSpc>
                <a:spcPts val="3960"/>
              </a:lnSpc>
            </a:pPr>
            <a:r>
              <a:rPr sz="2200" lang="en-US">
                <a:solidFill>
                  <a:srgbClr val="00002E"/>
                </a:solidFill>
                <a:latin typeface="PT Sans"/>
                <a:ea typeface="PT Sans"/>
                <a:cs typeface="PT Sans"/>
                <a:sym typeface="PT Sans"/>
              </a:rPr>
              <a:t>The ERP market offers a diverse range of solutions, each tailored to different business sizes, industries, and specific needs. Choosing the right ERP system is a critical strategic decision for any organization.</a:t>
            </a:r>
          </a:p>
        </p:txBody>
      </p:sp>
      <p:grpSp>
        <p:nvGrpSpPr>
          <p:cNvPr id="278" name="Group 8"/>
          <p:cNvGrpSpPr/>
          <p:nvPr/>
        </p:nvGrpSpPr>
        <p:grpSpPr>
          <a:xfrm rot="0">
            <a:off x="947290" y="3739305"/>
            <a:ext cx="676570" cy="676570"/>
            <a:chOff x="0" y="0"/>
            <a:chExt cx="902094" cy="902094"/>
          </a:xfrm>
        </p:grpSpPr>
        <p:sp>
          <p:nvSpPr>
            <p:cNvPr id="1049038" name="Freeform 9" descr="preencoded.png"/>
            <p:cNvSpPr/>
            <p:nvPr/>
          </p:nvSpPr>
          <p:spPr>
            <a:xfrm rot="0" flipH="0" flipV="0">
              <a:off x="0" y="0"/>
              <a:ext cx="902081" cy="902081"/>
            </a:xfrm>
            <a:custGeom>
              <a:avLst/>
              <a:ahLst/>
              <a:rect l="l" t="t" r="r" b="b"/>
              <a:pathLst>
                <a:path w="902081" h="902081">
                  <a:moveTo>
                    <a:pt x="0" y="0"/>
                  </a:moveTo>
                  <a:lnTo>
                    <a:pt x="902081" y="0"/>
                  </a:lnTo>
                  <a:lnTo>
                    <a:pt x="902081" y="902081"/>
                  </a:lnTo>
                  <a:lnTo>
                    <a:pt x="0" y="902081"/>
                  </a:lnTo>
                  <a:lnTo>
                    <a:pt x="0" y="0"/>
                  </a:lnTo>
                  <a:close/>
                </a:path>
              </a:pathLst>
            </a:custGeom>
            <a:blipFill>
              <a:blip xmlns:r="http://schemas.openxmlformats.org/officeDocument/2006/relationships" r:embed="rId2"/>
              <a:stretch>
                <a:fillRect l="0" t="0" r="-1" b="-19001"/>
              </a:stretch>
            </a:blipFill>
          </p:spPr>
        </p:sp>
      </p:grpSp>
      <p:sp>
        <p:nvSpPr>
          <p:cNvPr id="1049039" name="TextBox 10"/>
          <p:cNvSpPr txBox="1"/>
          <p:nvPr/>
        </p:nvSpPr>
        <p:spPr>
          <a:xfrm rot="0">
            <a:off x="947290" y="4645666"/>
            <a:ext cx="3184198" cy="474602"/>
          </a:xfrm>
          <a:prstGeom prst="rect"/>
        </p:spPr>
        <p:txBody>
          <a:bodyPr anchor="t" bIns="0" lIns="0" rIns="0" rtlCol="0" tIns="0">
            <a:spAutoFit/>
          </a:bodyPr>
          <a:p>
            <a:pPr algn="l">
              <a:lnSpc>
                <a:spcPts val="3900"/>
              </a:lnSpc>
            </a:pPr>
            <a:r>
              <a:rPr b="1" sz="2600" lang="en-US">
                <a:solidFill>
                  <a:srgbClr val="00002E"/>
                </a:solidFill>
                <a:latin typeface="Nunito Bold"/>
                <a:ea typeface="Nunito Bold"/>
                <a:cs typeface="Nunito Bold"/>
                <a:sym typeface="Nunito Bold"/>
              </a:rPr>
              <a:t>SAP ERP</a:t>
            </a:r>
          </a:p>
        </p:txBody>
      </p:sp>
      <p:sp>
        <p:nvSpPr>
          <p:cNvPr id="1049040" name="TextBox 11"/>
          <p:cNvSpPr txBox="1"/>
          <p:nvPr/>
        </p:nvSpPr>
        <p:spPr>
          <a:xfrm rot="0">
            <a:off x="947290" y="5142909"/>
            <a:ext cx="8043596" cy="1508759"/>
          </a:xfrm>
          <a:prstGeom prst="rect"/>
        </p:spPr>
        <p:txBody>
          <a:bodyPr anchor="t" bIns="0" lIns="0" rIns="0" rtlCol="0" tIns="0">
            <a:spAutoFit/>
          </a:bodyPr>
          <a:p>
            <a:pPr algn="l">
              <a:lnSpc>
                <a:spcPts val="3960"/>
              </a:lnSpc>
            </a:pPr>
            <a:r>
              <a:rPr sz="2200" lang="en-US">
                <a:solidFill>
                  <a:srgbClr val="00002E"/>
                </a:solidFill>
                <a:latin typeface="PT Sans"/>
                <a:ea typeface="PT Sans"/>
                <a:cs typeface="PT Sans"/>
                <a:sym typeface="PT Sans"/>
              </a:rPr>
              <a:t>The global market leader, offering comprehensive and highly customizable solutions for large enterprises across various industries.</a:t>
            </a:r>
          </a:p>
        </p:txBody>
      </p:sp>
      <p:grpSp>
        <p:nvGrpSpPr>
          <p:cNvPr id="279" name="Group 12"/>
          <p:cNvGrpSpPr/>
          <p:nvPr/>
        </p:nvGrpSpPr>
        <p:grpSpPr>
          <a:xfrm rot="0">
            <a:off x="9297000" y="3739305"/>
            <a:ext cx="676570" cy="676570"/>
            <a:chOff x="0" y="0"/>
            <a:chExt cx="902094" cy="902094"/>
          </a:xfrm>
        </p:grpSpPr>
        <p:sp>
          <p:nvSpPr>
            <p:cNvPr id="1049041" name="Freeform 13" descr="preencoded.png"/>
            <p:cNvSpPr/>
            <p:nvPr/>
          </p:nvSpPr>
          <p:spPr>
            <a:xfrm rot="0" flipH="0" flipV="0">
              <a:off x="0" y="0"/>
              <a:ext cx="902081" cy="902081"/>
            </a:xfrm>
            <a:custGeom>
              <a:avLst/>
              <a:ahLst/>
              <a:rect l="l" t="t" r="r" b="b"/>
              <a:pathLst>
                <a:path w="902081" h="902081">
                  <a:moveTo>
                    <a:pt x="0" y="0"/>
                  </a:moveTo>
                  <a:lnTo>
                    <a:pt x="902081" y="0"/>
                  </a:lnTo>
                  <a:lnTo>
                    <a:pt x="902081" y="902081"/>
                  </a:lnTo>
                  <a:lnTo>
                    <a:pt x="0" y="902081"/>
                  </a:lnTo>
                  <a:lnTo>
                    <a:pt x="0" y="0"/>
                  </a:lnTo>
                  <a:close/>
                </a:path>
              </a:pathLst>
            </a:custGeom>
            <a:blipFill>
              <a:blip xmlns:r="http://schemas.openxmlformats.org/officeDocument/2006/relationships" r:embed="rId2"/>
              <a:stretch>
                <a:fillRect l="0" t="0" r="-1" b="-19001"/>
              </a:stretch>
            </a:blipFill>
          </p:spPr>
        </p:sp>
      </p:grpSp>
      <p:sp>
        <p:nvSpPr>
          <p:cNvPr id="1049042" name="TextBox 14"/>
          <p:cNvSpPr txBox="1"/>
          <p:nvPr/>
        </p:nvSpPr>
        <p:spPr>
          <a:xfrm rot="0">
            <a:off x="9297000" y="4645666"/>
            <a:ext cx="3184198" cy="474602"/>
          </a:xfrm>
          <a:prstGeom prst="rect"/>
        </p:spPr>
        <p:txBody>
          <a:bodyPr anchor="t" bIns="0" lIns="0" rIns="0" rtlCol="0" tIns="0">
            <a:spAutoFit/>
          </a:bodyPr>
          <a:p>
            <a:pPr algn="l">
              <a:lnSpc>
                <a:spcPts val="3900"/>
              </a:lnSpc>
            </a:pPr>
            <a:r>
              <a:rPr b="1" sz="2600" lang="en-US">
                <a:solidFill>
                  <a:srgbClr val="00002E"/>
                </a:solidFill>
                <a:latin typeface="Nunito Bold"/>
                <a:ea typeface="Nunito Bold"/>
                <a:cs typeface="Nunito Bold"/>
                <a:sym typeface="Nunito Bold"/>
              </a:rPr>
              <a:t>Oracle ERP Cloud</a:t>
            </a:r>
          </a:p>
        </p:txBody>
      </p:sp>
      <p:sp>
        <p:nvSpPr>
          <p:cNvPr id="1049043" name="TextBox 15"/>
          <p:cNvSpPr txBox="1"/>
          <p:nvPr/>
        </p:nvSpPr>
        <p:spPr>
          <a:xfrm rot="0">
            <a:off x="9297000" y="5142909"/>
            <a:ext cx="8043596" cy="1508759"/>
          </a:xfrm>
          <a:prstGeom prst="rect"/>
        </p:spPr>
        <p:txBody>
          <a:bodyPr anchor="t" bIns="0" lIns="0" rIns="0" rtlCol="0" tIns="0">
            <a:spAutoFit/>
          </a:bodyPr>
          <a:p>
            <a:pPr algn="l">
              <a:lnSpc>
                <a:spcPts val="3960"/>
              </a:lnSpc>
            </a:pPr>
            <a:r>
              <a:rPr sz="2200" lang="en-US">
                <a:solidFill>
                  <a:srgbClr val="00002E"/>
                </a:solidFill>
                <a:latin typeface="PT Sans"/>
                <a:ea typeface="PT Sans"/>
                <a:cs typeface="PT Sans"/>
                <a:sym typeface="PT Sans"/>
              </a:rPr>
              <a:t>A robust cloud-based suite providing financial management, project management, and supply chain capabilities for modern businesses.</a:t>
            </a:r>
          </a:p>
        </p:txBody>
      </p:sp>
      <p:grpSp>
        <p:nvGrpSpPr>
          <p:cNvPr id="280" name="Group 16"/>
          <p:cNvGrpSpPr/>
          <p:nvPr/>
        </p:nvGrpSpPr>
        <p:grpSpPr>
          <a:xfrm rot="0">
            <a:off x="947290" y="6581032"/>
            <a:ext cx="676570" cy="676570"/>
            <a:chOff x="0" y="0"/>
            <a:chExt cx="902094" cy="902094"/>
          </a:xfrm>
        </p:grpSpPr>
        <p:sp>
          <p:nvSpPr>
            <p:cNvPr id="1049044" name="Freeform 17" descr="preencoded.png"/>
            <p:cNvSpPr/>
            <p:nvPr/>
          </p:nvSpPr>
          <p:spPr>
            <a:xfrm rot="0" flipH="0" flipV="0">
              <a:off x="0" y="0"/>
              <a:ext cx="902081" cy="902081"/>
            </a:xfrm>
            <a:custGeom>
              <a:avLst/>
              <a:ahLst/>
              <a:rect l="l" t="t" r="r" b="b"/>
              <a:pathLst>
                <a:path w="902081" h="902081">
                  <a:moveTo>
                    <a:pt x="0" y="0"/>
                  </a:moveTo>
                  <a:lnTo>
                    <a:pt x="902081" y="0"/>
                  </a:lnTo>
                  <a:lnTo>
                    <a:pt x="902081" y="902081"/>
                  </a:lnTo>
                  <a:lnTo>
                    <a:pt x="0" y="902081"/>
                  </a:lnTo>
                  <a:lnTo>
                    <a:pt x="0" y="0"/>
                  </a:lnTo>
                  <a:close/>
                </a:path>
              </a:pathLst>
            </a:custGeom>
            <a:blipFill>
              <a:blip xmlns:r="http://schemas.openxmlformats.org/officeDocument/2006/relationships" r:embed="rId2"/>
              <a:stretch>
                <a:fillRect l="0" t="0" r="-1" b="-19001"/>
              </a:stretch>
            </a:blipFill>
          </p:spPr>
        </p:sp>
      </p:grpSp>
      <p:sp>
        <p:nvSpPr>
          <p:cNvPr id="1049045" name="TextBox 18"/>
          <p:cNvSpPr txBox="1"/>
          <p:nvPr/>
        </p:nvSpPr>
        <p:spPr>
          <a:xfrm rot="0">
            <a:off x="947309" y="7487402"/>
            <a:ext cx="5735403" cy="474602"/>
          </a:xfrm>
          <a:prstGeom prst="rect"/>
        </p:spPr>
        <p:txBody>
          <a:bodyPr anchor="t" bIns="0" lIns="0" rIns="0" rtlCol="0" tIns="0">
            <a:spAutoFit/>
          </a:bodyPr>
          <a:p>
            <a:pPr algn="l">
              <a:lnSpc>
                <a:spcPts val="3900"/>
              </a:lnSpc>
            </a:pPr>
            <a:r>
              <a:rPr b="1" sz="2600" lang="en-US">
                <a:solidFill>
                  <a:srgbClr val="00002E"/>
                </a:solidFill>
                <a:latin typeface="Nunito Bold"/>
                <a:ea typeface="Nunito Bold"/>
                <a:cs typeface="Nunito Bold"/>
                <a:sym typeface="Nunito Bold"/>
              </a:rPr>
              <a:t>Microsoft Dynamics 365</a:t>
            </a:r>
          </a:p>
        </p:txBody>
      </p:sp>
      <p:sp>
        <p:nvSpPr>
          <p:cNvPr id="1049046" name="TextBox 19"/>
          <p:cNvSpPr txBox="1"/>
          <p:nvPr/>
        </p:nvSpPr>
        <p:spPr>
          <a:xfrm rot="0">
            <a:off x="947290" y="7984627"/>
            <a:ext cx="8043596" cy="1508760"/>
          </a:xfrm>
          <a:prstGeom prst="rect"/>
        </p:spPr>
        <p:txBody>
          <a:bodyPr anchor="t" bIns="0" lIns="0" rIns="0" rtlCol="0" tIns="0">
            <a:spAutoFit/>
          </a:bodyPr>
          <a:p>
            <a:pPr algn="l">
              <a:lnSpc>
                <a:spcPts val="3960"/>
              </a:lnSpc>
            </a:pPr>
            <a:r>
              <a:rPr sz="2200" lang="en-US">
                <a:solidFill>
                  <a:srgbClr val="00002E"/>
                </a:solidFill>
                <a:latin typeface="PT Sans"/>
                <a:ea typeface="PT Sans"/>
                <a:cs typeface="PT Sans"/>
                <a:sym typeface="PT Sans"/>
              </a:rPr>
              <a:t>An integrated suite combining ERP and CRM functionalities, best suited for organizations already leveraging Microsoft's ecosystem.</a:t>
            </a:r>
          </a:p>
        </p:txBody>
      </p:sp>
      <p:grpSp>
        <p:nvGrpSpPr>
          <p:cNvPr id="281" name="Group 20"/>
          <p:cNvGrpSpPr/>
          <p:nvPr/>
        </p:nvGrpSpPr>
        <p:grpSpPr>
          <a:xfrm rot="0">
            <a:off x="9297000" y="6581032"/>
            <a:ext cx="676570" cy="676570"/>
            <a:chOff x="0" y="0"/>
            <a:chExt cx="902094" cy="902094"/>
          </a:xfrm>
        </p:grpSpPr>
        <p:sp>
          <p:nvSpPr>
            <p:cNvPr id="1049047" name="Freeform 21" descr="preencoded.png"/>
            <p:cNvSpPr/>
            <p:nvPr/>
          </p:nvSpPr>
          <p:spPr>
            <a:xfrm rot="0" flipH="0" flipV="0">
              <a:off x="0" y="0"/>
              <a:ext cx="902081" cy="902081"/>
            </a:xfrm>
            <a:custGeom>
              <a:avLst/>
              <a:ahLst/>
              <a:rect l="l" t="t" r="r" b="b"/>
              <a:pathLst>
                <a:path w="902081" h="902081">
                  <a:moveTo>
                    <a:pt x="0" y="0"/>
                  </a:moveTo>
                  <a:lnTo>
                    <a:pt x="902081" y="0"/>
                  </a:lnTo>
                  <a:lnTo>
                    <a:pt x="902081" y="902081"/>
                  </a:lnTo>
                  <a:lnTo>
                    <a:pt x="0" y="902081"/>
                  </a:lnTo>
                  <a:lnTo>
                    <a:pt x="0" y="0"/>
                  </a:lnTo>
                  <a:close/>
                </a:path>
              </a:pathLst>
            </a:custGeom>
            <a:blipFill>
              <a:blip xmlns:r="http://schemas.openxmlformats.org/officeDocument/2006/relationships" r:embed="rId2"/>
              <a:stretch>
                <a:fillRect l="0" t="0" r="-1" b="-19001"/>
              </a:stretch>
            </a:blipFill>
          </p:spPr>
        </p:sp>
      </p:grpSp>
      <p:sp>
        <p:nvSpPr>
          <p:cNvPr id="1049048" name="TextBox 22"/>
          <p:cNvSpPr txBox="1"/>
          <p:nvPr/>
        </p:nvSpPr>
        <p:spPr>
          <a:xfrm rot="0">
            <a:off x="9297000" y="7487393"/>
            <a:ext cx="3184198" cy="474602"/>
          </a:xfrm>
          <a:prstGeom prst="rect"/>
        </p:spPr>
        <p:txBody>
          <a:bodyPr anchor="t" bIns="0" lIns="0" rIns="0" rtlCol="0" tIns="0">
            <a:spAutoFit/>
          </a:bodyPr>
          <a:p>
            <a:pPr algn="l">
              <a:lnSpc>
                <a:spcPts val="3900"/>
              </a:lnSpc>
            </a:pPr>
            <a:r>
              <a:rPr b="1" sz="2600" lang="en-US">
                <a:solidFill>
                  <a:srgbClr val="00002E"/>
                </a:solidFill>
                <a:latin typeface="Nunito Bold"/>
                <a:ea typeface="Nunito Bold"/>
                <a:cs typeface="Nunito Bold"/>
                <a:sym typeface="Nunito Bold"/>
              </a:rPr>
              <a:t>Infor ERP</a:t>
            </a:r>
          </a:p>
        </p:txBody>
      </p:sp>
      <p:sp>
        <p:nvSpPr>
          <p:cNvPr id="1049049" name="TextBox 23"/>
          <p:cNvSpPr txBox="1"/>
          <p:nvPr/>
        </p:nvSpPr>
        <p:spPr>
          <a:xfrm rot="0">
            <a:off x="9297000" y="7984627"/>
            <a:ext cx="8043596" cy="1005840"/>
          </a:xfrm>
          <a:prstGeom prst="rect"/>
        </p:spPr>
        <p:txBody>
          <a:bodyPr anchor="t" bIns="0" lIns="0" rIns="0" rtlCol="0" tIns="0">
            <a:spAutoFit/>
          </a:bodyPr>
          <a:p>
            <a:pPr algn="l">
              <a:lnSpc>
                <a:spcPts val="3960"/>
              </a:lnSpc>
            </a:pPr>
            <a:r>
              <a:rPr sz="2200" lang="en-US">
                <a:solidFill>
                  <a:srgbClr val="00002E"/>
                </a:solidFill>
                <a:latin typeface="PT Sans"/>
                <a:ea typeface="PT Sans"/>
                <a:cs typeface="PT Sans"/>
                <a:sym typeface="PT Sans"/>
              </a:rPr>
              <a:t>Offers industry-specific cloud ERP solutions, particularly strong in manufacturing, distribution, and public sectors.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grpSp>
        <p:nvGrpSpPr>
          <p:cNvPr id="81" name="Group 2"/>
          <p:cNvGrpSpPr/>
          <p:nvPr/>
        </p:nvGrpSpPr>
        <p:grpSpPr>
          <a:xfrm rot="0">
            <a:off x="0" y="0"/>
            <a:ext cx="18288000" cy="10287000"/>
            <a:chOff x="0" y="0"/>
            <a:chExt cx="24384000" cy="13716000"/>
          </a:xfrm>
        </p:grpSpPr>
        <p:sp>
          <p:nvSpPr>
            <p:cNvPr id="1048607"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82" name="Group 4"/>
          <p:cNvGrpSpPr/>
          <p:nvPr/>
        </p:nvGrpSpPr>
        <p:grpSpPr>
          <a:xfrm rot="0">
            <a:off x="0" y="0"/>
            <a:ext cx="18288000" cy="10287000"/>
            <a:chOff x="0" y="0"/>
            <a:chExt cx="24384000" cy="13716000"/>
          </a:xfrm>
        </p:grpSpPr>
        <p:sp>
          <p:nvSpPr>
            <p:cNvPr id="1048608"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83" name="Group 6"/>
          <p:cNvGrpSpPr/>
          <p:nvPr/>
        </p:nvGrpSpPr>
        <p:grpSpPr>
          <a:xfrm rot="0">
            <a:off x="0" y="0"/>
            <a:ext cx="6858000" cy="10287000"/>
            <a:chOff x="0" y="0"/>
            <a:chExt cx="9144000" cy="13716000"/>
          </a:xfrm>
        </p:grpSpPr>
        <p:sp>
          <p:nvSpPr>
            <p:cNvPr id="1048609" name="Freeform 7" descr="preencoded.png"/>
            <p:cNvSpPr/>
            <p:nvPr/>
          </p:nvSpPr>
          <p:spPr>
            <a:xfrm rot="0" flipH="0" flipV="0">
              <a:off x="0" y="0"/>
              <a:ext cx="9144000" cy="13716000"/>
            </a:xfrm>
            <a:custGeom>
              <a:avLst/>
              <a:ahLst/>
              <a:rect l="l" t="t" r="r" b="b"/>
              <a:pathLst>
                <a:path w="9144000" h="13716000">
                  <a:moveTo>
                    <a:pt x="0" y="0"/>
                  </a:moveTo>
                  <a:lnTo>
                    <a:pt x="9144000" y="0"/>
                  </a:lnTo>
                  <a:lnTo>
                    <a:pt x="9144000" y="13716000"/>
                  </a:lnTo>
                  <a:lnTo>
                    <a:pt x="0" y="13716000"/>
                  </a:lnTo>
                  <a:lnTo>
                    <a:pt x="0" y="0"/>
                  </a:lnTo>
                  <a:close/>
                </a:path>
              </a:pathLst>
            </a:custGeom>
            <a:blipFill>
              <a:blip xmlns:r="http://schemas.openxmlformats.org/officeDocument/2006/relationships" r:embed="rId2"/>
              <a:stretch>
                <a:fillRect l="0" t="0" r="0" b="0"/>
              </a:stretch>
            </a:blipFill>
          </p:spPr>
        </p:sp>
      </p:grpSp>
      <p:sp>
        <p:nvSpPr>
          <p:cNvPr id="1048610" name="TextBox 8"/>
          <p:cNvSpPr txBox="1"/>
          <p:nvPr/>
        </p:nvSpPr>
        <p:spPr>
          <a:xfrm rot="0">
            <a:off x="7734748" y="1458220"/>
            <a:ext cx="9676800" cy="1742948"/>
          </a:xfrm>
          <a:prstGeom prst="rect"/>
        </p:spPr>
        <p:txBody>
          <a:bodyPr anchor="t" bIns="0" lIns="0" rIns="0" rtlCol="0" tIns="0">
            <a:spAutoFit/>
          </a:bodyPr>
          <a:p>
            <a:pPr algn="l">
              <a:lnSpc>
                <a:spcPts val="6862"/>
              </a:lnSpc>
            </a:pPr>
            <a:r>
              <a:rPr b="1" sz="4600" lang="en-US">
                <a:solidFill>
                  <a:srgbClr val="00002E"/>
                </a:solidFill>
                <a:latin typeface="Nunito Bold"/>
                <a:ea typeface="Nunito Bold"/>
                <a:cs typeface="Nunito Bold"/>
                <a:sym typeface="Nunito Bold"/>
              </a:rPr>
              <a:t>Introduction to IT and Business Systems</a:t>
            </a:r>
          </a:p>
        </p:txBody>
      </p:sp>
      <p:sp>
        <p:nvSpPr>
          <p:cNvPr id="1048611" name="TextBox 9"/>
          <p:cNvSpPr txBox="1"/>
          <p:nvPr/>
        </p:nvSpPr>
        <p:spPr>
          <a:xfrm rot="0">
            <a:off x="7734748" y="3265437"/>
            <a:ext cx="9676800" cy="1808988"/>
          </a:xfrm>
          <a:prstGeom prst="rect"/>
        </p:spPr>
        <p:txBody>
          <a:bodyPr anchor="t" bIns="0" lIns="0" rIns="0" rtlCol="0" tIns="0">
            <a:spAutoFit/>
          </a:bodyPr>
          <a:p>
            <a:pPr algn="l">
              <a:lnSpc>
                <a:spcPts val="3561"/>
              </a:lnSpc>
            </a:pPr>
            <a:r>
              <a:rPr sz="2000" lang="en-US">
                <a:solidFill>
                  <a:srgbClr val="00002E"/>
                </a:solidFill>
                <a:latin typeface="PT Sans"/>
                <a:ea typeface="PT Sans"/>
                <a:cs typeface="PT Sans"/>
                <a:sym typeface="PT Sans"/>
              </a:rPr>
              <a:t>Understanding the intricate relationship between Information Technology (IT) and business systems is foundational for any aspiring business analyst. This section explores how technology underpins all modern business operations, from daily transactions to strategic decision-making.</a:t>
            </a:r>
          </a:p>
        </p:txBody>
      </p:sp>
      <p:sp>
        <p:nvSpPr>
          <p:cNvPr id="1048612" name="TextBox 10"/>
          <p:cNvSpPr txBox="1"/>
          <p:nvPr/>
        </p:nvSpPr>
        <p:spPr>
          <a:xfrm rot="0">
            <a:off x="7734748" y="5211813"/>
            <a:ext cx="3536404" cy="518398"/>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Why it Matters</a:t>
            </a:r>
          </a:p>
        </p:txBody>
      </p:sp>
      <p:sp>
        <p:nvSpPr>
          <p:cNvPr id="1048613" name="TextBox 11"/>
          <p:cNvSpPr txBox="1"/>
          <p:nvPr/>
        </p:nvSpPr>
        <p:spPr>
          <a:xfrm rot="0">
            <a:off x="7734748" y="5834958"/>
            <a:ext cx="4533005" cy="3617975"/>
          </a:xfrm>
          <a:prstGeom prst="rect"/>
        </p:spPr>
        <p:txBody>
          <a:bodyPr anchor="t" bIns="0" lIns="0" rIns="0" rtlCol="0" tIns="0">
            <a:spAutoFit/>
          </a:bodyPr>
          <a:p>
            <a:pPr algn="l">
              <a:lnSpc>
                <a:spcPts val="3561"/>
              </a:lnSpc>
            </a:pPr>
            <a:r>
              <a:rPr sz="2000" lang="en-US">
                <a:solidFill>
                  <a:srgbClr val="00002E"/>
                </a:solidFill>
                <a:latin typeface="PT Sans"/>
                <a:ea typeface="PT Sans"/>
                <a:cs typeface="PT Sans"/>
                <a:sym typeface="PT Sans"/>
              </a:rPr>
              <a:t>IT is no longer just a support function; it's an integral component that drives business strategy, enables innovation, and creates competitive advantages. For business analysts, a deep appreciation of IT's role is crucial for identifying opportunities and mitigating risks.</a:t>
            </a:r>
          </a:p>
        </p:txBody>
      </p:sp>
      <p:sp>
        <p:nvSpPr>
          <p:cNvPr id="1048614" name="TextBox 12"/>
          <p:cNvSpPr txBox="1"/>
          <p:nvPr/>
        </p:nvSpPr>
        <p:spPr>
          <a:xfrm rot="0">
            <a:off x="12888068" y="5211813"/>
            <a:ext cx="3536404" cy="518398"/>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Key Concepts</a:t>
            </a:r>
          </a:p>
        </p:txBody>
      </p:sp>
      <p:sp>
        <p:nvSpPr>
          <p:cNvPr id="1048615" name="TextBox 13"/>
          <p:cNvSpPr txBox="1"/>
          <p:nvPr/>
        </p:nvSpPr>
        <p:spPr>
          <a:xfrm rot="0">
            <a:off x="12888068" y="5834958"/>
            <a:ext cx="4533005" cy="1797377"/>
          </a:xfrm>
          <a:prstGeom prst="rect"/>
        </p:spPr>
        <p:txBody>
          <a:bodyPr anchor="t" bIns="0" lIns="0" rIns="0" rtlCol="0" tIns="0">
            <a:spAutoFit/>
          </a:bodyPr>
          <a:p>
            <a:pPr algn="l" indent="-241300" lvl="1" marL="482600">
              <a:lnSpc>
                <a:spcPts val="3561"/>
              </a:lnSpc>
              <a:buFont typeface="Arial"/>
              <a:buChar char="•"/>
            </a:pPr>
            <a:r>
              <a:rPr sz="2000" lang="en-US">
                <a:solidFill>
                  <a:srgbClr val="00002E"/>
                </a:solidFill>
                <a:latin typeface="PT Sans"/>
                <a:ea typeface="PT Sans"/>
                <a:cs typeface="PT Sans"/>
                <a:sym typeface="PT Sans"/>
              </a:rPr>
              <a:t>Interconnectedness of systems</a:t>
            </a:r>
          </a:p>
          <a:p>
            <a:pPr algn="l" indent="-241300" lvl="1" marL="482600">
              <a:lnSpc>
                <a:spcPts val="3561"/>
              </a:lnSpc>
              <a:buFont typeface="Arial"/>
              <a:buChar char="•"/>
            </a:pPr>
            <a:r>
              <a:rPr sz="2000" lang="en-US">
                <a:solidFill>
                  <a:srgbClr val="00002E"/>
                </a:solidFill>
                <a:latin typeface="PT Sans"/>
                <a:ea typeface="PT Sans"/>
                <a:cs typeface="PT Sans"/>
                <a:sym typeface="PT Sans"/>
              </a:rPr>
              <a:t>Technology as an enabler</a:t>
            </a:r>
          </a:p>
          <a:p>
            <a:pPr algn="l" indent="-241300" lvl="1" marL="482600">
              <a:lnSpc>
                <a:spcPts val="3561"/>
              </a:lnSpc>
              <a:buFont typeface="Arial"/>
              <a:buChar char="•"/>
            </a:pPr>
            <a:r>
              <a:rPr sz="2000" lang="en-US">
                <a:solidFill>
                  <a:srgbClr val="00002E"/>
                </a:solidFill>
                <a:latin typeface="PT Sans"/>
                <a:ea typeface="PT Sans"/>
                <a:cs typeface="PT Sans"/>
                <a:sym typeface="PT Sans"/>
              </a:rPr>
              <a:t>Data flow and architecture</a:t>
            </a:r>
          </a:p>
          <a:p>
            <a:pPr algn="l" indent="-241300" lvl="1" marL="482600">
              <a:lnSpc>
                <a:spcPts val="3561"/>
              </a:lnSpc>
              <a:buFont typeface="Arial"/>
              <a:buChar char="•"/>
            </a:pPr>
            <a:r>
              <a:rPr sz="2000" lang="en-US">
                <a:solidFill>
                  <a:srgbClr val="00002E"/>
                </a:solidFill>
                <a:latin typeface="PT Sans"/>
                <a:ea typeface="PT Sans"/>
                <a:cs typeface="PT Sans"/>
                <a:sym typeface="PT Sans"/>
              </a:rPr>
              <a:t>Digital transformation impact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84" name=""/>
        <p:cNvGrpSpPr/>
        <p:nvPr/>
      </p:nvGrpSpPr>
      <p:grpSpPr>
        <a:xfrm>
          <a:off x="0" y="0"/>
          <a:ext cx="0" cy="0"/>
          <a:chOff x="0" y="0"/>
          <a:chExt cx="0" cy="0"/>
        </a:xfrm>
      </p:grpSpPr>
      <p:grpSp>
        <p:nvGrpSpPr>
          <p:cNvPr id="285" name="Group 2"/>
          <p:cNvGrpSpPr/>
          <p:nvPr/>
        </p:nvGrpSpPr>
        <p:grpSpPr>
          <a:xfrm rot="0">
            <a:off x="0" y="0"/>
            <a:ext cx="18288000" cy="10287000"/>
            <a:chOff x="0" y="0"/>
            <a:chExt cx="24384000" cy="13716000"/>
          </a:xfrm>
        </p:grpSpPr>
        <p:sp>
          <p:nvSpPr>
            <p:cNvPr id="1049056"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286" name="Group 4"/>
          <p:cNvGrpSpPr/>
          <p:nvPr/>
        </p:nvGrpSpPr>
        <p:grpSpPr>
          <a:xfrm rot="0">
            <a:off x="0" y="0"/>
            <a:ext cx="18288000" cy="10287000"/>
            <a:chOff x="0" y="0"/>
            <a:chExt cx="24384000" cy="13716000"/>
          </a:xfrm>
        </p:grpSpPr>
        <p:sp>
          <p:nvSpPr>
            <p:cNvPr id="1049057"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058" name="TextBox 6"/>
          <p:cNvSpPr txBox="1"/>
          <p:nvPr/>
        </p:nvSpPr>
        <p:spPr>
          <a:xfrm rot="0">
            <a:off x="895502" y="1563443"/>
            <a:ext cx="14055604" cy="885749"/>
          </a:xfrm>
          <a:prstGeom prst="rect"/>
        </p:spPr>
        <p:txBody>
          <a:bodyPr anchor="t" bIns="0" lIns="0" rIns="0" rtlCol="0" tIns="0">
            <a:spAutoFit/>
          </a:bodyPr>
          <a:p>
            <a:pPr algn="l">
              <a:lnSpc>
                <a:spcPts val="6918"/>
              </a:lnSpc>
            </a:pPr>
            <a:r>
              <a:rPr b="1" sz="4600" lang="en-US">
                <a:solidFill>
                  <a:srgbClr val="00002E"/>
                </a:solidFill>
                <a:latin typeface="Nunito Bold"/>
                <a:ea typeface="Nunito Bold"/>
                <a:cs typeface="Nunito Bold"/>
                <a:sym typeface="Nunito Bold"/>
              </a:rPr>
              <a:t>How Enterprise Resource Planning Platforms Work</a:t>
            </a:r>
          </a:p>
        </p:txBody>
      </p:sp>
      <p:sp>
        <p:nvSpPr>
          <p:cNvPr id="1049059" name="TextBox 7"/>
          <p:cNvSpPr txBox="1"/>
          <p:nvPr/>
        </p:nvSpPr>
        <p:spPr>
          <a:xfrm rot="0">
            <a:off x="895502" y="2782043"/>
            <a:ext cx="16497005" cy="895349"/>
          </a:xfrm>
          <a:prstGeom prst="rect"/>
        </p:spPr>
        <p:txBody>
          <a:bodyPr anchor="t" bIns="0" lIns="0" rIns="0" rtlCol="0" tIns="0">
            <a:spAutoFit/>
          </a:bodyPr>
          <a:p>
            <a:pPr algn="l">
              <a:lnSpc>
                <a:spcPts val="3525"/>
              </a:lnSpc>
            </a:pPr>
            <a:r>
              <a:rPr sz="2000" lang="en-US">
                <a:solidFill>
                  <a:srgbClr val="00002E"/>
                </a:solidFill>
                <a:latin typeface="PT Sans"/>
                <a:ea typeface="PT Sans"/>
                <a:cs typeface="PT Sans"/>
                <a:sym typeface="PT Sans"/>
              </a:rPr>
              <a:t>ERP systems fundamentally transform how businesses operate by integrating diverse functions onto a single platform. This enables seamless data flow, standardized processes, and a unified view of operations, driving efficiency and informed decision-making.</a:t>
            </a:r>
          </a:p>
        </p:txBody>
      </p:sp>
      <p:grpSp>
        <p:nvGrpSpPr>
          <p:cNvPr id="287" name="Group 8"/>
          <p:cNvGrpSpPr/>
          <p:nvPr/>
        </p:nvGrpSpPr>
        <p:grpSpPr>
          <a:xfrm rot="0">
            <a:off x="895502" y="3924148"/>
            <a:ext cx="255832" cy="255832"/>
            <a:chOff x="0" y="0"/>
            <a:chExt cx="341109" cy="341109"/>
          </a:xfrm>
        </p:grpSpPr>
        <p:sp>
          <p:nvSpPr>
            <p:cNvPr id="1049060" name="Freeform 9" descr="preencoded.png"/>
            <p:cNvSpPr/>
            <p:nvPr/>
          </p:nvSpPr>
          <p:spPr>
            <a:xfrm rot="0" flipH="0" flipV="0">
              <a:off x="0" y="0"/>
              <a:ext cx="341122" cy="341122"/>
            </a:xfrm>
            <a:custGeom>
              <a:avLst/>
              <a:ahLst/>
              <a:rect l="l" t="t" r="r" b="b"/>
              <a:pathLst>
                <a:path w="341122" h="341122">
                  <a:moveTo>
                    <a:pt x="0" y="0"/>
                  </a:moveTo>
                  <a:lnTo>
                    <a:pt x="341122" y="0"/>
                  </a:lnTo>
                  <a:lnTo>
                    <a:pt x="341122" y="341122"/>
                  </a:lnTo>
                  <a:lnTo>
                    <a:pt x="0" y="341122"/>
                  </a:lnTo>
                  <a:lnTo>
                    <a:pt x="0" y="0"/>
                  </a:lnTo>
                  <a:close/>
                </a:path>
              </a:pathLst>
            </a:custGeom>
            <a:blipFill>
              <a:blip xmlns:r="http://schemas.openxmlformats.org/officeDocument/2006/relationships" r:embed="rId2"/>
              <a:stretch>
                <a:fillRect l="0" t="0" r="3" b="-18998"/>
              </a:stretch>
            </a:blipFill>
          </p:spPr>
        </p:sp>
      </p:grpSp>
      <p:grpSp>
        <p:nvGrpSpPr>
          <p:cNvPr id="288" name="Group 10"/>
          <p:cNvGrpSpPr/>
          <p:nvPr/>
        </p:nvGrpSpPr>
        <p:grpSpPr>
          <a:xfrm rot="0">
            <a:off x="895502" y="4298309"/>
            <a:ext cx="8138998" cy="28804"/>
            <a:chOff x="0" y="0"/>
            <a:chExt cx="10851998" cy="38405"/>
          </a:xfrm>
        </p:grpSpPr>
        <p:sp>
          <p:nvSpPr>
            <p:cNvPr id="1049061" name="Freeform 11"/>
            <p:cNvSpPr/>
            <p:nvPr/>
          </p:nvSpPr>
          <p:spPr>
            <a:xfrm rot="0" flipH="0" flipV="0">
              <a:off x="0" y="0"/>
              <a:ext cx="10852023" cy="38354"/>
            </a:xfrm>
            <a:custGeom>
              <a:avLst/>
              <a:ahLst/>
              <a:rect l="l" t="t" r="r" b="b"/>
              <a:pathLst>
                <a:path w="10852023" h="38354">
                  <a:moveTo>
                    <a:pt x="0" y="0"/>
                  </a:moveTo>
                  <a:lnTo>
                    <a:pt x="10852023" y="0"/>
                  </a:lnTo>
                  <a:lnTo>
                    <a:pt x="10852023" y="38354"/>
                  </a:lnTo>
                  <a:lnTo>
                    <a:pt x="0" y="38354"/>
                  </a:lnTo>
                  <a:close/>
                </a:path>
              </a:pathLst>
            </a:custGeom>
            <a:solidFill>
              <a:srgbClr val="2D4DF2"/>
            </a:solidFill>
          </p:spPr>
        </p:sp>
      </p:grpSp>
      <p:sp>
        <p:nvSpPr>
          <p:cNvPr id="1049062" name="TextBox 12"/>
          <p:cNvSpPr txBox="1"/>
          <p:nvPr/>
        </p:nvSpPr>
        <p:spPr>
          <a:xfrm rot="0">
            <a:off x="895502" y="4416619"/>
            <a:ext cx="3010195" cy="442874"/>
          </a:xfrm>
          <a:prstGeom prst="rect"/>
        </p:spPr>
        <p:txBody>
          <a:bodyPr anchor="t" bIns="0" lIns="0" rIns="0" rtlCol="0" tIns="0">
            <a:spAutoFit/>
          </a:bodyPr>
          <a:p>
            <a:pPr algn="l">
              <a:lnSpc>
                <a:spcPts val="3658"/>
              </a:lnSpc>
            </a:pPr>
            <a:r>
              <a:rPr b="1" sz="2400" lang="en-US">
                <a:solidFill>
                  <a:srgbClr val="00002E"/>
                </a:solidFill>
                <a:latin typeface="Nunito Bold"/>
                <a:ea typeface="Nunito Bold"/>
                <a:cs typeface="Nunito Bold"/>
                <a:sym typeface="Nunito Bold"/>
              </a:rPr>
              <a:t>Data Consolidation</a:t>
            </a:r>
          </a:p>
        </p:txBody>
      </p:sp>
      <p:sp>
        <p:nvSpPr>
          <p:cNvPr id="1049063" name="TextBox 13"/>
          <p:cNvSpPr txBox="1"/>
          <p:nvPr/>
        </p:nvSpPr>
        <p:spPr>
          <a:xfrm rot="0">
            <a:off x="895502" y="4886030"/>
            <a:ext cx="8138998" cy="895350"/>
          </a:xfrm>
          <a:prstGeom prst="rect"/>
        </p:spPr>
        <p:txBody>
          <a:bodyPr anchor="t" bIns="0" lIns="0" rIns="0" rtlCol="0" tIns="0">
            <a:spAutoFit/>
          </a:bodyPr>
          <a:p>
            <a:pPr algn="l">
              <a:lnSpc>
                <a:spcPts val="3525"/>
              </a:lnSpc>
            </a:pPr>
            <a:r>
              <a:rPr sz="2000" lang="en-US">
                <a:solidFill>
                  <a:srgbClr val="00002E"/>
                </a:solidFill>
                <a:latin typeface="PT Sans"/>
                <a:ea typeface="PT Sans"/>
                <a:cs typeface="PT Sans"/>
                <a:sym typeface="PT Sans"/>
              </a:rPr>
              <a:t>All operational data from various departments is collected and stored in a single, unified database, eliminating information silos.</a:t>
            </a:r>
          </a:p>
        </p:txBody>
      </p:sp>
      <p:grpSp>
        <p:nvGrpSpPr>
          <p:cNvPr id="289" name="Group 14"/>
          <p:cNvGrpSpPr/>
          <p:nvPr/>
        </p:nvGrpSpPr>
        <p:grpSpPr>
          <a:xfrm rot="0">
            <a:off x="9253385" y="3924148"/>
            <a:ext cx="255832" cy="255832"/>
            <a:chOff x="0" y="0"/>
            <a:chExt cx="341109" cy="341109"/>
          </a:xfrm>
        </p:grpSpPr>
        <p:sp>
          <p:nvSpPr>
            <p:cNvPr id="1049064" name="Freeform 15" descr="preencoded.png"/>
            <p:cNvSpPr/>
            <p:nvPr/>
          </p:nvSpPr>
          <p:spPr>
            <a:xfrm rot="0" flipH="0" flipV="0">
              <a:off x="0" y="0"/>
              <a:ext cx="341122" cy="341122"/>
            </a:xfrm>
            <a:custGeom>
              <a:avLst/>
              <a:ahLst/>
              <a:rect l="l" t="t" r="r" b="b"/>
              <a:pathLst>
                <a:path w="341122" h="341122">
                  <a:moveTo>
                    <a:pt x="0" y="0"/>
                  </a:moveTo>
                  <a:lnTo>
                    <a:pt x="341122" y="0"/>
                  </a:lnTo>
                  <a:lnTo>
                    <a:pt x="341122" y="341122"/>
                  </a:lnTo>
                  <a:lnTo>
                    <a:pt x="0" y="341122"/>
                  </a:lnTo>
                  <a:lnTo>
                    <a:pt x="0" y="0"/>
                  </a:lnTo>
                  <a:close/>
                </a:path>
              </a:pathLst>
            </a:custGeom>
            <a:blipFill>
              <a:blip xmlns:r="http://schemas.openxmlformats.org/officeDocument/2006/relationships" r:embed="rId2"/>
              <a:stretch>
                <a:fillRect l="0" t="0" r="3" b="-18998"/>
              </a:stretch>
            </a:blipFill>
          </p:spPr>
        </p:sp>
      </p:grpSp>
      <p:grpSp>
        <p:nvGrpSpPr>
          <p:cNvPr id="290" name="Group 16"/>
          <p:cNvGrpSpPr/>
          <p:nvPr/>
        </p:nvGrpSpPr>
        <p:grpSpPr>
          <a:xfrm rot="0">
            <a:off x="9253385" y="4298309"/>
            <a:ext cx="8138998" cy="28804"/>
            <a:chOff x="0" y="0"/>
            <a:chExt cx="10851998" cy="38405"/>
          </a:xfrm>
        </p:grpSpPr>
        <p:sp>
          <p:nvSpPr>
            <p:cNvPr id="1049065" name="Freeform 17"/>
            <p:cNvSpPr/>
            <p:nvPr/>
          </p:nvSpPr>
          <p:spPr>
            <a:xfrm rot="0" flipH="0" flipV="0">
              <a:off x="0" y="0"/>
              <a:ext cx="10852023" cy="38354"/>
            </a:xfrm>
            <a:custGeom>
              <a:avLst/>
              <a:ahLst/>
              <a:rect l="l" t="t" r="r" b="b"/>
              <a:pathLst>
                <a:path w="10852023" h="38354">
                  <a:moveTo>
                    <a:pt x="0" y="0"/>
                  </a:moveTo>
                  <a:lnTo>
                    <a:pt x="10852023" y="0"/>
                  </a:lnTo>
                  <a:lnTo>
                    <a:pt x="10852023" y="38354"/>
                  </a:lnTo>
                  <a:lnTo>
                    <a:pt x="0" y="38354"/>
                  </a:lnTo>
                  <a:close/>
                </a:path>
              </a:pathLst>
            </a:custGeom>
            <a:solidFill>
              <a:srgbClr val="018CE1"/>
            </a:solidFill>
          </p:spPr>
        </p:sp>
      </p:grpSp>
      <p:sp>
        <p:nvSpPr>
          <p:cNvPr id="1049066" name="TextBox 18"/>
          <p:cNvSpPr txBox="1"/>
          <p:nvPr/>
        </p:nvSpPr>
        <p:spPr>
          <a:xfrm rot="0">
            <a:off x="9253404" y="4416628"/>
            <a:ext cx="5012398" cy="442874"/>
          </a:xfrm>
          <a:prstGeom prst="rect"/>
        </p:spPr>
        <p:txBody>
          <a:bodyPr anchor="t" bIns="0" lIns="0" rIns="0" rtlCol="0" tIns="0">
            <a:spAutoFit/>
          </a:bodyPr>
          <a:p>
            <a:pPr algn="l">
              <a:lnSpc>
                <a:spcPts val="3658"/>
              </a:lnSpc>
            </a:pPr>
            <a:r>
              <a:rPr b="1" sz="2400" lang="en-US">
                <a:solidFill>
                  <a:srgbClr val="00002E"/>
                </a:solidFill>
                <a:latin typeface="Nunito Bold"/>
                <a:ea typeface="Nunito Bold"/>
                <a:cs typeface="Nunito Bold"/>
                <a:sym typeface="Nunito Bold"/>
              </a:rPr>
              <a:t>Cross-Functional Integration</a:t>
            </a:r>
          </a:p>
        </p:txBody>
      </p:sp>
      <p:sp>
        <p:nvSpPr>
          <p:cNvPr id="1049067" name="TextBox 19"/>
          <p:cNvSpPr txBox="1"/>
          <p:nvPr/>
        </p:nvSpPr>
        <p:spPr>
          <a:xfrm rot="0">
            <a:off x="9253385" y="4886030"/>
            <a:ext cx="8138998" cy="1343025"/>
          </a:xfrm>
          <a:prstGeom prst="rect"/>
        </p:spPr>
        <p:txBody>
          <a:bodyPr anchor="t" bIns="0" lIns="0" rIns="0" rtlCol="0" tIns="0">
            <a:spAutoFit/>
          </a:bodyPr>
          <a:p>
            <a:pPr algn="l">
              <a:lnSpc>
                <a:spcPts val="3525"/>
              </a:lnSpc>
            </a:pPr>
            <a:r>
              <a:rPr sz="2000" lang="en-US">
                <a:solidFill>
                  <a:srgbClr val="00002E"/>
                </a:solidFill>
                <a:latin typeface="PT Sans"/>
                <a:ea typeface="PT Sans"/>
                <a:cs typeface="PT Sans"/>
                <a:sym typeface="PT Sans"/>
              </a:rPr>
              <a:t>Different business modules (e.g., finance, HR, SCM) are seamlessly connected, allowing real-time sharing and access to the centralized data.</a:t>
            </a:r>
          </a:p>
        </p:txBody>
      </p:sp>
      <p:grpSp>
        <p:nvGrpSpPr>
          <p:cNvPr id="291" name="Group 20"/>
          <p:cNvGrpSpPr/>
          <p:nvPr/>
        </p:nvGrpSpPr>
        <p:grpSpPr>
          <a:xfrm rot="0">
            <a:off x="895502" y="6192736"/>
            <a:ext cx="255832" cy="255832"/>
            <a:chOff x="0" y="0"/>
            <a:chExt cx="341109" cy="341109"/>
          </a:xfrm>
        </p:grpSpPr>
        <p:sp>
          <p:nvSpPr>
            <p:cNvPr id="1049068" name="Freeform 21" descr="preencoded.png"/>
            <p:cNvSpPr/>
            <p:nvPr/>
          </p:nvSpPr>
          <p:spPr>
            <a:xfrm rot="0" flipH="0" flipV="0">
              <a:off x="0" y="0"/>
              <a:ext cx="341122" cy="341122"/>
            </a:xfrm>
            <a:custGeom>
              <a:avLst/>
              <a:ahLst/>
              <a:rect l="l" t="t" r="r" b="b"/>
              <a:pathLst>
                <a:path w="341122" h="341122">
                  <a:moveTo>
                    <a:pt x="0" y="0"/>
                  </a:moveTo>
                  <a:lnTo>
                    <a:pt x="341122" y="0"/>
                  </a:lnTo>
                  <a:lnTo>
                    <a:pt x="341122" y="341122"/>
                  </a:lnTo>
                  <a:lnTo>
                    <a:pt x="0" y="341122"/>
                  </a:lnTo>
                  <a:lnTo>
                    <a:pt x="0" y="0"/>
                  </a:lnTo>
                  <a:close/>
                </a:path>
              </a:pathLst>
            </a:custGeom>
            <a:blipFill>
              <a:blip xmlns:r="http://schemas.openxmlformats.org/officeDocument/2006/relationships" r:embed="rId2"/>
              <a:stretch>
                <a:fillRect l="0" t="0" r="3" b="-18998"/>
              </a:stretch>
            </a:blipFill>
          </p:spPr>
        </p:sp>
      </p:grpSp>
      <p:grpSp>
        <p:nvGrpSpPr>
          <p:cNvPr id="292" name="Group 22"/>
          <p:cNvGrpSpPr/>
          <p:nvPr/>
        </p:nvGrpSpPr>
        <p:grpSpPr>
          <a:xfrm rot="0">
            <a:off x="895502" y="6566887"/>
            <a:ext cx="8138998" cy="28804"/>
            <a:chOff x="0" y="0"/>
            <a:chExt cx="10851998" cy="38405"/>
          </a:xfrm>
        </p:grpSpPr>
        <p:sp>
          <p:nvSpPr>
            <p:cNvPr id="1049069" name="Freeform 23"/>
            <p:cNvSpPr/>
            <p:nvPr/>
          </p:nvSpPr>
          <p:spPr>
            <a:xfrm rot="0" flipH="0" flipV="0">
              <a:off x="0" y="0"/>
              <a:ext cx="10852023" cy="38354"/>
            </a:xfrm>
            <a:custGeom>
              <a:avLst/>
              <a:ahLst/>
              <a:rect l="l" t="t" r="r" b="b"/>
              <a:pathLst>
                <a:path w="10852023" h="38354">
                  <a:moveTo>
                    <a:pt x="0" y="0"/>
                  </a:moveTo>
                  <a:lnTo>
                    <a:pt x="10852023" y="0"/>
                  </a:lnTo>
                  <a:lnTo>
                    <a:pt x="10852023" y="38354"/>
                  </a:lnTo>
                  <a:lnTo>
                    <a:pt x="0" y="38354"/>
                  </a:lnTo>
                  <a:close/>
                </a:path>
              </a:pathLst>
            </a:custGeom>
            <a:solidFill>
              <a:srgbClr val="DA33BF"/>
            </a:solidFill>
          </p:spPr>
        </p:sp>
      </p:grpSp>
      <p:sp>
        <p:nvSpPr>
          <p:cNvPr id="1049070" name="TextBox 24"/>
          <p:cNvSpPr txBox="1"/>
          <p:nvPr/>
        </p:nvSpPr>
        <p:spPr>
          <a:xfrm rot="0">
            <a:off x="895502" y="6685236"/>
            <a:ext cx="5012398" cy="464566"/>
          </a:xfrm>
          <a:prstGeom prst="rect"/>
        </p:spPr>
        <p:txBody>
          <a:bodyPr anchor="t" bIns="0" lIns="0" rIns="0" rtlCol="0" tIns="0">
            <a:spAutoFit/>
          </a:bodyPr>
          <a:p>
            <a:pPr algn="l">
              <a:lnSpc>
                <a:spcPts val="3658"/>
              </a:lnSpc>
            </a:pPr>
            <a:r>
              <a:rPr b="1" sz="2400" lang="en-US">
                <a:solidFill>
                  <a:srgbClr val="00002E"/>
                </a:solidFill>
                <a:latin typeface="Nunito Bold"/>
                <a:ea typeface="Nunito Bold"/>
                <a:cs typeface="Nunito Bold"/>
                <a:sym typeface="Nunito Bold"/>
              </a:rPr>
              <a:t>Automated Processes</a:t>
            </a:r>
          </a:p>
        </p:txBody>
      </p:sp>
      <p:sp>
        <p:nvSpPr>
          <p:cNvPr id="1049071" name="TextBox 25"/>
          <p:cNvSpPr txBox="1"/>
          <p:nvPr/>
        </p:nvSpPr>
        <p:spPr>
          <a:xfrm rot="0">
            <a:off x="895502" y="7154618"/>
            <a:ext cx="8138998" cy="1343025"/>
          </a:xfrm>
          <a:prstGeom prst="rect"/>
        </p:spPr>
        <p:txBody>
          <a:bodyPr anchor="t" bIns="0" lIns="0" rIns="0" rtlCol="0" tIns="0">
            <a:spAutoFit/>
          </a:bodyPr>
          <a:p>
            <a:pPr algn="l">
              <a:lnSpc>
                <a:spcPts val="3525"/>
              </a:lnSpc>
            </a:pPr>
            <a:r>
              <a:rPr sz="2000" lang="en-US">
                <a:solidFill>
                  <a:srgbClr val="00002E"/>
                </a:solidFill>
                <a:latin typeface="PT Sans"/>
                <a:ea typeface="PT Sans"/>
                <a:cs typeface="PT Sans"/>
                <a:sym typeface="PT Sans"/>
              </a:rPr>
              <a:t>Key business workflows and routine tasks are automated across integrated modules, reducing manual effort, improving accuracy, and speeding up operations.</a:t>
            </a:r>
          </a:p>
        </p:txBody>
      </p:sp>
      <p:grpSp>
        <p:nvGrpSpPr>
          <p:cNvPr id="293" name="Group 26"/>
          <p:cNvGrpSpPr/>
          <p:nvPr/>
        </p:nvGrpSpPr>
        <p:grpSpPr>
          <a:xfrm rot="0">
            <a:off x="9253385" y="6192736"/>
            <a:ext cx="255832" cy="255832"/>
            <a:chOff x="0" y="0"/>
            <a:chExt cx="341109" cy="341109"/>
          </a:xfrm>
        </p:grpSpPr>
        <p:sp>
          <p:nvSpPr>
            <p:cNvPr id="1049072" name="Freeform 27" descr="preencoded.png"/>
            <p:cNvSpPr/>
            <p:nvPr/>
          </p:nvSpPr>
          <p:spPr>
            <a:xfrm rot="0" flipH="0" flipV="0">
              <a:off x="0" y="0"/>
              <a:ext cx="341122" cy="341122"/>
            </a:xfrm>
            <a:custGeom>
              <a:avLst/>
              <a:ahLst/>
              <a:rect l="l" t="t" r="r" b="b"/>
              <a:pathLst>
                <a:path w="341122" h="341122">
                  <a:moveTo>
                    <a:pt x="0" y="0"/>
                  </a:moveTo>
                  <a:lnTo>
                    <a:pt x="341122" y="0"/>
                  </a:lnTo>
                  <a:lnTo>
                    <a:pt x="341122" y="341122"/>
                  </a:lnTo>
                  <a:lnTo>
                    <a:pt x="0" y="341122"/>
                  </a:lnTo>
                  <a:lnTo>
                    <a:pt x="0" y="0"/>
                  </a:lnTo>
                  <a:close/>
                </a:path>
              </a:pathLst>
            </a:custGeom>
            <a:blipFill>
              <a:blip xmlns:r="http://schemas.openxmlformats.org/officeDocument/2006/relationships" r:embed="rId2"/>
              <a:stretch>
                <a:fillRect l="0" t="0" r="3" b="-18998"/>
              </a:stretch>
            </a:blipFill>
          </p:spPr>
        </p:sp>
      </p:grpSp>
      <p:grpSp>
        <p:nvGrpSpPr>
          <p:cNvPr id="294" name="Group 28"/>
          <p:cNvGrpSpPr/>
          <p:nvPr/>
        </p:nvGrpSpPr>
        <p:grpSpPr>
          <a:xfrm rot="0">
            <a:off x="9253385" y="6566887"/>
            <a:ext cx="8138998" cy="28804"/>
            <a:chOff x="0" y="0"/>
            <a:chExt cx="10851998" cy="38405"/>
          </a:xfrm>
        </p:grpSpPr>
        <p:sp>
          <p:nvSpPr>
            <p:cNvPr id="1049073" name="Freeform 29"/>
            <p:cNvSpPr/>
            <p:nvPr/>
          </p:nvSpPr>
          <p:spPr>
            <a:xfrm rot="0" flipH="0" flipV="0">
              <a:off x="0" y="0"/>
              <a:ext cx="10852023" cy="38354"/>
            </a:xfrm>
            <a:custGeom>
              <a:avLst/>
              <a:ahLst/>
              <a:rect l="l" t="t" r="r" b="b"/>
              <a:pathLst>
                <a:path w="10852023" h="38354">
                  <a:moveTo>
                    <a:pt x="0" y="0"/>
                  </a:moveTo>
                  <a:lnTo>
                    <a:pt x="10852023" y="0"/>
                  </a:lnTo>
                  <a:lnTo>
                    <a:pt x="10852023" y="38354"/>
                  </a:lnTo>
                  <a:lnTo>
                    <a:pt x="0" y="38354"/>
                  </a:lnTo>
                  <a:close/>
                </a:path>
              </a:pathLst>
            </a:custGeom>
            <a:solidFill>
              <a:srgbClr val="2D4DF2"/>
            </a:solidFill>
          </p:spPr>
        </p:sp>
      </p:grpSp>
      <p:sp>
        <p:nvSpPr>
          <p:cNvPr id="1049074" name="TextBox 30"/>
          <p:cNvSpPr txBox="1"/>
          <p:nvPr/>
        </p:nvSpPr>
        <p:spPr>
          <a:xfrm rot="0">
            <a:off x="9253385" y="6685207"/>
            <a:ext cx="3010195" cy="442874"/>
          </a:xfrm>
          <a:prstGeom prst="rect"/>
        </p:spPr>
        <p:txBody>
          <a:bodyPr anchor="t" bIns="0" lIns="0" rIns="0" rtlCol="0" tIns="0">
            <a:spAutoFit/>
          </a:bodyPr>
          <a:p>
            <a:pPr algn="l">
              <a:lnSpc>
                <a:spcPts val="3658"/>
              </a:lnSpc>
            </a:pPr>
            <a:r>
              <a:rPr b="1" sz="2400" lang="en-US">
                <a:solidFill>
                  <a:srgbClr val="00002E"/>
                </a:solidFill>
                <a:latin typeface="Nunito Bold"/>
                <a:ea typeface="Nunito Bold"/>
                <a:cs typeface="Nunito Bold"/>
                <a:sym typeface="Nunito Bold"/>
              </a:rPr>
              <a:t>Real-time Visibility</a:t>
            </a:r>
          </a:p>
        </p:txBody>
      </p:sp>
      <p:sp>
        <p:nvSpPr>
          <p:cNvPr id="1049075" name="TextBox 31"/>
          <p:cNvSpPr txBox="1"/>
          <p:nvPr/>
        </p:nvSpPr>
        <p:spPr>
          <a:xfrm rot="0">
            <a:off x="9253385" y="7154618"/>
            <a:ext cx="8138998" cy="1343025"/>
          </a:xfrm>
          <a:prstGeom prst="rect"/>
        </p:spPr>
        <p:txBody>
          <a:bodyPr anchor="t" bIns="0" lIns="0" rIns="0" rtlCol="0" tIns="0">
            <a:spAutoFit/>
          </a:bodyPr>
          <a:p>
            <a:pPr algn="l">
              <a:lnSpc>
                <a:spcPts val="3525"/>
              </a:lnSpc>
            </a:pPr>
            <a:r>
              <a:rPr sz="2000" lang="en-US">
                <a:solidFill>
                  <a:srgbClr val="00002E"/>
                </a:solidFill>
                <a:latin typeface="PT Sans"/>
                <a:ea typeface="PT Sans"/>
                <a:cs typeface="PT Sans"/>
                <a:sym typeface="PT Sans"/>
              </a:rPr>
              <a:t>The unified platform provides up-to-the-minute insights and reporting across the organization, enabling swift, data-driven strategic and operational decisions.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97" name=""/>
        <p:cNvGrpSpPr/>
        <p:nvPr/>
      </p:nvGrpSpPr>
      <p:grpSpPr>
        <a:xfrm>
          <a:off x="0" y="0"/>
          <a:ext cx="0" cy="0"/>
          <a:chOff x="0" y="0"/>
          <a:chExt cx="0" cy="0"/>
        </a:xfrm>
      </p:grpSpPr>
      <p:grpSp>
        <p:nvGrpSpPr>
          <p:cNvPr id="298" name="Group 2"/>
          <p:cNvGrpSpPr/>
          <p:nvPr/>
        </p:nvGrpSpPr>
        <p:grpSpPr>
          <a:xfrm rot="0">
            <a:off x="0" y="0"/>
            <a:ext cx="18288000" cy="10287000"/>
            <a:chOff x="0" y="0"/>
            <a:chExt cx="24384000" cy="13716000"/>
          </a:xfrm>
        </p:grpSpPr>
        <p:sp>
          <p:nvSpPr>
            <p:cNvPr id="1049082"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299" name="Group 4"/>
          <p:cNvGrpSpPr/>
          <p:nvPr/>
        </p:nvGrpSpPr>
        <p:grpSpPr>
          <a:xfrm rot="0">
            <a:off x="0" y="0"/>
            <a:ext cx="18288000" cy="10287000"/>
            <a:chOff x="0" y="0"/>
            <a:chExt cx="24384000" cy="13716000"/>
          </a:xfrm>
        </p:grpSpPr>
        <p:sp>
          <p:nvSpPr>
            <p:cNvPr id="1049083"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084" name="TextBox 6"/>
          <p:cNvSpPr txBox="1"/>
          <p:nvPr/>
        </p:nvSpPr>
        <p:spPr>
          <a:xfrm rot="0">
            <a:off x="1699593" y="528923"/>
            <a:ext cx="13213204" cy="802386"/>
          </a:xfrm>
          <a:prstGeom prst="rect"/>
        </p:spPr>
        <p:txBody>
          <a:bodyPr anchor="t" bIns="0" lIns="0" rIns="0" rtlCol="0" tIns="0">
            <a:spAutoFit/>
          </a:bodyPr>
          <a:p>
            <a:pPr algn="l">
              <a:lnSpc>
                <a:spcPts val="6318"/>
              </a:lnSpc>
            </a:pPr>
            <a:r>
              <a:rPr b="1" sz="4200" lang="en-US">
                <a:solidFill>
                  <a:srgbClr val="00002E"/>
                </a:solidFill>
                <a:latin typeface="Nunito Bold"/>
                <a:ea typeface="Nunito Bold"/>
                <a:cs typeface="Nunito Bold"/>
                <a:sym typeface="Nunito Bold"/>
              </a:rPr>
              <a:t>The Power of a Centralized ERP Database</a:t>
            </a:r>
          </a:p>
        </p:txBody>
      </p:sp>
      <p:sp>
        <p:nvSpPr>
          <p:cNvPr id="1049085" name="TextBox 7"/>
          <p:cNvSpPr txBox="1"/>
          <p:nvPr/>
        </p:nvSpPr>
        <p:spPr>
          <a:xfrm rot="0">
            <a:off x="1699622" y="1592609"/>
            <a:ext cx="14889004" cy="1175385"/>
          </a:xfrm>
          <a:prstGeom prst="rect"/>
        </p:spPr>
        <p:txBody>
          <a:bodyPr anchor="t" bIns="0" lIns="0" rIns="0" rtlCol="0" tIns="0">
            <a:spAutoFit/>
          </a:bodyPr>
          <a:p>
            <a:pPr algn="l">
              <a:lnSpc>
                <a:spcPts val="3085"/>
              </a:lnSpc>
            </a:pPr>
            <a:r>
              <a:rPr sz="2000" lang="en-US">
                <a:solidFill>
                  <a:srgbClr val="00002E"/>
                </a:solidFill>
                <a:latin typeface="PT Sans"/>
                <a:ea typeface="PT Sans"/>
                <a:cs typeface="PT Sans"/>
                <a:sym typeface="PT Sans"/>
              </a:rPr>
              <a:t>At the core of every effective ERP system lies a centralized database, serving as the single source of truth for all organizational data. This crucial component collects, stores, and manages information from every department and business process, ensuring consistency and accessibility across the enterprise.</a:t>
            </a:r>
          </a:p>
        </p:txBody>
      </p:sp>
      <p:sp>
        <p:nvSpPr>
          <p:cNvPr id="1049086" name="TextBox 8"/>
          <p:cNvSpPr txBox="1"/>
          <p:nvPr/>
        </p:nvSpPr>
        <p:spPr>
          <a:xfrm rot="0">
            <a:off x="1699622" y="2919260"/>
            <a:ext cx="7936801" cy="1567180"/>
          </a:xfrm>
          <a:prstGeom prst="rect"/>
        </p:spPr>
        <p:txBody>
          <a:bodyPr anchor="t" bIns="0" lIns="0" rIns="0" rtlCol="0" tIns="0">
            <a:spAutoFit/>
          </a:bodyPr>
          <a:p>
            <a:pPr algn="l">
              <a:lnSpc>
                <a:spcPts val="3085"/>
              </a:lnSpc>
            </a:pPr>
            <a:r>
              <a:rPr sz="2000" lang="en-US">
                <a:solidFill>
                  <a:srgbClr val="00002E"/>
                </a:solidFill>
                <a:latin typeface="PT Sans"/>
                <a:ea typeface="PT Sans"/>
                <a:cs typeface="PT Sans"/>
                <a:sym typeface="PT Sans"/>
              </a:rPr>
              <a:t>By consolidating data into one unified repository, ERP systems eliminate the inefficiencies and risks associated with disparate systems, such as data duplication, inconsistencies, and delays. This integration fosters:</a:t>
            </a:r>
          </a:p>
        </p:txBody>
      </p:sp>
      <p:sp>
        <p:nvSpPr>
          <p:cNvPr id="1049087" name="TextBox 9"/>
          <p:cNvSpPr txBox="1"/>
          <p:nvPr/>
        </p:nvSpPr>
        <p:spPr>
          <a:xfrm rot="0">
            <a:off x="1699592" y="4764418"/>
            <a:ext cx="7936801" cy="3526155"/>
          </a:xfrm>
          <a:prstGeom prst="rect"/>
        </p:spPr>
        <p:txBody>
          <a:bodyPr anchor="t" bIns="0" lIns="0" rIns="0" rtlCol="0" tIns="0">
            <a:spAutoFit/>
          </a:bodyPr>
          <a:p>
            <a:pPr algn="l">
              <a:lnSpc>
                <a:spcPts val="3085"/>
              </a:lnSpc>
            </a:pPr>
            <a:r>
              <a:rPr b="1" sz="2000" lang="en-US">
                <a:solidFill>
                  <a:srgbClr val="00002E"/>
                </a:solidFill>
                <a:latin typeface="PT Sans Bold"/>
                <a:ea typeface="PT Sans Bold"/>
                <a:cs typeface="PT Sans Bold"/>
                <a:sym typeface="PT Sans Bold"/>
              </a:rPr>
              <a:t>Enhanced Data Accuracy:</a:t>
            </a:r>
            <a:r>
              <a:rPr sz="2000" lang="en-US">
                <a:solidFill>
                  <a:srgbClr val="00002E"/>
                </a:solidFill>
                <a:latin typeface="PT Sans"/>
                <a:ea typeface="PT Sans"/>
                <a:cs typeface="PT Sans"/>
                <a:sym typeface="PT Sans"/>
              </a:rPr>
              <a:t> A single database reduces the chances of errors and discrepancies that arise from multiple data entry points.</a:t>
            </a:r>
            <a:endParaRPr sz="2400"/>
          </a:p>
          <a:p>
            <a:pPr algn="l">
              <a:lnSpc>
                <a:spcPts val="3085"/>
              </a:lnSpc>
            </a:pPr>
            <a:r>
              <a:rPr b="1" sz="2000" lang="en-US">
                <a:solidFill>
                  <a:srgbClr val="00002E"/>
                </a:solidFill>
                <a:latin typeface="PT Sans Bold"/>
                <a:ea typeface="PT Sans Bold"/>
                <a:cs typeface="PT Sans Bold"/>
                <a:sym typeface="PT Sans Bold"/>
              </a:rPr>
              <a:t>Real-time Insights:</a:t>
            </a:r>
            <a:r>
              <a:rPr sz="2000" lang="en-US">
                <a:solidFill>
                  <a:srgbClr val="00002E"/>
                </a:solidFill>
                <a:latin typeface="PT Sans"/>
                <a:ea typeface="PT Sans"/>
                <a:cs typeface="PT Sans"/>
                <a:sym typeface="PT Sans"/>
              </a:rPr>
              <a:t> Up-to-the-minute data allows for prompt reporting and analytics, empowering quicker, more informed decision-making.</a:t>
            </a:r>
            <a:endParaRPr sz="2400"/>
          </a:p>
          <a:p>
            <a:pPr algn="l">
              <a:lnSpc>
                <a:spcPts val="3085"/>
              </a:lnSpc>
            </a:pPr>
            <a:r>
              <a:rPr b="1" sz="2000" lang="en-US">
                <a:solidFill>
                  <a:srgbClr val="00002E"/>
                </a:solidFill>
                <a:latin typeface="PT Sans Bold"/>
                <a:ea typeface="PT Sans Bold"/>
                <a:cs typeface="PT Sans Bold"/>
                <a:sym typeface="PT Sans Bold"/>
              </a:rPr>
              <a:t>Improved Collaboration:</a:t>
            </a:r>
            <a:r>
              <a:rPr sz="2000" lang="en-US">
                <a:solidFill>
                  <a:srgbClr val="00002E"/>
                </a:solidFill>
                <a:latin typeface="PT Sans"/>
                <a:ea typeface="PT Sans"/>
                <a:cs typeface="PT Sans"/>
                <a:sym typeface="PT Sans"/>
              </a:rPr>
              <a:t> All departments access the same current information, facilitating seamless communication and coordinated efforts.</a:t>
            </a:r>
            <a:endParaRPr sz="2400"/>
          </a:p>
          <a:p>
            <a:pPr algn="l">
              <a:lnSpc>
                <a:spcPts val="3085"/>
              </a:lnSpc>
            </a:pPr>
            <a:r>
              <a:rPr b="1" sz="2000" lang="en-US">
                <a:solidFill>
                  <a:srgbClr val="00002E"/>
                </a:solidFill>
                <a:latin typeface="PT Sans Bold"/>
                <a:ea typeface="PT Sans Bold"/>
                <a:cs typeface="PT Sans Bold"/>
                <a:sym typeface="PT Sans Bold"/>
              </a:rPr>
              <a:t>Streamlined Operations:</a:t>
            </a:r>
            <a:r>
              <a:rPr sz="2000" lang="en-US">
                <a:solidFill>
                  <a:srgbClr val="00002E"/>
                </a:solidFill>
                <a:latin typeface="PT Sans"/>
                <a:ea typeface="PT Sans"/>
                <a:cs typeface="PT Sans"/>
                <a:sym typeface="PT Sans"/>
              </a:rPr>
              <a:t> Standardized data and processes contribute to greater efficiency and faster workflow execution.</a:t>
            </a:r>
          </a:p>
        </p:txBody>
      </p:sp>
      <p:grpSp>
        <p:nvGrpSpPr>
          <p:cNvPr id="300" name="Group 10"/>
          <p:cNvGrpSpPr/>
          <p:nvPr/>
        </p:nvGrpSpPr>
        <p:grpSpPr>
          <a:xfrm rot="0">
            <a:off x="10205437" y="3044428"/>
            <a:ext cx="6392313" cy="6392313"/>
            <a:chOff x="0" y="0"/>
            <a:chExt cx="8523084" cy="8523084"/>
          </a:xfrm>
        </p:grpSpPr>
        <p:sp>
          <p:nvSpPr>
            <p:cNvPr id="1049088" name="Freeform 11" descr="preencoded.png"/>
            <p:cNvSpPr/>
            <p:nvPr/>
          </p:nvSpPr>
          <p:spPr>
            <a:xfrm rot="0" flipH="0" flipV="0">
              <a:off x="0" y="0"/>
              <a:ext cx="8523097" cy="8523097"/>
            </a:xfrm>
            <a:custGeom>
              <a:avLst/>
              <a:ahLst/>
              <a:rect l="l" t="t" r="r" b="b"/>
              <a:pathLst>
                <a:path w="8523097" h="8523097">
                  <a:moveTo>
                    <a:pt x="0" y="0"/>
                  </a:moveTo>
                  <a:lnTo>
                    <a:pt x="8523097" y="0"/>
                  </a:lnTo>
                  <a:lnTo>
                    <a:pt x="8523097" y="8523097"/>
                  </a:lnTo>
                  <a:lnTo>
                    <a:pt x="0" y="8523097"/>
                  </a:lnTo>
                  <a:lnTo>
                    <a:pt x="0" y="0"/>
                  </a:lnTo>
                  <a:close/>
                </a:path>
              </a:pathLst>
            </a:custGeom>
            <a:blipFill>
              <a:blip xmlns:r="http://schemas.openxmlformats.org/officeDocument/2006/relationships" r:embed="rId2"/>
              <a:stretch>
                <a:fillRect l="0" t="0" r="0" b="0"/>
              </a:stretch>
            </a:blipFill>
          </p:spPr>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03" name=""/>
        <p:cNvGrpSpPr/>
        <p:nvPr/>
      </p:nvGrpSpPr>
      <p:grpSpPr>
        <a:xfrm>
          <a:off x="0" y="0"/>
          <a:ext cx="0" cy="0"/>
          <a:chOff x="0" y="0"/>
          <a:chExt cx="0" cy="0"/>
        </a:xfrm>
      </p:grpSpPr>
      <p:grpSp>
        <p:nvGrpSpPr>
          <p:cNvPr id="304" name="Group 2"/>
          <p:cNvGrpSpPr/>
          <p:nvPr/>
        </p:nvGrpSpPr>
        <p:grpSpPr>
          <a:xfrm rot="0">
            <a:off x="0" y="0"/>
            <a:ext cx="18288000" cy="10287000"/>
            <a:chOff x="0" y="0"/>
            <a:chExt cx="24384000" cy="13716000"/>
          </a:xfrm>
        </p:grpSpPr>
        <p:sp>
          <p:nvSpPr>
            <p:cNvPr id="1049095"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305" name="Group 4"/>
          <p:cNvGrpSpPr/>
          <p:nvPr/>
        </p:nvGrpSpPr>
        <p:grpSpPr>
          <a:xfrm rot="0">
            <a:off x="0" y="0"/>
            <a:ext cx="18288000" cy="10287000"/>
            <a:chOff x="0" y="0"/>
            <a:chExt cx="24384000" cy="13716000"/>
          </a:xfrm>
        </p:grpSpPr>
        <p:sp>
          <p:nvSpPr>
            <p:cNvPr id="1049096"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097" name="TextBox 6"/>
          <p:cNvSpPr txBox="1"/>
          <p:nvPr/>
        </p:nvSpPr>
        <p:spPr>
          <a:xfrm rot="0">
            <a:off x="1047150" y="673275"/>
            <a:ext cx="13309797" cy="1066672"/>
          </a:xfrm>
          <a:prstGeom prst="rect"/>
        </p:spPr>
        <p:txBody>
          <a:bodyPr anchor="t" bIns="0" lIns="0" rIns="0" rtlCol="0" tIns="0">
            <a:spAutoFit/>
          </a:bodyPr>
          <a:p>
            <a:pPr algn="l">
              <a:lnSpc>
                <a:spcPts val="8399"/>
              </a:lnSpc>
            </a:pPr>
            <a:r>
              <a:rPr b="1" sz="5599" lang="en-US">
                <a:solidFill>
                  <a:srgbClr val="00002E"/>
                </a:solidFill>
                <a:latin typeface="Nunito Bold"/>
                <a:ea typeface="Nunito Bold"/>
                <a:cs typeface="Nunito Bold"/>
                <a:sym typeface="Nunito Bold"/>
              </a:rPr>
              <a:t>Integration of Business Processes</a:t>
            </a:r>
          </a:p>
        </p:txBody>
      </p:sp>
      <p:sp>
        <p:nvSpPr>
          <p:cNvPr id="1049098" name="TextBox 7"/>
          <p:cNvSpPr txBox="1"/>
          <p:nvPr/>
        </p:nvSpPr>
        <p:spPr>
          <a:xfrm rot="0">
            <a:off x="1047159" y="2142230"/>
            <a:ext cx="16193395" cy="1779270"/>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ERP systems act as a central nervous system for businesses, seamlessly connecting disparate functions and data points into a unified, coherent whole. This integration eliminates silos, streamlines workflows, and ensures all departments operate with a single source of truth.</a:t>
            </a:r>
          </a:p>
        </p:txBody>
      </p:sp>
      <p:grpSp>
        <p:nvGrpSpPr>
          <p:cNvPr id="306" name="Group 8"/>
          <p:cNvGrpSpPr/>
          <p:nvPr/>
        </p:nvGrpSpPr>
        <p:grpSpPr>
          <a:xfrm rot="0">
            <a:off x="1024309" y="4063670"/>
            <a:ext cx="16239096" cy="5410895"/>
            <a:chOff x="0" y="0"/>
            <a:chExt cx="21652128" cy="7214527"/>
          </a:xfrm>
        </p:grpSpPr>
        <p:sp>
          <p:nvSpPr>
            <p:cNvPr id="1049099" name="Freeform 9"/>
            <p:cNvSpPr/>
            <p:nvPr/>
          </p:nvSpPr>
          <p:spPr>
            <a:xfrm rot="0" flipH="0" flipV="0">
              <a:off x="30480" y="30480"/>
              <a:ext cx="21591143" cy="7153529"/>
            </a:xfrm>
            <a:custGeom>
              <a:avLst/>
              <a:ahLst/>
              <a:rect l="l" t="t" r="r" b="b"/>
              <a:pathLst>
                <a:path w="21591143" h="7153529">
                  <a:moveTo>
                    <a:pt x="0" y="598424"/>
                  </a:moveTo>
                  <a:cubicBezTo>
                    <a:pt x="0" y="267970"/>
                    <a:pt x="269494" y="0"/>
                    <a:pt x="601853" y="0"/>
                  </a:cubicBezTo>
                  <a:lnTo>
                    <a:pt x="20989290" y="0"/>
                  </a:lnTo>
                  <a:cubicBezTo>
                    <a:pt x="21321649" y="0"/>
                    <a:pt x="21591143" y="267970"/>
                    <a:pt x="21591143" y="598424"/>
                  </a:cubicBezTo>
                  <a:lnTo>
                    <a:pt x="21591143" y="6555105"/>
                  </a:lnTo>
                  <a:cubicBezTo>
                    <a:pt x="21591143" y="6885686"/>
                    <a:pt x="21321649" y="7153529"/>
                    <a:pt x="20989290" y="7153529"/>
                  </a:cubicBezTo>
                  <a:lnTo>
                    <a:pt x="601853" y="7153529"/>
                  </a:lnTo>
                  <a:cubicBezTo>
                    <a:pt x="269494" y="7153529"/>
                    <a:pt x="0" y="6885559"/>
                    <a:pt x="0" y="6555105"/>
                  </a:cubicBezTo>
                  <a:close/>
                </a:path>
              </a:pathLst>
            </a:custGeom>
            <a:solidFill>
              <a:srgbClr val="F3F3FF"/>
            </a:solidFill>
          </p:spPr>
        </p:sp>
        <p:sp>
          <p:nvSpPr>
            <p:cNvPr id="1049100" name="Freeform 10"/>
            <p:cNvSpPr/>
            <p:nvPr/>
          </p:nvSpPr>
          <p:spPr>
            <a:xfrm rot="0" flipH="0" flipV="0">
              <a:off x="0" y="0"/>
              <a:ext cx="21652103" cy="7214489"/>
            </a:xfrm>
            <a:custGeom>
              <a:avLst/>
              <a:ahLst/>
              <a:rect l="l" t="t" r="r" b="b"/>
              <a:pathLst>
                <a:path w="21652103" h="7214489">
                  <a:moveTo>
                    <a:pt x="0" y="628904"/>
                  </a:moveTo>
                  <a:cubicBezTo>
                    <a:pt x="0" y="281432"/>
                    <a:pt x="283210" y="0"/>
                    <a:pt x="632333" y="0"/>
                  </a:cubicBezTo>
                  <a:lnTo>
                    <a:pt x="21019770" y="0"/>
                  </a:lnTo>
                  <a:lnTo>
                    <a:pt x="21019770" y="30480"/>
                  </a:lnTo>
                  <a:lnTo>
                    <a:pt x="21019770" y="0"/>
                  </a:lnTo>
                  <a:cubicBezTo>
                    <a:pt x="21368893" y="0"/>
                    <a:pt x="21652103" y="281432"/>
                    <a:pt x="21652103" y="628904"/>
                  </a:cubicBezTo>
                  <a:lnTo>
                    <a:pt x="21621623" y="628904"/>
                  </a:lnTo>
                  <a:lnTo>
                    <a:pt x="21652103" y="628904"/>
                  </a:lnTo>
                  <a:lnTo>
                    <a:pt x="21652103" y="6585585"/>
                  </a:lnTo>
                  <a:lnTo>
                    <a:pt x="21621623" y="6585585"/>
                  </a:lnTo>
                  <a:lnTo>
                    <a:pt x="21652103" y="6585585"/>
                  </a:lnTo>
                  <a:cubicBezTo>
                    <a:pt x="21652103" y="6933057"/>
                    <a:pt x="21368893" y="7214489"/>
                    <a:pt x="21019770" y="7214489"/>
                  </a:cubicBezTo>
                  <a:lnTo>
                    <a:pt x="21019770" y="7184009"/>
                  </a:lnTo>
                  <a:lnTo>
                    <a:pt x="21019770" y="7214489"/>
                  </a:lnTo>
                  <a:lnTo>
                    <a:pt x="632333" y="7214489"/>
                  </a:lnTo>
                  <a:lnTo>
                    <a:pt x="632333" y="7184009"/>
                  </a:lnTo>
                  <a:lnTo>
                    <a:pt x="632333" y="7214489"/>
                  </a:lnTo>
                  <a:cubicBezTo>
                    <a:pt x="283210" y="7214489"/>
                    <a:pt x="0" y="6933057"/>
                    <a:pt x="0" y="6585585"/>
                  </a:cubicBezTo>
                  <a:lnTo>
                    <a:pt x="0" y="628904"/>
                  </a:lnTo>
                  <a:lnTo>
                    <a:pt x="30480" y="628904"/>
                  </a:lnTo>
                  <a:lnTo>
                    <a:pt x="0" y="628904"/>
                  </a:lnTo>
                  <a:moveTo>
                    <a:pt x="60960" y="628904"/>
                  </a:moveTo>
                  <a:lnTo>
                    <a:pt x="60960" y="6585585"/>
                  </a:lnTo>
                  <a:lnTo>
                    <a:pt x="30480" y="6585585"/>
                  </a:lnTo>
                  <a:lnTo>
                    <a:pt x="60960" y="6585585"/>
                  </a:lnTo>
                  <a:cubicBezTo>
                    <a:pt x="60960" y="6899148"/>
                    <a:pt x="316611" y="7153529"/>
                    <a:pt x="632333" y="7153529"/>
                  </a:cubicBezTo>
                  <a:lnTo>
                    <a:pt x="21019770" y="7153529"/>
                  </a:lnTo>
                  <a:cubicBezTo>
                    <a:pt x="21335492" y="7153529"/>
                    <a:pt x="21591143" y="6899021"/>
                    <a:pt x="21591143" y="6585585"/>
                  </a:cubicBezTo>
                  <a:lnTo>
                    <a:pt x="21591143" y="628904"/>
                  </a:lnTo>
                  <a:cubicBezTo>
                    <a:pt x="21591143" y="315341"/>
                    <a:pt x="21335492" y="60960"/>
                    <a:pt x="21019770" y="60960"/>
                  </a:cubicBezTo>
                  <a:lnTo>
                    <a:pt x="632333" y="60960"/>
                  </a:lnTo>
                  <a:lnTo>
                    <a:pt x="632333" y="30480"/>
                  </a:lnTo>
                  <a:lnTo>
                    <a:pt x="632333" y="60960"/>
                  </a:lnTo>
                  <a:cubicBezTo>
                    <a:pt x="316611" y="60960"/>
                    <a:pt x="60960" y="315341"/>
                    <a:pt x="60960" y="628904"/>
                  </a:cubicBezTo>
                  <a:close/>
                </a:path>
              </a:pathLst>
            </a:custGeom>
            <a:solidFill>
              <a:srgbClr val="2D4DF2"/>
            </a:solidFill>
          </p:spPr>
        </p:sp>
      </p:grpSp>
      <p:grpSp>
        <p:nvGrpSpPr>
          <p:cNvPr id="307" name="Group 11"/>
          <p:cNvGrpSpPr/>
          <p:nvPr/>
        </p:nvGrpSpPr>
        <p:grpSpPr>
          <a:xfrm rot="0">
            <a:off x="1075734" y="4115095"/>
            <a:ext cx="8068199" cy="2653798"/>
            <a:chOff x="0" y="0"/>
            <a:chExt cx="10757598" cy="3538398"/>
          </a:xfrm>
        </p:grpSpPr>
        <p:sp>
          <p:nvSpPr>
            <p:cNvPr id="1049101" name="Freeform 12"/>
            <p:cNvSpPr/>
            <p:nvPr/>
          </p:nvSpPr>
          <p:spPr>
            <a:xfrm rot="0" flipH="0" flipV="0">
              <a:off x="0" y="0"/>
              <a:ext cx="10757662" cy="3538474"/>
            </a:xfrm>
            <a:custGeom>
              <a:avLst/>
              <a:ahLst/>
              <a:rect l="l" t="t" r="r" b="b"/>
              <a:pathLst>
                <a:path w="10757662" h="3538474">
                  <a:moveTo>
                    <a:pt x="0" y="598424"/>
                  </a:moveTo>
                  <a:cubicBezTo>
                    <a:pt x="0" y="267843"/>
                    <a:pt x="267843" y="0"/>
                    <a:pt x="598424" y="0"/>
                  </a:cubicBezTo>
                  <a:lnTo>
                    <a:pt x="10159238" y="0"/>
                  </a:lnTo>
                  <a:cubicBezTo>
                    <a:pt x="10489692" y="0"/>
                    <a:pt x="10757662" y="267843"/>
                    <a:pt x="10757662" y="598424"/>
                  </a:cubicBezTo>
                  <a:lnTo>
                    <a:pt x="10757662" y="2940050"/>
                  </a:lnTo>
                  <a:cubicBezTo>
                    <a:pt x="10757662" y="3270504"/>
                    <a:pt x="10489819" y="3538474"/>
                    <a:pt x="10159238" y="3538474"/>
                  </a:cubicBezTo>
                  <a:lnTo>
                    <a:pt x="598424" y="3538474"/>
                  </a:lnTo>
                  <a:cubicBezTo>
                    <a:pt x="267843" y="3538347"/>
                    <a:pt x="0" y="3270504"/>
                    <a:pt x="0" y="2940050"/>
                  </a:cubicBezTo>
                  <a:close/>
                </a:path>
              </a:pathLst>
            </a:custGeom>
            <a:solidFill>
              <a:srgbClr val="F3F3FF"/>
            </a:solidFill>
          </p:spPr>
        </p:sp>
      </p:grpSp>
      <p:sp>
        <p:nvSpPr>
          <p:cNvPr id="1049102" name="TextBox 13"/>
          <p:cNvSpPr txBox="1"/>
          <p:nvPr/>
        </p:nvSpPr>
        <p:spPr>
          <a:xfrm rot="0">
            <a:off x="1374829" y="4338047"/>
            <a:ext cx="6115202" cy="533272"/>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Finance &amp; Operations</a:t>
            </a:r>
          </a:p>
        </p:txBody>
      </p:sp>
      <p:sp>
        <p:nvSpPr>
          <p:cNvPr id="1049103" name="TextBox 14"/>
          <p:cNvSpPr txBox="1"/>
          <p:nvPr/>
        </p:nvSpPr>
        <p:spPr>
          <a:xfrm rot="0">
            <a:off x="1374877" y="4862217"/>
            <a:ext cx="7021201" cy="1779270"/>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Connects financial transactions, budgeting, and reporting with day-to-day operational activities like production and project management.</a:t>
            </a:r>
          </a:p>
        </p:txBody>
      </p:sp>
      <p:grpSp>
        <p:nvGrpSpPr>
          <p:cNvPr id="308" name="Group 15"/>
          <p:cNvGrpSpPr/>
          <p:nvPr/>
        </p:nvGrpSpPr>
        <p:grpSpPr>
          <a:xfrm rot="0">
            <a:off x="9144000" y="4115095"/>
            <a:ext cx="8068199" cy="2653798"/>
            <a:chOff x="0" y="0"/>
            <a:chExt cx="10757598" cy="3538398"/>
          </a:xfrm>
        </p:grpSpPr>
        <p:sp>
          <p:nvSpPr>
            <p:cNvPr id="1049104" name="Freeform 16"/>
            <p:cNvSpPr/>
            <p:nvPr/>
          </p:nvSpPr>
          <p:spPr>
            <a:xfrm rot="0" flipH="0" flipV="0">
              <a:off x="0" y="0"/>
              <a:ext cx="10757662" cy="3538347"/>
            </a:xfrm>
            <a:custGeom>
              <a:avLst/>
              <a:ahLst/>
              <a:rect l="l" t="t" r="r" b="b"/>
              <a:pathLst>
                <a:path w="10757662" h="3538347">
                  <a:moveTo>
                    <a:pt x="0" y="0"/>
                  </a:moveTo>
                  <a:lnTo>
                    <a:pt x="10757662" y="0"/>
                  </a:lnTo>
                  <a:lnTo>
                    <a:pt x="10757662" y="3538347"/>
                  </a:lnTo>
                  <a:lnTo>
                    <a:pt x="0" y="3538347"/>
                  </a:lnTo>
                  <a:close/>
                </a:path>
              </a:pathLst>
            </a:custGeom>
            <a:solidFill>
              <a:srgbClr val="F3F3FF"/>
            </a:solidFill>
          </p:spPr>
        </p:sp>
      </p:grpSp>
      <p:grpSp>
        <p:nvGrpSpPr>
          <p:cNvPr id="309" name="Group 17"/>
          <p:cNvGrpSpPr/>
          <p:nvPr/>
        </p:nvGrpSpPr>
        <p:grpSpPr>
          <a:xfrm rot="0">
            <a:off x="9144000" y="4115095"/>
            <a:ext cx="38395" cy="2653798"/>
            <a:chOff x="0" y="0"/>
            <a:chExt cx="51194" cy="3538398"/>
          </a:xfrm>
        </p:grpSpPr>
        <p:sp>
          <p:nvSpPr>
            <p:cNvPr id="1049105" name="Freeform 18"/>
            <p:cNvSpPr/>
            <p:nvPr/>
          </p:nvSpPr>
          <p:spPr>
            <a:xfrm rot="0" flipH="0" flipV="0">
              <a:off x="0" y="0"/>
              <a:ext cx="51181" cy="3538474"/>
            </a:xfrm>
            <a:custGeom>
              <a:avLst/>
              <a:ahLst/>
              <a:rect l="l" t="t" r="r" b="b"/>
              <a:pathLst>
                <a:path w="51181" h="3538474">
                  <a:moveTo>
                    <a:pt x="0" y="25654"/>
                  </a:moveTo>
                  <a:cubicBezTo>
                    <a:pt x="0" y="11430"/>
                    <a:pt x="11430" y="0"/>
                    <a:pt x="25654" y="0"/>
                  </a:cubicBezTo>
                  <a:cubicBezTo>
                    <a:pt x="39878" y="0"/>
                    <a:pt x="51181" y="11430"/>
                    <a:pt x="51181" y="25654"/>
                  </a:cubicBezTo>
                  <a:lnTo>
                    <a:pt x="51181" y="3512820"/>
                  </a:lnTo>
                  <a:cubicBezTo>
                    <a:pt x="51181" y="3526917"/>
                    <a:pt x="39751" y="3538474"/>
                    <a:pt x="25527" y="3538474"/>
                  </a:cubicBezTo>
                  <a:cubicBezTo>
                    <a:pt x="11303" y="3538474"/>
                    <a:pt x="0" y="3526917"/>
                    <a:pt x="0" y="3512820"/>
                  </a:cubicBezTo>
                  <a:close/>
                </a:path>
              </a:pathLst>
            </a:custGeom>
            <a:solidFill>
              <a:srgbClr val="1AA5FA"/>
            </a:solidFill>
          </p:spPr>
        </p:sp>
      </p:grpSp>
      <p:sp>
        <p:nvSpPr>
          <p:cNvPr id="1049106" name="TextBox 19"/>
          <p:cNvSpPr txBox="1"/>
          <p:nvPr/>
        </p:nvSpPr>
        <p:spPr>
          <a:xfrm rot="0">
            <a:off x="9891998" y="4338047"/>
            <a:ext cx="7021201" cy="533272"/>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Supply Chain &amp; Manufacturing</a:t>
            </a:r>
          </a:p>
        </p:txBody>
      </p:sp>
      <p:sp>
        <p:nvSpPr>
          <p:cNvPr id="1049107" name="TextBox 20"/>
          <p:cNvSpPr txBox="1"/>
          <p:nvPr/>
        </p:nvSpPr>
        <p:spPr>
          <a:xfrm rot="0">
            <a:off x="9892008" y="4862217"/>
            <a:ext cx="7021201" cy="1779270"/>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Integrates procurement, inventory, warehouse management, and production planning for optimized material flow and reduced lead times.</a:t>
            </a:r>
          </a:p>
        </p:txBody>
      </p:sp>
      <p:grpSp>
        <p:nvGrpSpPr>
          <p:cNvPr id="310" name="Group 21"/>
          <p:cNvGrpSpPr/>
          <p:nvPr/>
        </p:nvGrpSpPr>
        <p:grpSpPr>
          <a:xfrm rot="0">
            <a:off x="8739521" y="5037572"/>
            <a:ext cx="809149" cy="809149"/>
            <a:chOff x="0" y="0"/>
            <a:chExt cx="1078865" cy="1078865"/>
          </a:xfrm>
        </p:grpSpPr>
        <p:sp>
          <p:nvSpPr>
            <p:cNvPr id="1049108" name="Freeform 22"/>
            <p:cNvSpPr/>
            <p:nvPr/>
          </p:nvSpPr>
          <p:spPr>
            <a:xfrm rot="0" flipH="0" flipV="0">
              <a:off x="40640" y="40640"/>
              <a:ext cx="997585" cy="997585"/>
            </a:xfrm>
            <a:custGeom>
              <a:avLst/>
              <a:ahLst/>
              <a:rect l="l" t="t" r="r" b="b"/>
              <a:pathLst>
                <a:path w="997585" h="997585">
                  <a:moveTo>
                    <a:pt x="0" y="498856"/>
                  </a:moveTo>
                  <a:cubicBezTo>
                    <a:pt x="0" y="223266"/>
                    <a:pt x="223266" y="0"/>
                    <a:pt x="498856" y="0"/>
                  </a:cubicBezTo>
                  <a:cubicBezTo>
                    <a:pt x="774446" y="0"/>
                    <a:pt x="997585" y="223266"/>
                    <a:pt x="997585" y="498856"/>
                  </a:cubicBezTo>
                  <a:cubicBezTo>
                    <a:pt x="997585" y="774446"/>
                    <a:pt x="774319" y="997585"/>
                    <a:pt x="498856" y="997585"/>
                  </a:cubicBezTo>
                  <a:cubicBezTo>
                    <a:pt x="223393" y="997585"/>
                    <a:pt x="0" y="774319"/>
                    <a:pt x="0" y="498856"/>
                  </a:cubicBezTo>
                  <a:close/>
                </a:path>
              </a:pathLst>
            </a:custGeom>
            <a:solidFill>
              <a:srgbClr val="F3F3FF">
                <a:alpha val="56078"/>
              </a:srgbClr>
            </a:solidFill>
          </p:spPr>
        </p:sp>
        <p:sp>
          <p:nvSpPr>
            <p:cNvPr id="1049109" name="Freeform 23"/>
            <p:cNvSpPr/>
            <p:nvPr/>
          </p:nvSpPr>
          <p:spPr>
            <a:xfrm rot="0" flipH="0" flipV="0">
              <a:off x="0" y="0"/>
              <a:ext cx="1078865" cy="1078992"/>
            </a:xfrm>
            <a:custGeom>
              <a:avLst/>
              <a:ahLst/>
              <a:rect l="l" t="t" r="r" b="b"/>
              <a:pathLst>
                <a:path w="1078865" h="1078992">
                  <a:moveTo>
                    <a:pt x="0" y="539496"/>
                  </a:moveTo>
                  <a:cubicBezTo>
                    <a:pt x="0" y="241554"/>
                    <a:pt x="241554" y="0"/>
                    <a:pt x="539496" y="0"/>
                  </a:cubicBezTo>
                  <a:cubicBezTo>
                    <a:pt x="551434" y="0"/>
                    <a:pt x="562864" y="5334"/>
                    <a:pt x="570611" y="14478"/>
                  </a:cubicBezTo>
                  <a:lnTo>
                    <a:pt x="539496" y="40640"/>
                  </a:lnTo>
                  <a:lnTo>
                    <a:pt x="539496" y="0"/>
                  </a:lnTo>
                  <a:lnTo>
                    <a:pt x="539496" y="40640"/>
                  </a:lnTo>
                  <a:lnTo>
                    <a:pt x="539496" y="0"/>
                  </a:lnTo>
                  <a:cubicBezTo>
                    <a:pt x="837311" y="0"/>
                    <a:pt x="1078865" y="241554"/>
                    <a:pt x="1078865" y="539496"/>
                  </a:cubicBezTo>
                  <a:cubicBezTo>
                    <a:pt x="1078865" y="554863"/>
                    <a:pt x="1070229" y="568960"/>
                    <a:pt x="1056386" y="575818"/>
                  </a:cubicBezTo>
                  <a:lnTo>
                    <a:pt x="1038225" y="539496"/>
                  </a:lnTo>
                  <a:lnTo>
                    <a:pt x="1078865" y="539496"/>
                  </a:lnTo>
                  <a:cubicBezTo>
                    <a:pt x="1078865" y="837438"/>
                    <a:pt x="837311" y="1078992"/>
                    <a:pt x="539369" y="1078992"/>
                  </a:cubicBezTo>
                  <a:lnTo>
                    <a:pt x="539369" y="1038352"/>
                  </a:lnTo>
                  <a:lnTo>
                    <a:pt x="539369" y="1078992"/>
                  </a:lnTo>
                  <a:cubicBezTo>
                    <a:pt x="241554" y="1078865"/>
                    <a:pt x="0" y="837311"/>
                    <a:pt x="0" y="539496"/>
                  </a:cubicBezTo>
                  <a:lnTo>
                    <a:pt x="40640" y="539496"/>
                  </a:lnTo>
                  <a:lnTo>
                    <a:pt x="0" y="539496"/>
                  </a:lnTo>
                  <a:moveTo>
                    <a:pt x="81280" y="539496"/>
                  </a:moveTo>
                  <a:lnTo>
                    <a:pt x="40640" y="539496"/>
                  </a:lnTo>
                  <a:lnTo>
                    <a:pt x="81280" y="539496"/>
                  </a:lnTo>
                  <a:cubicBezTo>
                    <a:pt x="81280" y="792480"/>
                    <a:pt x="286385" y="997712"/>
                    <a:pt x="539496" y="997712"/>
                  </a:cubicBezTo>
                  <a:cubicBezTo>
                    <a:pt x="792607" y="997712"/>
                    <a:pt x="997585" y="792480"/>
                    <a:pt x="997585" y="539496"/>
                  </a:cubicBezTo>
                  <a:cubicBezTo>
                    <a:pt x="997585" y="524129"/>
                    <a:pt x="1006221" y="510032"/>
                    <a:pt x="1020064" y="503174"/>
                  </a:cubicBezTo>
                  <a:lnTo>
                    <a:pt x="1038225" y="539496"/>
                  </a:lnTo>
                  <a:lnTo>
                    <a:pt x="997585" y="539496"/>
                  </a:lnTo>
                  <a:cubicBezTo>
                    <a:pt x="997585" y="286385"/>
                    <a:pt x="792480" y="81280"/>
                    <a:pt x="539496" y="81280"/>
                  </a:cubicBezTo>
                  <a:cubicBezTo>
                    <a:pt x="527558" y="81280"/>
                    <a:pt x="516128" y="75946"/>
                    <a:pt x="508381" y="66802"/>
                  </a:cubicBezTo>
                  <a:lnTo>
                    <a:pt x="539496" y="40640"/>
                  </a:lnTo>
                  <a:lnTo>
                    <a:pt x="539496" y="81280"/>
                  </a:lnTo>
                  <a:cubicBezTo>
                    <a:pt x="286385" y="81280"/>
                    <a:pt x="81280" y="286385"/>
                    <a:pt x="81280" y="539496"/>
                  </a:cubicBezTo>
                  <a:close/>
                </a:path>
              </a:pathLst>
            </a:custGeom>
            <a:solidFill>
              <a:srgbClr val="1AA5FA"/>
            </a:solidFill>
          </p:spPr>
        </p:sp>
      </p:grpSp>
      <p:grpSp>
        <p:nvGrpSpPr>
          <p:cNvPr id="311" name="Group 24"/>
          <p:cNvGrpSpPr/>
          <p:nvPr/>
        </p:nvGrpSpPr>
        <p:grpSpPr>
          <a:xfrm rot="0">
            <a:off x="8956919" y="5254971"/>
            <a:ext cx="374009" cy="374009"/>
            <a:chOff x="0" y="0"/>
            <a:chExt cx="498678" cy="498678"/>
          </a:xfrm>
        </p:grpSpPr>
        <p:sp>
          <p:nvSpPr>
            <p:cNvPr id="1049110" name="Freeform 25" descr="preencoded.png"/>
            <p:cNvSpPr/>
            <p:nvPr/>
          </p:nvSpPr>
          <p:spPr>
            <a:xfrm rot="0" flipH="0" flipV="0">
              <a:off x="0" y="0"/>
              <a:ext cx="498729" cy="498729"/>
            </a:xfrm>
            <a:custGeom>
              <a:avLst/>
              <a:ahLst/>
              <a:rect l="l" t="t" r="r" b="b"/>
              <a:pathLst>
                <a:path w="498729" h="498729">
                  <a:moveTo>
                    <a:pt x="0" y="0"/>
                  </a:moveTo>
                  <a:lnTo>
                    <a:pt x="498729" y="0"/>
                  </a:lnTo>
                  <a:lnTo>
                    <a:pt x="498729" y="498729"/>
                  </a:lnTo>
                  <a:lnTo>
                    <a:pt x="0" y="498729"/>
                  </a:lnTo>
                  <a:lnTo>
                    <a:pt x="0" y="0"/>
                  </a:lnTo>
                  <a:close/>
                </a:path>
              </a:pathLst>
            </a:custGeom>
            <a:blipFill>
              <a:blip xmlns:r="http://schemas.openxmlformats.org/officeDocument/2006/relationships" r:embed="rId2"/>
              <a:stretch>
                <a:fillRect l="0" t="0" r="10" b="-18986"/>
              </a:stretch>
            </a:blipFill>
          </p:spPr>
        </p:sp>
      </p:grpSp>
      <p:grpSp>
        <p:nvGrpSpPr>
          <p:cNvPr id="312" name="Group 26"/>
          <p:cNvGrpSpPr/>
          <p:nvPr/>
        </p:nvGrpSpPr>
        <p:grpSpPr>
          <a:xfrm rot="0">
            <a:off x="1075734" y="6769151"/>
            <a:ext cx="8068199" cy="2653798"/>
            <a:chOff x="0" y="0"/>
            <a:chExt cx="10757598" cy="3538398"/>
          </a:xfrm>
        </p:grpSpPr>
        <p:sp>
          <p:nvSpPr>
            <p:cNvPr id="1049111" name="Freeform 27"/>
            <p:cNvSpPr/>
            <p:nvPr/>
          </p:nvSpPr>
          <p:spPr>
            <a:xfrm rot="0" flipH="0" flipV="0">
              <a:off x="0" y="0"/>
              <a:ext cx="10757662" cy="3538347"/>
            </a:xfrm>
            <a:custGeom>
              <a:avLst/>
              <a:ahLst/>
              <a:rect l="l" t="t" r="r" b="b"/>
              <a:pathLst>
                <a:path w="10757662" h="3538347">
                  <a:moveTo>
                    <a:pt x="0" y="0"/>
                  </a:moveTo>
                  <a:lnTo>
                    <a:pt x="10757662" y="0"/>
                  </a:lnTo>
                  <a:lnTo>
                    <a:pt x="10757662" y="3538347"/>
                  </a:lnTo>
                  <a:lnTo>
                    <a:pt x="0" y="3538347"/>
                  </a:lnTo>
                  <a:close/>
                </a:path>
              </a:pathLst>
            </a:custGeom>
            <a:solidFill>
              <a:srgbClr val="F3F3FF"/>
            </a:solidFill>
          </p:spPr>
        </p:sp>
      </p:grpSp>
      <p:grpSp>
        <p:nvGrpSpPr>
          <p:cNvPr id="313" name="Group 28"/>
          <p:cNvGrpSpPr/>
          <p:nvPr/>
        </p:nvGrpSpPr>
        <p:grpSpPr>
          <a:xfrm rot="0">
            <a:off x="1075734" y="6769151"/>
            <a:ext cx="8068199" cy="38395"/>
            <a:chOff x="0" y="0"/>
            <a:chExt cx="10757598" cy="51194"/>
          </a:xfrm>
        </p:grpSpPr>
        <p:sp>
          <p:nvSpPr>
            <p:cNvPr id="1049112" name="Freeform 29"/>
            <p:cNvSpPr/>
            <p:nvPr/>
          </p:nvSpPr>
          <p:spPr>
            <a:xfrm rot="0" flipH="0" flipV="0">
              <a:off x="0" y="0"/>
              <a:ext cx="10757662" cy="51308"/>
            </a:xfrm>
            <a:custGeom>
              <a:avLst/>
              <a:ahLst/>
              <a:rect l="l" t="t" r="r" b="b"/>
              <a:pathLst>
                <a:path w="10757662" h="51308">
                  <a:moveTo>
                    <a:pt x="0" y="25654"/>
                  </a:moveTo>
                  <a:cubicBezTo>
                    <a:pt x="0" y="11430"/>
                    <a:pt x="11430" y="0"/>
                    <a:pt x="25654" y="0"/>
                  </a:cubicBezTo>
                  <a:lnTo>
                    <a:pt x="10732008" y="0"/>
                  </a:lnTo>
                  <a:cubicBezTo>
                    <a:pt x="10746105" y="0"/>
                    <a:pt x="10757662" y="11430"/>
                    <a:pt x="10757662" y="25654"/>
                  </a:cubicBezTo>
                  <a:cubicBezTo>
                    <a:pt x="10757662" y="39878"/>
                    <a:pt x="10746232" y="51308"/>
                    <a:pt x="10732008" y="51308"/>
                  </a:cubicBezTo>
                  <a:lnTo>
                    <a:pt x="25654" y="51308"/>
                  </a:lnTo>
                  <a:cubicBezTo>
                    <a:pt x="11430" y="51181"/>
                    <a:pt x="0" y="39751"/>
                    <a:pt x="0" y="25654"/>
                  </a:cubicBezTo>
                  <a:close/>
                </a:path>
              </a:pathLst>
            </a:custGeom>
            <a:solidFill>
              <a:srgbClr val="F34CD8"/>
            </a:solidFill>
          </p:spPr>
        </p:sp>
      </p:grpSp>
      <p:sp>
        <p:nvSpPr>
          <p:cNvPr id="1049113" name="TextBox 30"/>
          <p:cNvSpPr txBox="1"/>
          <p:nvPr/>
        </p:nvSpPr>
        <p:spPr>
          <a:xfrm rot="0">
            <a:off x="1374838" y="6992102"/>
            <a:ext cx="7021201" cy="533273"/>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Sales &amp; Customer Service</a:t>
            </a:r>
          </a:p>
        </p:txBody>
      </p:sp>
      <p:sp>
        <p:nvSpPr>
          <p:cNvPr id="1049114" name="TextBox 31"/>
          <p:cNvSpPr txBox="1"/>
          <p:nvPr/>
        </p:nvSpPr>
        <p:spPr>
          <a:xfrm rot="0">
            <a:off x="1374877" y="7516263"/>
            <a:ext cx="7021201" cy="1779269"/>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Unifies customer data, sales orders, marketing campaigns, and service requests to enhance customer satisfaction and drive revenue.</a:t>
            </a:r>
          </a:p>
        </p:txBody>
      </p:sp>
      <p:grpSp>
        <p:nvGrpSpPr>
          <p:cNvPr id="314" name="Group 32"/>
          <p:cNvGrpSpPr/>
          <p:nvPr/>
        </p:nvGrpSpPr>
        <p:grpSpPr>
          <a:xfrm rot="0">
            <a:off x="9144000" y="6769151"/>
            <a:ext cx="8068199" cy="2653798"/>
            <a:chOff x="0" y="0"/>
            <a:chExt cx="10757598" cy="3538398"/>
          </a:xfrm>
        </p:grpSpPr>
        <p:sp>
          <p:nvSpPr>
            <p:cNvPr id="1049115" name="Freeform 33"/>
            <p:cNvSpPr/>
            <p:nvPr/>
          </p:nvSpPr>
          <p:spPr>
            <a:xfrm rot="0" flipH="0" flipV="0">
              <a:off x="0" y="0"/>
              <a:ext cx="10757662" cy="3538347"/>
            </a:xfrm>
            <a:custGeom>
              <a:avLst/>
              <a:ahLst/>
              <a:rect l="l" t="t" r="r" b="b"/>
              <a:pathLst>
                <a:path w="10757662" h="3538347">
                  <a:moveTo>
                    <a:pt x="0" y="0"/>
                  </a:moveTo>
                  <a:lnTo>
                    <a:pt x="10757662" y="0"/>
                  </a:lnTo>
                  <a:lnTo>
                    <a:pt x="10757662" y="3538347"/>
                  </a:lnTo>
                  <a:lnTo>
                    <a:pt x="0" y="3538347"/>
                  </a:lnTo>
                  <a:close/>
                </a:path>
              </a:pathLst>
            </a:custGeom>
            <a:solidFill>
              <a:srgbClr val="F3F3FF"/>
            </a:solidFill>
          </p:spPr>
        </p:sp>
      </p:grpSp>
      <p:grpSp>
        <p:nvGrpSpPr>
          <p:cNvPr id="315" name="Group 34"/>
          <p:cNvGrpSpPr/>
          <p:nvPr/>
        </p:nvGrpSpPr>
        <p:grpSpPr>
          <a:xfrm rot="0">
            <a:off x="9144000" y="6769151"/>
            <a:ext cx="38395" cy="2653798"/>
            <a:chOff x="0" y="0"/>
            <a:chExt cx="51194" cy="3538398"/>
          </a:xfrm>
        </p:grpSpPr>
        <p:sp>
          <p:nvSpPr>
            <p:cNvPr id="1049116" name="Freeform 35"/>
            <p:cNvSpPr/>
            <p:nvPr/>
          </p:nvSpPr>
          <p:spPr>
            <a:xfrm rot="0" flipH="0" flipV="0">
              <a:off x="0" y="0"/>
              <a:ext cx="51181" cy="3538474"/>
            </a:xfrm>
            <a:custGeom>
              <a:avLst/>
              <a:ahLst/>
              <a:rect l="l" t="t" r="r" b="b"/>
              <a:pathLst>
                <a:path w="51181" h="3538474">
                  <a:moveTo>
                    <a:pt x="0" y="25654"/>
                  </a:moveTo>
                  <a:cubicBezTo>
                    <a:pt x="0" y="11430"/>
                    <a:pt x="11430" y="0"/>
                    <a:pt x="25654" y="0"/>
                  </a:cubicBezTo>
                  <a:cubicBezTo>
                    <a:pt x="39878" y="0"/>
                    <a:pt x="51181" y="11430"/>
                    <a:pt x="51181" y="25654"/>
                  </a:cubicBezTo>
                  <a:lnTo>
                    <a:pt x="51181" y="3512820"/>
                  </a:lnTo>
                  <a:cubicBezTo>
                    <a:pt x="51181" y="3526917"/>
                    <a:pt x="39751" y="3538474"/>
                    <a:pt x="25527" y="3538474"/>
                  </a:cubicBezTo>
                  <a:cubicBezTo>
                    <a:pt x="11303" y="3538474"/>
                    <a:pt x="0" y="3526917"/>
                    <a:pt x="0" y="3512820"/>
                  </a:cubicBezTo>
                  <a:close/>
                </a:path>
              </a:pathLst>
            </a:custGeom>
            <a:solidFill>
              <a:srgbClr val="4666FF"/>
            </a:solidFill>
          </p:spPr>
        </p:sp>
      </p:grpSp>
      <p:grpSp>
        <p:nvGrpSpPr>
          <p:cNvPr id="316" name="Group 36"/>
          <p:cNvGrpSpPr/>
          <p:nvPr/>
        </p:nvGrpSpPr>
        <p:grpSpPr>
          <a:xfrm rot="0">
            <a:off x="9144000" y="6769151"/>
            <a:ext cx="8068199" cy="38395"/>
            <a:chOff x="0" y="0"/>
            <a:chExt cx="10757598" cy="51194"/>
          </a:xfrm>
        </p:grpSpPr>
        <p:sp>
          <p:nvSpPr>
            <p:cNvPr id="1049117" name="Freeform 37"/>
            <p:cNvSpPr/>
            <p:nvPr/>
          </p:nvSpPr>
          <p:spPr>
            <a:xfrm rot="0" flipH="0" flipV="0">
              <a:off x="0" y="0"/>
              <a:ext cx="10757662" cy="51308"/>
            </a:xfrm>
            <a:custGeom>
              <a:avLst/>
              <a:ahLst/>
              <a:rect l="l" t="t" r="r" b="b"/>
              <a:pathLst>
                <a:path w="10757662" h="51308">
                  <a:moveTo>
                    <a:pt x="0" y="25654"/>
                  </a:moveTo>
                  <a:cubicBezTo>
                    <a:pt x="0" y="11430"/>
                    <a:pt x="11430" y="0"/>
                    <a:pt x="25654" y="0"/>
                  </a:cubicBezTo>
                  <a:lnTo>
                    <a:pt x="10732008" y="0"/>
                  </a:lnTo>
                  <a:cubicBezTo>
                    <a:pt x="10746105" y="0"/>
                    <a:pt x="10757662" y="11430"/>
                    <a:pt x="10757662" y="25654"/>
                  </a:cubicBezTo>
                  <a:cubicBezTo>
                    <a:pt x="10757662" y="39878"/>
                    <a:pt x="10746232" y="51308"/>
                    <a:pt x="10732008" y="51308"/>
                  </a:cubicBezTo>
                  <a:lnTo>
                    <a:pt x="25654" y="51308"/>
                  </a:lnTo>
                  <a:cubicBezTo>
                    <a:pt x="11430" y="51181"/>
                    <a:pt x="0" y="39751"/>
                    <a:pt x="0" y="25654"/>
                  </a:cubicBezTo>
                  <a:close/>
                </a:path>
              </a:pathLst>
            </a:custGeom>
            <a:solidFill>
              <a:srgbClr val="4666FF"/>
            </a:solidFill>
          </p:spPr>
        </p:sp>
      </p:grpSp>
      <p:sp>
        <p:nvSpPr>
          <p:cNvPr id="1049118" name="TextBox 38"/>
          <p:cNvSpPr txBox="1"/>
          <p:nvPr/>
        </p:nvSpPr>
        <p:spPr>
          <a:xfrm rot="0">
            <a:off x="9891998" y="6992102"/>
            <a:ext cx="7021201" cy="533273"/>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Human Resources &amp; Payroll</a:t>
            </a:r>
          </a:p>
        </p:txBody>
      </p:sp>
      <p:sp>
        <p:nvSpPr>
          <p:cNvPr id="1049119" name="TextBox 39"/>
          <p:cNvSpPr txBox="1"/>
          <p:nvPr/>
        </p:nvSpPr>
        <p:spPr>
          <a:xfrm rot="0">
            <a:off x="9892008" y="7516263"/>
            <a:ext cx="7021201" cy="1779269"/>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Streamlines employee information, time tracking, expense management, and compensation processes for efficient workforce administration.</a:t>
            </a:r>
          </a:p>
        </p:txBody>
      </p:sp>
      <p:grpSp>
        <p:nvGrpSpPr>
          <p:cNvPr id="317" name="Group 40"/>
          <p:cNvGrpSpPr/>
          <p:nvPr/>
        </p:nvGrpSpPr>
        <p:grpSpPr>
          <a:xfrm rot="0">
            <a:off x="8739521" y="7691618"/>
            <a:ext cx="809149" cy="809149"/>
            <a:chOff x="0" y="0"/>
            <a:chExt cx="1078865" cy="1078865"/>
          </a:xfrm>
        </p:grpSpPr>
        <p:sp>
          <p:nvSpPr>
            <p:cNvPr id="1049120" name="Freeform 41"/>
            <p:cNvSpPr/>
            <p:nvPr/>
          </p:nvSpPr>
          <p:spPr>
            <a:xfrm rot="0" flipH="0" flipV="0">
              <a:off x="40640" y="40640"/>
              <a:ext cx="997585" cy="997585"/>
            </a:xfrm>
            <a:custGeom>
              <a:avLst/>
              <a:ahLst/>
              <a:rect l="l" t="t" r="r" b="b"/>
              <a:pathLst>
                <a:path w="997585" h="997585">
                  <a:moveTo>
                    <a:pt x="0" y="498856"/>
                  </a:moveTo>
                  <a:cubicBezTo>
                    <a:pt x="0" y="223266"/>
                    <a:pt x="223266" y="0"/>
                    <a:pt x="498856" y="0"/>
                  </a:cubicBezTo>
                  <a:cubicBezTo>
                    <a:pt x="774446" y="0"/>
                    <a:pt x="997585" y="223266"/>
                    <a:pt x="997585" y="498856"/>
                  </a:cubicBezTo>
                  <a:cubicBezTo>
                    <a:pt x="997585" y="774446"/>
                    <a:pt x="774319" y="997585"/>
                    <a:pt x="498856" y="997585"/>
                  </a:cubicBezTo>
                  <a:cubicBezTo>
                    <a:pt x="223393" y="997585"/>
                    <a:pt x="0" y="774319"/>
                    <a:pt x="0" y="498856"/>
                  </a:cubicBezTo>
                  <a:close/>
                </a:path>
              </a:pathLst>
            </a:custGeom>
            <a:solidFill>
              <a:srgbClr val="F3F3FF">
                <a:alpha val="56078"/>
              </a:srgbClr>
            </a:solidFill>
          </p:spPr>
        </p:sp>
        <p:sp>
          <p:nvSpPr>
            <p:cNvPr id="1049121" name="Freeform 42"/>
            <p:cNvSpPr/>
            <p:nvPr/>
          </p:nvSpPr>
          <p:spPr>
            <a:xfrm rot="0" flipH="0" flipV="0">
              <a:off x="0" y="0"/>
              <a:ext cx="1078865" cy="1078992"/>
            </a:xfrm>
            <a:custGeom>
              <a:avLst/>
              <a:ahLst/>
              <a:rect l="l" t="t" r="r" b="b"/>
              <a:pathLst>
                <a:path w="1078865" h="1078992">
                  <a:moveTo>
                    <a:pt x="0" y="539496"/>
                  </a:moveTo>
                  <a:cubicBezTo>
                    <a:pt x="0" y="241554"/>
                    <a:pt x="241554" y="0"/>
                    <a:pt x="539496" y="0"/>
                  </a:cubicBezTo>
                  <a:cubicBezTo>
                    <a:pt x="551434" y="0"/>
                    <a:pt x="562864" y="5334"/>
                    <a:pt x="570611" y="14478"/>
                  </a:cubicBezTo>
                  <a:lnTo>
                    <a:pt x="539496" y="40640"/>
                  </a:lnTo>
                  <a:lnTo>
                    <a:pt x="539496" y="0"/>
                  </a:lnTo>
                  <a:lnTo>
                    <a:pt x="539496" y="40640"/>
                  </a:lnTo>
                  <a:lnTo>
                    <a:pt x="539496" y="0"/>
                  </a:lnTo>
                  <a:cubicBezTo>
                    <a:pt x="837311" y="0"/>
                    <a:pt x="1078865" y="241554"/>
                    <a:pt x="1078865" y="539496"/>
                  </a:cubicBezTo>
                  <a:cubicBezTo>
                    <a:pt x="1078865" y="554863"/>
                    <a:pt x="1070229" y="568960"/>
                    <a:pt x="1056386" y="575818"/>
                  </a:cubicBezTo>
                  <a:lnTo>
                    <a:pt x="1038225" y="539496"/>
                  </a:lnTo>
                  <a:lnTo>
                    <a:pt x="1078865" y="539496"/>
                  </a:lnTo>
                  <a:cubicBezTo>
                    <a:pt x="1078865" y="837438"/>
                    <a:pt x="837311" y="1078992"/>
                    <a:pt x="539369" y="1078992"/>
                  </a:cubicBezTo>
                  <a:lnTo>
                    <a:pt x="539369" y="1038352"/>
                  </a:lnTo>
                  <a:lnTo>
                    <a:pt x="539369" y="1078992"/>
                  </a:lnTo>
                  <a:cubicBezTo>
                    <a:pt x="241554" y="1078865"/>
                    <a:pt x="0" y="837311"/>
                    <a:pt x="0" y="539496"/>
                  </a:cubicBezTo>
                  <a:lnTo>
                    <a:pt x="40640" y="539496"/>
                  </a:lnTo>
                  <a:lnTo>
                    <a:pt x="0" y="539496"/>
                  </a:lnTo>
                  <a:moveTo>
                    <a:pt x="81280" y="539496"/>
                  </a:moveTo>
                  <a:lnTo>
                    <a:pt x="40640" y="539496"/>
                  </a:lnTo>
                  <a:lnTo>
                    <a:pt x="81280" y="539496"/>
                  </a:lnTo>
                  <a:cubicBezTo>
                    <a:pt x="81280" y="792480"/>
                    <a:pt x="286385" y="997712"/>
                    <a:pt x="539496" y="997712"/>
                  </a:cubicBezTo>
                  <a:cubicBezTo>
                    <a:pt x="792607" y="997712"/>
                    <a:pt x="997585" y="792480"/>
                    <a:pt x="997585" y="539496"/>
                  </a:cubicBezTo>
                  <a:cubicBezTo>
                    <a:pt x="997585" y="524129"/>
                    <a:pt x="1006221" y="510032"/>
                    <a:pt x="1020064" y="503174"/>
                  </a:cubicBezTo>
                  <a:lnTo>
                    <a:pt x="1038225" y="539496"/>
                  </a:lnTo>
                  <a:lnTo>
                    <a:pt x="997585" y="539496"/>
                  </a:lnTo>
                  <a:cubicBezTo>
                    <a:pt x="997585" y="286385"/>
                    <a:pt x="792480" y="81280"/>
                    <a:pt x="539496" y="81280"/>
                  </a:cubicBezTo>
                  <a:cubicBezTo>
                    <a:pt x="527558" y="81280"/>
                    <a:pt x="516128" y="75946"/>
                    <a:pt x="508381" y="66802"/>
                  </a:cubicBezTo>
                  <a:lnTo>
                    <a:pt x="539496" y="40640"/>
                  </a:lnTo>
                  <a:lnTo>
                    <a:pt x="539496" y="81280"/>
                  </a:lnTo>
                  <a:cubicBezTo>
                    <a:pt x="286385" y="81280"/>
                    <a:pt x="81280" y="286385"/>
                    <a:pt x="81280" y="539496"/>
                  </a:cubicBezTo>
                  <a:close/>
                </a:path>
              </a:pathLst>
            </a:custGeom>
            <a:solidFill>
              <a:srgbClr val="4666FF"/>
            </a:solidFill>
          </p:spPr>
        </p:sp>
      </p:grpSp>
      <p:grpSp>
        <p:nvGrpSpPr>
          <p:cNvPr id="318" name="Group 43"/>
          <p:cNvGrpSpPr/>
          <p:nvPr/>
        </p:nvGrpSpPr>
        <p:grpSpPr>
          <a:xfrm rot="0">
            <a:off x="8956919" y="7909027"/>
            <a:ext cx="374009" cy="374009"/>
            <a:chOff x="0" y="0"/>
            <a:chExt cx="498678" cy="498678"/>
          </a:xfrm>
        </p:grpSpPr>
        <p:sp>
          <p:nvSpPr>
            <p:cNvPr id="1049122" name="Freeform 44" descr="preencoded.png"/>
            <p:cNvSpPr/>
            <p:nvPr/>
          </p:nvSpPr>
          <p:spPr>
            <a:xfrm rot="0" flipH="0" flipV="0">
              <a:off x="0" y="0"/>
              <a:ext cx="498729" cy="498729"/>
            </a:xfrm>
            <a:custGeom>
              <a:avLst/>
              <a:ahLst/>
              <a:rect l="l" t="t" r="r" b="b"/>
              <a:pathLst>
                <a:path w="498729" h="498729">
                  <a:moveTo>
                    <a:pt x="0" y="0"/>
                  </a:moveTo>
                  <a:lnTo>
                    <a:pt x="498729" y="0"/>
                  </a:lnTo>
                  <a:lnTo>
                    <a:pt x="498729" y="498729"/>
                  </a:lnTo>
                  <a:lnTo>
                    <a:pt x="0" y="498729"/>
                  </a:lnTo>
                  <a:lnTo>
                    <a:pt x="0" y="0"/>
                  </a:lnTo>
                  <a:close/>
                </a:path>
              </a:pathLst>
            </a:custGeom>
            <a:blipFill>
              <a:blip xmlns:r="http://schemas.openxmlformats.org/officeDocument/2006/relationships" r:embed="rId2"/>
              <a:stretch>
                <a:fillRect l="0" t="0" r="10" b="-18986"/>
              </a:stretch>
            </a:blipFill>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21" name=""/>
        <p:cNvGrpSpPr/>
        <p:nvPr/>
      </p:nvGrpSpPr>
      <p:grpSpPr>
        <a:xfrm>
          <a:off x="0" y="0"/>
          <a:ext cx="0" cy="0"/>
          <a:chOff x="0" y="0"/>
          <a:chExt cx="0" cy="0"/>
        </a:xfrm>
      </p:grpSpPr>
      <p:grpSp>
        <p:nvGrpSpPr>
          <p:cNvPr id="322" name="Group 2"/>
          <p:cNvGrpSpPr/>
          <p:nvPr/>
        </p:nvGrpSpPr>
        <p:grpSpPr>
          <a:xfrm rot="0">
            <a:off x="0" y="0"/>
            <a:ext cx="18288000" cy="10287000"/>
            <a:chOff x="0" y="0"/>
            <a:chExt cx="24384000" cy="13716000"/>
          </a:xfrm>
        </p:grpSpPr>
        <p:sp>
          <p:nvSpPr>
            <p:cNvPr id="1049129"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323" name="Group 4"/>
          <p:cNvGrpSpPr/>
          <p:nvPr/>
        </p:nvGrpSpPr>
        <p:grpSpPr>
          <a:xfrm rot="0">
            <a:off x="0" y="0"/>
            <a:ext cx="18288000" cy="10287000"/>
            <a:chOff x="0" y="0"/>
            <a:chExt cx="24384000" cy="13716000"/>
          </a:xfrm>
        </p:grpSpPr>
        <p:sp>
          <p:nvSpPr>
            <p:cNvPr id="1049130"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131" name="TextBox 6"/>
          <p:cNvSpPr txBox="1"/>
          <p:nvPr/>
        </p:nvSpPr>
        <p:spPr>
          <a:xfrm rot="0">
            <a:off x="1025423" y="687886"/>
            <a:ext cx="6894004" cy="1014003"/>
          </a:xfrm>
          <a:prstGeom prst="rect"/>
        </p:spPr>
        <p:txBody>
          <a:bodyPr anchor="t" bIns="0" lIns="0" rIns="0" rtlCol="0" tIns="0">
            <a:spAutoFit/>
          </a:bodyPr>
          <a:p>
            <a:pPr algn="l">
              <a:lnSpc>
                <a:spcPts val="8137"/>
              </a:lnSpc>
            </a:pPr>
            <a:r>
              <a:rPr b="1" sz="5400" lang="en-US">
                <a:solidFill>
                  <a:srgbClr val="00002E"/>
                </a:solidFill>
                <a:latin typeface="Nunito Bold"/>
                <a:ea typeface="Nunito Bold"/>
                <a:cs typeface="Nunito Bold"/>
                <a:sym typeface="Nunito Bold"/>
              </a:rPr>
              <a:t>Automation of Tasks</a:t>
            </a:r>
          </a:p>
        </p:txBody>
      </p:sp>
      <p:sp>
        <p:nvSpPr>
          <p:cNvPr id="1049132" name="TextBox 7"/>
          <p:cNvSpPr txBox="1"/>
          <p:nvPr/>
        </p:nvSpPr>
        <p:spPr>
          <a:xfrm rot="0">
            <a:off x="1025423" y="1979857"/>
            <a:ext cx="16237201" cy="1080002"/>
          </a:xfrm>
          <a:prstGeom prst="rect"/>
        </p:spPr>
        <p:txBody>
          <a:bodyPr anchor="t" bIns="0" lIns="0" rIns="0" rtlCol="0" tIns="0">
            <a:spAutoFit/>
          </a:bodyPr>
          <a:p>
            <a:pPr algn="l">
              <a:lnSpc>
                <a:spcPts val="4253"/>
              </a:lnSpc>
            </a:pPr>
            <a:r>
              <a:rPr sz="2200" lang="en-US">
                <a:solidFill>
                  <a:srgbClr val="00002E"/>
                </a:solidFill>
                <a:latin typeface="PT Sans"/>
                <a:ea typeface="PT Sans"/>
                <a:cs typeface="PT Sans"/>
                <a:sym typeface="PT Sans"/>
              </a:rPr>
              <a:t>ERP systems automate routine and complex tasks across departments, transforming operational efficiency and freeing up human capital for more strategic initiatives.</a:t>
            </a:r>
          </a:p>
        </p:txBody>
      </p:sp>
      <p:grpSp>
        <p:nvGrpSpPr>
          <p:cNvPr id="324" name="Group 8"/>
          <p:cNvGrpSpPr/>
          <p:nvPr/>
        </p:nvGrpSpPr>
        <p:grpSpPr>
          <a:xfrm rot="0">
            <a:off x="994953" y="3352238"/>
            <a:ext cx="8036147" cy="2717749"/>
            <a:chOff x="0" y="0"/>
            <a:chExt cx="10714863" cy="3623666"/>
          </a:xfrm>
        </p:grpSpPr>
        <p:sp>
          <p:nvSpPr>
            <p:cNvPr id="1049133" name="Freeform 9"/>
            <p:cNvSpPr/>
            <p:nvPr/>
          </p:nvSpPr>
          <p:spPr>
            <a:xfrm rot="0" flipH="0" flipV="0">
              <a:off x="40640" y="40640"/>
              <a:ext cx="10633583" cy="3542411"/>
            </a:xfrm>
            <a:custGeom>
              <a:avLst/>
              <a:ahLst/>
              <a:rect l="l" t="t" r="r" b="b"/>
              <a:pathLst>
                <a:path w="10633583" h="3542411">
                  <a:moveTo>
                    <a:pt x="0" y="243840"/>
                  </a:moveTo>
                  <a:cubicBezTo>
                    <a:pt x="0" y="109220"/>
                    <a:pt x="110871" y="0"/>
                    <a:pt x="247523" y="0"/>
                  </a:cubicBezTo>
                  <a:lnTo>
                    <a:pt x="10386060" y="0"/>
                  </a:lnTo>
                  <a:cubicBezTo>
                    <a:pt x="10522839" y="0"/>
                    <a:pt x="10633583" y="109220"/>
                    <a:pt x="10633583" y="243840"/>
                  </a:cubicBezTo>
                  <a:lnTo>
                    <a:pt x="10633583" y="3298571"/>
                  </a:lnTo>
                  <a:cubicBezTo>
                    <a:pt x="10633583" y="3433191"/>
                    <a:pt x="10522712" y="3542411"/>
                    <a:pt x="10386060" y="3542411"/>
                  </a:cubicBezTo>
                  <a:lnTo>
                    <a:pt x="247523" y="3542411"/>
                  </a:lnTo>
                  <a:cubicBezTo>
                    <a:pt x="110744" y="3542411"/>
                    <a:pt x="0" y="3433191"/>
                    <a:pt x="0" y="3298571"/>
                  </a:cubicBezTo>
                  <a:close/>
                </a:path>
              </a:pathLst>
            </a:custGeom>
            <a:solidFill>
              <a:srgbClr val="F3F3FF">
                <a:alpha val="56078"/>
              </a:srgbClr>
            </a:solidFill>
          </p:spPr>
        </p:sp>
        <p:sp>
          <p:nvSpPr>
            <p:cNvPr id="1049134" name="Freeform 10"/>
            <p:cNvSpPr/>
            <p:nvPr/>
          </p:nvSpPr>
          <p:spPr>
            <a:xfrm rot="0" flipH="0" flipV="0">
              <a:off x="0" y="0"/>
              <a:ext cx="10714863" cy="3623691"/>
            </a:xfrm>
            <a:custGeom>
              <a:avLst/>
              <a:ahLst/>
              <a:rect l="l" t="t" r="r" b="b"/>
              <a:pathLst>
                <a:path w="10714863" h="3623691">
                  <a:moveTo>
                    <a:pt x="0" y="284480"/>
                  </a:moveTo>
                  <a:cubicBezTo>
                    <a:pt x="0" y="126746"/>
                    <a:pt x="129667" y="0"/>
                    <a:pt x="288163" y="0"/>
                  </a:cubicBezTo>
                  <a:lnTo>
                    <a:pt x="10426700" y="0"/>
                  </a:lnTo>
                  <a:lnTo>
                    <a:pt x="10426700" y="40640"/>
                  </a:lnTo>
                  <a:lnTo>
                    <a:pt x="10426700" y="0"/>
                  </a:lnTo>
                  <a:cubicBezTo>
                    <a:pt x="10585323" y="0"/>
                    <a:pt x="10714863" y="126746"/>
                    <a:pt x="10714863" y="284480"/>
                  </a:cubicBezTo>
                  <a:lnTo>
                    <a:pt x="10674223" y="284480"/>
                  </a:lnTo>
                  <a:lnTo>
                    <a:pt x="10714863" y="284480"/>
                  </a:lnTo>
                  <a:lnTo>
                    <a:pt x="10714863" y="3339211"/>
                  </a:lnTo>
                  <a:lnTo>
                    <a:pt x="10674223" y="3339211"/>
                  </a:lnTo>
                  <a:lnTo>
                    <a:pt x="10714863" y="3339211"/>
                  </a:lnTo>
                  <a:cubicBezTo>
                    <a:pt x="10714863" y="3496945"/>
                    <a:pt x="10585196" y="3623691"/>
                    <a:pt x="10426700" y="3623691"/>
                  </a:cubicBezTo>
                  <a:lnTo>
                    <a:pt x="10426700" y="3583051"/>
                  </a:lnTo>
                  <a:lnTo>
                    <a:pt x="10426700" y="3623691"/>
                  </a:lnTo>
                  <a:lnTo>
                    <a:pt x="288163" y="3623691"/>
                  </a:lnTo>
                  <a:lnTo>
                    <a:pt x="288163" y="3583051"/>
                  </a:lnTo>
                  <a:lnTo>
                    <a:pt x="288163" y="3623691"/>
                  </a:lnTo>
                  <a:cubicBezTo>
                    <a:pt x="129667" y="3623691"/>
                    <a:pt x="0" y="3496818"/>
                    <a:pt x="0" y="3339211"/>
                  </a:cubicBezTo>
                  <a:lnTo>
                    <a:pt x="0" y="284480"/>
                  </a:lnTo>
                  <a:lnTo>
                    <a:pt x="40640" y="284480"/>
                  </a:lnTo>
                  <a:lnTo>
                    <a:pt x="0" y="284480"/>
                  </a:lnTo>
                  <a:moveTo>
                    <a:pt x="81280" y="284480"/>
                  </a:moveTo>
                  <a:lnTo>
                    <a:pt x="81280" y="3339211"/>
                  </a:lnTo>
                  <a:lnTo>
                    <a:pt x="40640" y="3339211"/>
                  </a:lnTo>
                  <a:lnTo>
                    <a:pt x="81280" y="3339211"/>
                  </a:lnTo>
                  <a:cubicBezTo>
                    <a:pt x="81280" y="3450844"/>
                    <a:pt x="173355" y="3542411"/>
                    <a:pt x="288163" y="3542411"/>
                  </a:cubicBezTo>
                  <a:lnTo>
                    <a:pt x="10426700" y="3542411"/>
                  </a:lnTo>
                  <a:cubicBezTo>
                    <a:pt x="10541508" y="3542411"/>
                    <a:pt x="10633583" y="3450844"/>
                    <a:pt x="10633583" y="3339211"/>
                  </a:cubicBezTo>
                  <a:lnTo>
                    <a:pt x="10633583" y="284480"/>
                  </a:lnTo>
                  <a:cubicBezTo>
                    <a:pt x="10633583" y="172847"/>
                    <a:pt x="10541508" y="81280"/>
                    <a:pt x="10426700" y="81280"/>
                  </a:cubicBezTo>
                  <a:lnTo>
                    <a:pt x="288163" y="81280"/>
                  </a:lnTo>
                  <a:lnTo>
                    <a:pt x="288163" y="40640"/>
                  </a:lnTo>
                  <a:lnTo>
                    <a:pt x="288163" y="81280"/>
                  </a:lnTo>
                  <a:cubicBezTo>
                    <a:pt x="173355" y="81280"/>
                    <a:pt x="81280" y="172847"/>
                    <a:pt x="81280" y="284480"/>
                  </a:cubicBezTo>
                  <a:close/>
                </a:path>
              </a:pathLst>
            </a:custGeom>
            <a:solidFill>
              <a:srgbClr val="2D4DF2"/>
            </a:solidFill>
          </p:spPr>
        </p:sp>
      </p:grpSp>
      <p:grpSp>
        <p:nvGrpSpPr>
          <p:cNvPr id="325" name="Group 11"/>
          <p:cNvGrpSpPr/>
          <p:nvPr/>
        </p:nvGrpSpPr>
        <p:grpSpPr>
          <a:xfrm rot="0">
            <a:off x="987323" y="3382718"/>
            <a:ext cx="152400" cy="2656799"/>
            <a:chOff x="0" y="0"/>
            <a:chExt cx="203200" cy="3542398"/>
          </a:xfrm>
        </p:grpSpPr>
        <p:sp>
          <p:nvSpPr>
            <p:cNvPr id="1049135" name="Freeform 12"/>
            <p:cNvSpPr/>
            <p:nvPr/>
          </p:nvSpPr>
          <p:spPr>
            <a:xfrm rot="0" flipH="0" flipV="0">
              <a:off x="0" y="0"/>
              <a:ext cx="203200" cy="3542411"/>
            </a:xfrm>
            <a:custGeom>
              <a:avLst/>
              <a:ahLst/>
              <a:rect l="l" t="t" r="r" b="b"/>
              <a:pathLst>
                <a:path w="203200" h="3542411">
                  <a:moveTo>
                    <a:pt x="0" y="101600"/>
                  </a:moveTo>
                  <a:cubicBezTo>
                    <a:pt x="0" y="45466"/>
                    <a:pt x="45466" y="0"/>
                    <a:pt x="101600" y="0"/>
                  </a:cubicBezTo>
                  <a:cubicBezTo>
                    <a:pt x="157734" y="0"/>
                    <a:pt x="203200" y="45466"/>
                    <a:pt x="203200" y="101600"/>
                  </a:cubicBezTo>
                  <a:lnTo>
                    <a:pt x="203200" y="3440811"/>
                  </a:lnTo>
                  <a:cubicBezTo>
                    <a:pt x="203200" y="3496945"/>
                    <a:pt x="157734" y="3542411"/>
                    <a:pt x="101600" y="3542411"/>
                  </a:cubicBezTo>
                  <a:cubicBezTo>
                    <a:pt x="45466" y="3542411"/>
                    <a:pt x="0" y="3496945"/>
                    <a:pt x="0" y="3440811"/>
                  </a:cubicBezTo>
                  <a:close/>
                </a:path>
              </a:pathLst>
            </a:custGeom>
            <a:solidFill>
              <a:srgbClr val="2D4DF2"/>
            </a:solidFill>
          </p:spPr>
        </p:sp>
      </p:grpSp>
      <p:sp>
        <p:nvSpPr>
          <p:cNvPr id="1049136" name="TextBox 13"/>
          <p:cNvSpPr txBox="1"/>
          <p:nvPr/>
        </p:nvSpPr>
        <p:spPr>
          <a:xfrm rot="0">
            <a:off x="1470717" y="3637512"/>
            <a:ext cx="3732000" cy="506997"/>
          </a:xfrm>
          <a:prstGeom prst="rect"/>
        </p:spPr>
        <p:txBody>
          <a:bodyPr anchor="t" bIns="0" lIns="0" rIns="0" rtlCol="0" tIns="0">
            <a:spAutoFit/>
          </a:bodyPr>
          <a:p>
            <a:pPr algn="l">
              <a:lnSpc>
                <a:spcPts val="3918"/>
              </a:lnSpc>
            </a:pPr>
            <a:r>
              <a:rPr b="1" sz="2600" lang="en-US">
                <a:solidFill>
                  <a:srgbClr val="00002E"/>
                </a:solidFill>
                <a:latin typeface="Nunito Bold"/>
                <a:ea typeface="Nunito Bold"/>
                <a:cs typeface="Nunito Bold"/>
                <a:sym typeface="Nunito Bold"/>
              </a:rPr>
              <a:t>Streamlined Workflows</a:t>
            </a:r>
          </a:p>
        </p:txBody>
      </p:sp>
      <p:sp>
        <p:nvSpPr>
          <p:cNvPr id="1049137" name="TextBox 14"/>
          <p:cNvSpPr txBox="1"/>
          <p:nvPr/>
        </p:nvSpPr>
        <p:spPr>
          <a:xfrm rot="0">
            <a:off x="1470717" y="4164216"/>
            <a:ext cx="7198804" cy="1620393"/>
          </a:xfrm>
          <a:prstGeom prst="rect"/>
        </p:spPr>
        <p:txBody>
          <a:bodyPr anchor="t" bIns="0" lIns="0" rIns="0" rtlCol="0" tIns="0">
            <a:spAutoFit/>
          </a:bodyPr>
          <a:p>
            <a:pPr algn="l">
              <a:lnSpc>
                <a:spcPts val="4253"/>
              </a:lnSpc>
            </a:pPr>
            <a:r>
              <a:rPr sz="2200" lang="en-US">
                <a:solidFill>
                  <a:srgbClr val="00002E"/>
                </a:solidFill>
                <a:latin typeface="PT Sans"/>
                <a:ea typeface="PT Sans"/>
                <a:cs typeface="PT Sans"/>
                <a:sym typeface="PT Sans"/>
              </a:rPr>
              <a:t>Automating repetitive tasks like data entry, invoice processing, and report generation reduces manual effort and accelerates operations significantly.</a:t>
            </a:r>
          </a:p>
        </p:txBody>
      </p:sp>
      <p:grpSp>
        <p:nvGrpSpPr>
          <p:cNvPr id="326" name="Group 15"/>
          <p:cNvGrpSpPr/>
          <p:nvPr/>
        </p:nvGrpSpPr>
        <p:grpSpPr>
          <a:xfrm rot="0">
            <a:off x="9256843" y="3352238"/>
            <a:ext cx="8036147" cy="2717749"/>
            <a:chOff x="0" y="0"/>
            <a:chExt cx="10714863" cy="3623666"/>
          </a:xfrm>
        </p:grpSpPr>
        <p:sp>
          <p:nvSpPr>
            <p:cNvPr id="1049138" name="Freeform 16"/>
            <p:cNvSpPr/>
            <p:nvPr/>
          </p:nvSpPr>
          <p:spPr>
            <a:xfrm rot="0" flipH="0" flipV="0">
              <a:off x="40640" y="40640"/>
              <a:ext cx="10633583" cy="3542411"/>
            </a:xfrm>
            <a:custGeom>
              <a:avLst/>
              <a:ahLst/>
              <a:rect l="l" t="t" r="r" b="b"/>
              <a:pathLst>
                <a:path w="10633583" h="3542411">
                  <a:moveTo>
                    <a:pt x="0" y="243840"/>
                  </a:moveTo>
                  <a:cubicBezTo>
                    <a:pt x="0" y="109220"/>
                    <a:pt x="110871" y="0"/>
                    <a:pt x="247523" y="0"/>
                  </a:cubicBezTo>
                  <a:lnTo>
                    <a:pt x="10386060" y="0"/>
                  </a:lnTo>
                  <a:cubicBezTo>
                    <a:pt x="10522839" y="0"/>
                    <a:pt x="10633583" y="109220"/>
                    <a:pt x="10633583" y="243840"/>
                  </a:cubicBezTo>
                  <a:lnTo>
                    <a:pt x="10633583" y="3298571"/>
                  </a:lnTo>
                  <a:cubicBezTo>
                    <a:pt x="10633583" y="3433191"/>
                    <a:pt x="10522712" y="3542411"/>
                    <a:pt x="10386060" y="3542411"/>
                  </a:cubicBezTo>
                  <a:lnTo>
                    <a:pt x="247523" y="3542411"/>
                  </a:lnTo>
                  <a:cubicBezTo>
                    <a:pt x="110744" y="3542411"/>
                    <a:pt x="0" y="3433191"/>
                    <a:pt x="0" y="3298571"/>
                  </a:cubicBezTo>
                  <a:close/>
                </a:path>
              </a:pathLst>
            </a:custGeom>
            <a:solidFill>
              <a:srgbClr val="F3F3FF">
                <a:alpha val="56078"/>
              </a:srgbClr>
            </a:solidFill>
          </p:spPr>
        </p:sp>
        <p:sp>
          <p:nvSpPr>
            <p:cNvPr id="1049139" name="Freeform 17"/>
            <p:cNvSpPr/>
            <p:nvPr/>
          </p:nvSpPr>
          <p:spPr>
            <a:xfrm rot="0" flipH="0" flipV="0">
              <a:off x="0" y="0"/>
              <a:ext cx="10714863" cy="3623691"/>
            </a:xfrm>
            <a:custGeom>
              <a:avLst/>
              <a:ahLst/>
              <a:rect l="l" t="t" r="r" b="b"/>
              <a:pathLst>
                <a:path w="10714863" h="3623691">
                  <a:moveTo>
                    <a:pt x="0" y="284480"/>
                  </a:moveTo>
                  <a:cubicBezTo>
                    <a:pt x="0" y="126746"/>
                    <a:pt x="129667" y="0"/>
                    <a:pt x="288163" y="0"/>
                  </a:cubicBezTo>
                  <a:lnTo>
                    <a:pt x="10426700" y="0"/>
                  </a:lnTo>
                  <a:lnTo>
                    <a:pt x="10426700" y="40640"/>
                  </a:lnTo>
                  <a:lnTo>
                    <a:pt x="10426700" y="0"/>
                  </a:lnTo>
                  <a:cubicBezTo>
                    <a:pt x="10585323" y="0"/>
                    <a:pt x="10714863" y="126746"/>
                    <a:pt x="10714863" y="284480"/>
                  </a:cubicBezTo>
                  <a:lnTo>
                    <a:pt x="10674223" y="284480"/>
                  </a:lnTo>
                  <a:lnTo>
                    <a:pt x="10714863" y="284480"/>
                  </a:lnTo>
                  <a:lnTo>
                    <a:pt x="10714863" y="3339211"/>
                  </a:lnTo>
                  <a:lnTo>
                    <a:pt x="10674223" y="3339211"/>
                  </a:lnTo>
                  <a:lnTo>
                    <a:pt x="10714863" y="3339211"/>
                  </a:lnTo>
                  <a:cubicBezTo>
                    <a:pt x="10714863" y="3496945"/>
                    <a:pt x="10585196" y="3623691"/>
                    <a:pt x="10426700" y="3623691"/>
                  </a:cubicBezTo>
                  <a:lnTo>
                    <a:pt x="10426700" y="3583051"/>
                  </a:lnTo>
                  <a:lnTo>
                    <a:pt x="10426700" y="3623691"/>
                  </a:lnTo>
                  <a:lnTo>
                    <a:pt x="288163" y="3623691"/>
                  </a:lnTo>
                  <a:lnTo>
                    <a:pt x="288163" y="3583051"/>
                  </a:lnTo>
                  <a:lnTo>
                    <a:pt x="288163" y="3623691"/>
                  </a:lnTo>
                  <a:cubicBezTo>
                    <a:pt x="129667" y="3623691"/>
                    <a:pt x="0" y="3496818"/>
                    <a:pt x="0" y="3339211"/>
                  </a:cubicBezTo>
                  <a:lnTo>
                    <a:pt x="0" y="284480"/>
                  </a:lnTo>
                  <a:lnTo>
                    <a:pt x="40640" y="284480"/>
                  </a:lnTo>
                  <a:lnTo>
                    <a:pt x="0" y="284480"/>
                  </a:lnTo>
                  <a:moveTo>
                    <a:pt x="81280" y="284480"/>
                  </a:moveTo>
                  <a:lnTo>
                    <a:pt x="81280" y="3339211"/>
                  </a:lnTo>
                  <a:lnTo>
                    <a:pt x="40640" y="3339211"/>
                  </a:lnTo>
                  <a:lnTo>
                    <a:pt x="81280" y="3339211"/>
                  </a:lnTo>
                  <a:cubicBezTo>
                    <a:pt x="81280" y="3450844"/>
                    <a:pt x="173355" y="3542411"/>
                    <a:pt x="288163" y="3542411"/>
                  </a:cubicBezTo>
                  <a:lnTo>
                    <a:pt x="10426700" y="3542411"/>
                  </a:lnTo>
                  <a:cubicBezTo>
                    <a:pt x="10541508" y="3542411"/>
                    <a:pt x="10633583" y="3450844"/>
                    <a:pt x="10633583" y="3339211"/>
                  </a:cubicBezTo>
                  <a:lnTo>
                    <a:pt x="10633583" y="284480"/>
                  </a:lnTo>
                  <a:cubicBezTo>
                    <a:pt x="10633583" y="172847"/>
                    <a:pt x="10541508" y="81280"/>
                    <a:pt x="10426700" y="81280"/>
                  </a:cubicBezTo>
                  <a:lnTo>
                    <a:pt x="288163" y="81280"/>
                  </a:lnTo>
                  <a:lnTo>
                    <a:pt x="288163" y="40640"/>
                  </a:lnTo>
                  <a:lnTo>
                    <a:pt x="288163" y="81280"/>
                  </a:lnTo>
                  <a:cubicBezTo>
                    <a:pt x="173355" y="81280"/>
                    <a:pt x="81280" y="172847"/>
                    <a:pt x="81280" y="284480"/>
                  </a:cubicBezTo>
                  <a:close/>
                </a:path>
              </a:pathLst>
            </a:custGeom>
            <a:solidFill>
              <a:srgbClr val="018CE1"/>
            </a:solidFill>
          </p:spPr>
        </p:sp>
      </p:grpSp>
      <p:grpSp>
        <p:nvGrpSpPr>
          <p:cNvPr id="327" name="Group 18"/>
          <p:cNvGrpSpPr/>
          <p:nvPr/>
        </p:nvGrpSpPr>
        <p:grpSpPr>
          <a:xfrm rot="0">
            <a:off x="9249223" y="3382718"/>
            <a:ext cx="152400" cy="2656799"/>
            <a:chOff x="0" y="0"/>
            <a:chExt cx="203200" cy="3542398"/>
          </a:xfrm>
        </p:grpSpPr>
        <p:sp>
          <p:nvSpPr>
            <p:cNvPr id="1049140" name="Freeform 19"/>
            <p:cNvSpPr/>
            <p:nvPr/>
          </p:nvSpPr>
          <p:spPr>
            <a:xfrm rot="0" flipH="0" flipV="0">
              <a:off x="0" y="0"/>
              <a:ext cx="203200" cy="3542411"/>
            </a:xfrm>
            <a:custGeom>
              <a:avLst/>
              <a:ahLst/>
              <a:rect l="l" t="t" r="r" b="b"/>
              <a:pathLst>
                <a:path w="203200" h="3542411">
                  <a:moveTo>
                    <a:pt x="0" y="101600"/>
                  </a:moveTo>
                  <a:cubicBezTo>
                    <a:pt x="0" y="45466"/>
                    <a:pt x="45466" y="0"/>
                    <a:pt x="101600" y="0"/>
                  </a:cubicBezTo>
                  <a:cubicBezTo>
                    <a:pt x="157734" y="0"/>
                    <a:pt x="203200" y="45466"/>
                    <a:pt x="203200" y="101600"/>
                  </a:cubicBezTo>
                  <a:lnTo>
                    <a:pt x="203200" y="3440811"/>
                  </a:lnTo>
                  <a:cubicBezTo>
                    <a:pt x="203200" y="3496945"/>
                    <a:pt x="157734" y="3542411"/>
                    <a:pt x="101600" y="3542411"/>
                  </a:cubicBezTo>
                  <a:cubicBezTo>
                    <a:pt x="45466" y="3542411"/>
                    <a:pt x="0" y="3496945"/>
                    <a:pt x="0" y="3440811"/>
                  </a:cubicBezTo>
                  <a:close/>
                </a:path>
              </a:pathLst>
            </a:custGeom>
            <a:solidFill>
              <a:srgbClr val="018CE1"/>
            </a:solidFill>
          </p:spPr>
        </p:sp>
      </p:grpSp>
      <p:sp>
        <p:nvSpPr>
          <p:cNvPr id="1049141" name="TextBox 20"/>
          <p:cNvSpPr txBox="1"/>
          <p:nvPr/>
        </p:nvSpPr>
        <p:spPr>
          <a:xfrm rot="0">
            <a:off x="9732616" y="3637512"/>
            <a:ext cx="3447002" cy="506997"/>
          </a:xfrm>
          <a:prstGeom prst="rect"/>
        </p:spPr>
        <p:txBody>
          <a:bodyPr anchor="t" bIns="0" lIns="0" rIns="0" rtlCol="0" tIns="0">
            <a:spAutoFit/>
          </a:bodyPr>
          <a:p>
            <a:pPr algn="l">
              <a:lnSpc>
                <a:spcPts val="3918"/>
              </a:lnSpc>
            </a:pPr>
            <a:r>
              <a:rPr b="1" sz="2600" lang="en-US">
                <a:solidFill>
                  <a:srgbClr val="00002E"/>
                </a:solidFill>
                <a:latin typeface="Nunito Bold"/>
                <a:ea typeface="Nunito Bold"/>
                <a:cs typeface="Nunito Bold"/>
                <a:sym typeface="Nunito Bold"/>
              </a:rPr>
              <a:t>Enhanced Accuracy</a:t>
            </a:r>
          </a:p>
        </p:txBody>
      </p:sp>
      <p:sp>
        <p:nvSpPr>
          <p:cNvPr id="1049142" name="TextBox 21"/>
          <p:cNvSpPr txBox="1"/>
          <p:nvPr/>
        </p:nvSpPr>
        <p:spPr>
          <a:xfrm rot="0">
            <a:off x="9732616" y="4164216"/>
            <a:ext cx="7198804" cy="1620393"/>
          </a:xfrm>
          <a:prstGeom prst="rect"/>
        </p:spPr>
        <p:txBody>
          <a:bodyPr anchor="t" bIns="0" lIns="0" rIns="0" rtlCol="0" tIns="0">
            <a:spAutoFit/>
          </a:bodyPr>
          <a:p>
            <a:pPr algn="l">
              <a:lnSpc>
                <a:spcPts val="4253"/>
              </a:lnSpc>
            </a:pPr>
            <a:r>
              <a:rPr sz="2200" lang="en-US">
                <a:solidFill>
                  <a:srgbClr val="00002E"/>
                </a:solidFill>
                <a:latin typeface="PT Sans"/>
                <a:ea typeface="PT Sans"/>
                <a:cs typeface="PT Sans"/>
                <a:sym typeface="PT Sans"/>
              </a:rPr>
              <a:t>By standardizing processes and minimizing human intervention, automation significantly lowers the risk of errors and data inconsistencies across the organization.</a:t>
            </a:r>
          </a:p>
        </p:txBody>
      </p:sp>
      <p:grpSp>
        <p:nvGrpSpPr>
          <p:cNvPr id="328" name="Group 22"/>
          <p:cNvGrpSpPr/>
          <p:nvPr/>
        </p:nvGrpSpPr>
        <p:grpSpPr>
          <a:xfrm rot="0">
            <a:off x="994953" y="6295615"/>
            <a:ext cx="8036147" cy="3181550"/>
            <a:chOff x="0" y="0"/>
            <a:chExt cx="10714863" cy="4242067"/>
          </a:xfrm>
        </p:grpSpPr>
        <p:sp>
          <p:nvSpPr>
            <p:cNvPr id="1049143" name="Freeform 23"/>
            <p:cNvSpPr/>
            <p:nvPr/>
          </p:nvSpPr>
          <p:spPr>
            <a:xfrm rot="0" flipH="0" flipV="0">
              <a:off x="40640" y="40640"/>
              <a:ext cx="10633583" cy="4160774"/>
            </a:xfrm>
            <a:custGeom>
              <a:avLst/>
              <a:ahLst/>
              <a:rect l="l" t="t" r="r" b="b"/>
              <a:pathLst>
                <a:path w="10633583" h="4160774">
                  <a:moveTo>
                    <a:pt x="0" y="243840"/>
                  </a:moveTo>
                  <a:cubicBezTo>
                    <a:pt x="0" y="109220"/>
                    <a:pt x="110490" y="0"/>
                    <a:pt x="246761" y="0"/>
                  </a:cubicBezTo>
                  <a:lnTo>
                    <a:pt x="10386822" y="0"/>
                  </a:lnTo>
                  <a:cubicBezTo>
                    <a:pt x="10523093" y="0"/>
                    <a:pt x="10633583" y="109220"/>
                    <a:pt x="10633583" y="243840"/>
                  </a:cubicBezTo>
                  <a:lnTo>
                    <a:pt x="10633583" y="3916934"/>
                  </a:lnTo>
                  <a:cubicBezTo>
                    <a:pt x="10633583" y="4051554"/>
                    <a:pt x="10523093" y="4160774"/>
                    <a:pt x="10386822" y="4160774"/>
                  </a:cubicBezTo>
                  <a:lnTo>
                    <a:pt x="246761" y="4160774"/>
                  </a:lnTo>
                  <a:cubicBezTo>
                    <a:pt x="110490" y="4160774"/>
                    <a:pt x="0" y="4051554"/>
                    <a:pt x="0" y="3916934"/>
                  </a:cubicBezTo>
                  <a:close/>
                </a:path>
              </a:pathLst>
            </a:custGeom>
            <a:solidFill>
              <a:srgbClr val="F3F3FF">
                <a:alpha val="56078"/>
              </a:srgbClr>
            </a:solidFill>
          </p:spPr>
        </p:sp>
        <p:sp>
          <p:nvSpPr>
            <p:cNvPr id="1049144" name="Freeform 24"/>
            <p:cNvSpPr/>
            <p:nvPr/>
          </p:nvSpPr>
          <p:spPr>
            <a:xfrm rot="0" flipH="0" flipV="0">
              <a:off x="0" y="0"/>
              <a:ext cx="10714863" cy="4242054"/>
            </a:xfrm>
            <a:custGeom>
              <a:avLst/>
              <a:ahLst/>
              <a:rect l="l" t="t" r="r" b="b"/>
              <a:pathLst>
                <a:path w="10714863" h="4242054">
                  <a:moveTo>
                    <a:pt x="0" y="284480"/>
                  </a:moveTo>
                  <a:cubicBezTo>
                    <a:pt x="0" y="126873"/>
                    <a:pt x="129159" y="0"/>
                    <a:pt x="287401" y="0"/>
                  </a:cubicBezTo>
                  <a:lnTo>
                    <a:pt x="10427462" y="0"/>
                  </a:lnTo>
                  <a:lnTo>
                    <a:pt x="10427462" y="40640"/>
                  </a:lnTo>
                  <a:lnTo>
                    <a:pt x="10427462" y="0"/>
                  </a:lnTo>
                  <a:cubicBezTo>
                    <a:pt x="10585704" y="0"/>
                    <a:pt x="10714863" y="126873"/>
                    <a:pt x="10714863" y="284480"/>
                  </a:cubicBezTo>
                  <a:lnTo>
                    <a:pt x="10674223" y="284480"/>
                  </a:lnTo>
                  <a:lnTo>
                    <a:pt x="10714863" y="284480"/>
                  </a:lnTo>
                  <a:lnTo>
                    <a:pt x="10714863" y="3957574"/>
                  </a:lnTo>
                  <a:lnTo>
                    <a:pt x="10674223" y="3957574"/>
                  </a:lnTo>
                  <a:lnTo>
                    <a:pt x="10714863" y="3957574"/>
                  </a:lnTo>
                  <a:cubicBezTo>
                    <a:pt x="10714863" y="4115181"/>
                    <a:pt x="10585704" y="4242054"/>
                    <a:pt x="10427462" y="4242054"/>
                  </a:cubicBezTo>
                  <a:lnTo>
                    <a:pt x="10427462" y="4201414"/>
                  </a:lnTo>
                  <a:lnTo>
                    <a:pt x="10427462" y="4242054"/>
                  </a:lnTo>
                  <a:lnTo>
                    <a:pt x="287401" y="4242054"/>
                  </a:lnTo>
                  <a:lnTo>
                    <a:pt x="287401" y="4201414"/>
                  </a:lnTo>
                  <a:lnTo>
                    <a:pt x="287401" y="4242054"/>
                  </a:lnTo>
                  <a:cubicBezTo>
                    <a:pt x="129159" y="4242054"/>
                    <a:pt x="0" y="4115181"/>
                    <a:pt x="0" y="3957574"/>
                  </a:cubicBezTo>
                  <a:lnTo>
                    <a:pt x="0" y="284480"/>
                  </a:lnTo>
                  <a:lnTo>
                    <a:pt x="40640" y="284480"/>
                  </a:lnTo>
                  <a:lnTo>
                    <a:pt x="0" y="284480"/>
                  </a:lnTo>
                  <a:moveTo>
                    <a:pt x="81280" y="284480"/>
                  </a:moveTo>
                  <a:lnTo>
                    <a:pt x="81280" y="3957574"/>
                  </a:lnTo>
                  <a:lnTo>
                    <a:pt x="40640" y="3957574"/>
                  </a:lnTo>
                  <a:lnTo>
                    <a:pt x="81280" y="3957574"/>
                  </a:lnTo>
                  <a:cubicBezTo>
                    <a:pt x="81280" y="4069334"/>
                    <a:pt x="173101" y="4160774"/>
                    <a:pt x="287401" y="4160774"/>
                  </a:cubicBezTo>
                  <a:lnTo>
                    <a:pt x="10427462" y="4160774"/>
                  </a:lnTo>
                  <a:cubicBezTo>
                    <a:pt x="10541762" y="4160774"/>
                    <a:pt x="10633583" y="4069334"/>
                    <a:pt x="10633583" y="3957574"/>
                  </a:cubicBezTo>
                  <a:lnTo>
                    <a:pt x="10633583" y="284480"/>
                  </a:lnTo>
                  <a:cubicBezTo>
                    <a:pt x="10633583" y="172720"/>
                    <a:pt x="10541762" y="81280"/>
                    <a:pt x="10427462" y="81280"/>
                  </a:cubicBezTo>
                  <a:lnTo>
                    <a:pt x="287401" y="81280"/>
                  </a:lnTo>
                  <a:lnTo>
                    <a:pt x="287401" y="40640"/>
                  </a:lnTo>
                  <a:lnTo>
                    <a:pt x="287401" y="81280"/>
                  </a:lnTo>
                  <a:cubicBezTo>
                    <a:pt x="173101" y="81280"/>
                    <a:pt x="81280" y="172720"/>
                    <a:pt x="81280" y="284480"/>
                  </a:cubicBezTo>
                  <a:close/>
                </a:path>
              </a:pathLst>
            </a:custGeom>
            <a:solidFill>
              <a:srgbClr val="DA33BF"/>
            </a:solidFill>
          </p:spPr>
        </p:sp>
      </p:grpSp>
      <p:grpSp>
        <p:nvGrpSpPr>
          <p:cNvPr id="329" name="Group 25"/>
          <p:cNvGrpSpPr/>
          <p:nvPr/>
        </p:nvGrpSpPr>
        <p:grpSpPr>
          <a:xfrm rot="0">
            <a:off x="987323" y="6326086"/>
            <a:ext cx="152400" cy="3120600"/>
            <a:chOff x="0" y="0"/>
            <a:chExt cx="203200" cy="4160799"/>
          </a:xfrm>
        </p:grpSpPr>
        <p:sp>
          <p:nvSpPr>
            <p:cNvPr id="1049145" name="Freeform 26"/>
            <p:cNvSpPr/>
            <p:nvPr/>
          </p:nvSpPr>
          <p:spPr>
            <a:xfrm rot="0" flipH="0" flipV="0">
              <a:off x="0" y="0"/>
              <a:ext cx="203200" cy="4160774"/>
            </a:xfrm>
            <a:custGeom>
              <a:avLst/>
              <a:ahLst/>
              <a:rect l="l" t="t" r="r" b="b"/>
              <a:pathLst>
                <a:path w="203200" h="4160774">
                  <a:moveTo>
                    <a:pt x="0" y="101600"/>
                  </a:moveTo>
                  <a:cubicBezTo>
                    <a:pt x="0" y="45466"/>
                    <a:pt x="45466" y="0"/>
                    <a:pt x="101600" y="0"/>
                  </a:cubicBezTo>
                  <a:cubicBezTo>
                    <a:pt x="157734" y="0"/>
                    <a:pt x="203200" y="45466"/>
                    <a:pt x="203200" y="101600"/>
                  </a:cubicBezTo>
                  <a:lnTo>
                    <a:pt x="203200" y="4059174"/>
                  </a:lnTo>
                  <a:cubicBezTo>
                    <a:pt x="203200" y="4115308"/>
                    <a:pt x="157734" y="4160774"/>
                    <a:pt x="101600" y="4160774"/>
                  </a:cubicBezTo>
                  <a:cubicBezTo>
                    <a:pt x="45466" y="4160774"/>
                    <a:pt x="0" y="4115308"/>
                    <a:pt x="0" y="4059174"/>
                  </a:cubicBezTo>
                  <a:close/>
                </a:path>
              </a:pathLst>
            </a:custGeom>
            <a:solidFill>
              <a:srgbClr val="DA33BF"/>
            </a:solidFill>
          </p:spPr>
        </p:sp>
      </p:grpSp>
      <p:sp>
        <p:nvSpPr>
          <p:cNvPr id="1049146" name="TextBox 27"/>
          <p:cNvSpPr txBox="1"/>
          <p:nvPr/>
        </p:nvSpPr>
        <p:spPr>
          <a:xfrm rot="0">
            <a:off x="1470717" y="6580880"/>
            <a:ext cx="3476396" cy="506997"/>
          </a:xfrm>
          <a:prstGeom prst="rect"/>
        </p:spPr>
        <p:txBody>
          <a:bodyPr anchor="t" bIns="0" lIns="0" rIns="0" rtlCol="0" tIns="0">
            <a:spAutoFit/>
          </a:bodyPr>
          <a:p>
            <a:pPr algn="l">
              <a:lnSpc>
                <a:spcPts val="3918"/>
              </a:lnSpc>
            </a:pPr>
            <a:r>
              <a:rPr b="1" sz="2600" lang="en-US">
                <a:solidFill>
                  <a:srgbClr val="00002E"/>
                </a:solidFill>
                <a:latin typeface="Nunito Bold"/>
                <a:ea typeface="Nunito Bold"/>
                <a:cs typeface="Nunito Bold"/>
                <a:sym typeface="Nunito Bold"/>
              </a:rPr>
              <a:t>Increased Productivity</a:t>
            </a:r>
          </a:p>
        </p:txBody>
      </p:sp>
      <p:sp>
        <p:nvSpPr>
          <p:cNvPr id="1049147" name="TextBox 28"/>
          <p:cNvSpPr txBox="1"/>
          <p:nvPr/>
        </p:nvSpPr>
        <p:spPr>
          <a:xfrm rot="0">
            <a:off x="1470717" y="7107584"/>
            <a:ext cx="7198804" cy="1620393"/>
          </a:xfrm>
          <a:prstGeom prst="rect"/>
        </p:spPr>
        <p:txBody>
          <a:bodyPr anchor="t" bIns="0" lIns="0" rIns="0" rtlCol="0" tIns="0">
            <a:spAutoFit/>
          </a:bodyPr>
          <a:p>
            <a:pPr algn="l">
              <a:lnSpc>
                <a:spcPts val="4253"/>
              </a:lnSpc>
            </a:pPr>
            <a:r>
              <a:rPr sz="2200" lang="en-US">
                <a:solidFill>
                  <a:srgbClr val="00002E"/>
                </a:solidFill>
                <a:latin typeface="PT Sans"/>
                <a:ea typeface="PT Sans"/>
                <a:cs typeface="PT Sans"/>
                <a:sym typeface="PT Sans"/>
              </a:rPr>
              <a:t>Employees are freed from mundane, administrative duties, allowing them to focus on strategic planning, analysis, and value-added problem-solving.</a:t>
            </a:r>
          </a:p>
        </p:txBody>
      </p:sp>
      <p:grpSp>
        <p:nvGrpSpPr>
          <p:cNvPr id="330" name="Group 29"/>
          <p:cNvGrpSpPr/>
          <p:nvPr/>
        </p:nvGrpSpPr>
        <p:grpSpPr>
          <a:xfrm rot="0">
            <a:off x="9256843" y="6295615"/>
            <a:ext cx="8036147" cy="3181550"/>
            <a:chOff x="0" y="0"/>
            <a:chExt cx="10714863" cy="4242067"/>
          </a:xfrm>
        </p:grpSpPr>
        <p:sp>
          <p:nvSpPr>
            <p:cNvPr id="1049148" name="Freeform 30"/>
            <p:cNvSpPr/>
            <p:nvPr/>
          </p:nvSpPr>
          <p:spPr>
            <a:xfrm rot="0" flipH="0" flipV="0">
              <a:off x="40640" y="40640"/>
              <a:ext cx="10633583" cy="4160774"/>
            </a:xfrm>
            <a:custGeom>
              <a:avLst/>
              <a:ahLst/>
              <a:rect l="l" t="t" r="r" b="b"/>
              <a:pathLst>
                <a:path w="10633583" h="4160774">
                  <a:moveTo>
                    <a:pt x="0" y="243840"/>
                  </a:moveTo>
                  <a:cubicBezTo>
                    <a:pt x="0" y="109220"/>
                    <a:pt x="110490" y="0"/>
                    <a:pt x="246761" y="0"/>
                  </a:cubicBezTo>
                  <a:lnTo>
                    <a:pt x="10386822" y="0"/>
                  </a:lnTo>
                  <a:cubicBezTo>
                    <a:pt x="10523093" y="0"/>
                    <a:pt x="10633583" y="109220"/>
                    <a:pt x="10633583" y="243840"/>
                  </a:cubicBezTo>
                  <a:lnTo>
                    <a:pt x="10633583" y="3916934"/>
                  </a:lnTo>
                  <a:cubicBezTo>
                    <a:pt x="10633583" y="4051554"/>
                    <a:pt x="10523093" y="4160774"/>
                    <a:pt x="10386822" y="4160774"/>
                  </a:cubicBezTo>
                  <a:lnTo>
                    <a:pt x="246761" y="4160774"/>
                  </a:lnTo>
                  <a:cubicBezTo>
                    <a:pt x="110490" y="4160774"/>
                    <a:pt x="0" y="4051554"/>
                    <a:pt x="0" y="3916934"/>
                  </a:cubicBezTo>
                  <a:close/>
                </a:path>
              </a:pathLst>
            </a:custGeom>
            <a:solidFill>
              <a:srgbClr val="F3F3FF">
                <a:alpha val="56078"/>
              </a:srgbClr>
            </a:solidFill>
          </p:spPr>
        </p:sp>
        <p:sp>
          <p:nvSpPr>
            <p:cNvPr id="1049149" name="Freeform 31"/>
            <p:cNvSpPr/>
            <p:nvPr/>
          </p:nvSpPr>
          <p:spPr>
            <a:xfrm rot="0" flipH="0" flipV="0">
              <a:off x="0" y="0"/>
              <a:ext cx="10714863" cy="4242054"/>
            </a:xfrm>
            <a:custGeom>
              <a:avLst/>
              <a:ahLst/>
              <a:rect l="l" t="t" r="r" b="b"/>
              <a:pathLst>
                <a:path w="10714863" h="4242054">
                  <a:moveTo>
                    <a:pt x="0" y="284480"/>
                  </a:moveTo>
                  <a:cubicBezTo>
                    <a:pt x="0" y="126873"/>
                    <a:pt x="129159" y="0"/>
                    <a:pt x="287401" y="0"/>
                  </a:cubicBezTo>
                  <a:lnTo>
                    <a:pt x="10427462" y="0"/>
                  </a:lnTo>
                  <a:lnTo>
                    <a:pt x="10427462" y="40640"/>
                  </a:lnTo>
                  <a:lnTo>
                    <a:pt x="10427462" y="0"/>
                  </a:lnTo>
                  <a:cubicBezTo>
                    <a:pt x="10585704" y="0"/>
                    <a:pt x="10714863" y="126873"/>
                    <a:pt x="10714863" y="284480"/>
                  </a:cubicBezTo>
                  <a:lnTo>
                    <a:pt x="10674223" y="284480"/>
                  </a:lnTo>
                  <a:lnTo>
                    <a:pt x="10714863" y="284480"/>
                  </a:lnTo>
                  <a:lnTo>
                    <a:pt x="10714863" y="3957574"/>
                  </a:lnTo>
                  <a:lnTo>
                    <a:pt x="10674223" y="3957574"/>
                  </a:lnTo>
                  <a:lnTo>
                    <a:pt x="10714863" y="3957574"/>
                  </a:lnTo>
                  <a:cubicBezTo>
                    <a:pt x="10714863" y="4115181"/>
                    <a:pt x="10585704" y="4242054"/>
                    <a:pt x="10427462" y="4242054"/>
                  </a:cubicBezTo>
                  <a:lnTo>
                    <a:pt x="10427462" y="4201414"/>
                  </a:lnTo>
                  <a:lnTo>
                    <a:pt x="10427462" y="4242054"/>
                  </a:lnTo>
                  <a:lnTo>
                    <a:pt x="287401" y="4242054"/>
                  </a:lnTo>
                  <a:lnTo>
                    <a:pt x="287401" y="4201414"/>
                  </a:lnTo>
                  <a:lnTo>
                    <a:pt x="287401" y="4242054"/>
                  </a:lnTo>
                  <a:cubicBezTo>
                    <a:pt x="129159" y="4242054"/>
                    <a:pt x="0" y="4115181"/>
                    <a:pt x="0" y="3957574"/>
                  </a:cubicBezTo>
                  <a:lnTo>
                    <a:pt x="0" y="284480"/>
                  </a:lnTo>
                  <a:lnTo>
                    <a:pt x="40640" y="284480"/>
                  </a:lnTo>
                  <a:lnTo>
                    <a:pt x="0" y="284480"/>
                  </a:lnTo>
                  <a:moveTo>
                    <a:pt x="81280" y="284480"/>
                  </a:moveTo>
                  <a:lnTo>
                    <a:pt x="81280" y="3957574"/>
                  </a:lnTo>
                  <a:lnTo>
                    <a:pt x="40640" y="3957574"/>
                  </a:lnTo>
                  <a:lnTo>
                    <a:pt x="81280" y="3957574"/>
                  </a:lnTo>
                  <a:cubicBezTo>
                    <a:pt x="81280" y="4069334"/>
                    <a:pt x="173101" y="4160774"/>
                    <a:pt x="287401" y="4160774"/>
                  </a:cubicBezTo>
                  <a:lnTo>
                    <a:pt x="10427462" y="4160774"/>
                  </a:lnTo>
                  <a:cubicBezTo>
                    <a:pt x="10541762" y="4160774"/>
                    <a:pt x="10633583" y="4069334"/>
                    <a:pt x="10633583" y="3957574"/>
                  </a:cubicBezTo>
                  <a:lnTo>
                    <a:pt x="10633583" y="284480"/>
                  </a:lnTo>
                  <a:cubicBezTo>
                    <a:pt x="10633583" y="172720"/>
                    <a:pt x="10541762" y="81280"/>
                    <a:pt x="10427462" y="81280"/>
                  </a:cubicBezTo>
                  <a:lnTo>
                    <a:pt x="287401" y="81280"/>
                  </a:lnTo>
                  <a:lnTo>
                    <a:pt x="287401" y="40640"/>
                  </a:lnTo>
                  <a:lnTo>
                    <a:pt x="287401" y="81280"/>
                  </a:lnTo>
                  <a:cubicBezTo>
                    <a:pt x="173101" y="81280"/>
                    <a:pt x="81280" y="172720"/>
                    <a:pt x="81280" y="284480"/>
                  </a:cubicBezTo>
                  <a:close/>
                </a:path>
              </a:pathLst>
            </a:custGeom>
            <a:solidFill>
              <a:srgbClr val="2D4DF2"/>
            </a:solidFill>
          </p:spPr>
        </p:sp>
      </p:grpSp>
      <p:grpSp>
        <p:nvGrpSpPr>
          <p:cNvPr id="331" name="Group 32"/>
          <p:cNvGrpSpPr/>
          <p:nvPr/>
        </p:nvGrpSpPr>
        <p:grpSpPr>
          <a:xfrm rot="0">
            <a:off x="9249223" y="6326086"/>
            <a:ext cx="152400" cy="3120600"/>
            <a:chOff x="0" y="0"/>
            <a:chExt cx="203200" cy="4160799"/>
          </a:xfrm>
        </p:grpSpPr>
        <p:sp>
          <p:nvSpPr>
            <p:cNvPr id="1049150" name="Freeform 33"/>
            <p:cNvSpPr/>
            <p:nvPr/>
          </p:nvSpPr>
          <p:spPr>
            <a:xfrm rot="0" flipH="0" flipV="0">
              <a:off x="0" y="0"/>
              <a:ext cx="203200" cy="4160774"/>
            </a:xfrm>
            <a:custGeom>
              <a:avLst/>
              <a:ahLst/>
              <a:rect l="l" t="t" r="r" b="b"/>
              <a:pathLst>
                <a:path w="203200" h="4160774">
                  <a:moveTo>
                    <a:pt x="0" y="101600"/>
                  </a:moveTo>
                  <a:cubicBezTo>
                    <a:pt x="0" y="45466"/>
                    <a:pt x="45466" y="0"/>
                    <a:pt x="101600" y="0"/>
                  </a:cubicBezTo>
                  <a:cubicBezTo>
                    <a:pt x="157734" y="0"/>
                    <a:pt x="203200" y="45466"/>
                    <a:pt x="203200" y="101600"/>
                  </a:cubicBezTo>
                  <a:lnTo>
                    <a:pt x="203200" y="4059174"/>
                  </a:lnTo>
                  <a:cubicBezTo>
                    <a:pt x="203200" y="4115308"/>
                    <a:pt x="157734" y="4160774"/>
                    <a:pt x="101600" y="4160774"/>
                  </a:cubicBezTo>
                  <a:cubicBezTo>
                    <a:pt x="45466" y="4160774"/>
                    <a:pt x="0" y="4115308"/>
                    <a:pt x="0" y="4059174"/>
                  </a:cubicBezTo>
                  <a:close/>
                </a:path>
              </a:pathLst>
            </a:custGeom>
            <a:solidFill>
              <a:srgbClr val="2D4DF2"/>
            </a:solidFill>
          </p:spPr>
        </p:sp>
      </p:grpSp>
      <p:sp>
        <p:nvSpPr>
          <p:cNvPr id="1049151" name="TextBox 34"/>
          <p:cNvSpPr txBox="1"/>
          <p:nvPr/>
        </p:nvSpPr>
        <p:spPr>
          <a:xfrm rot="0">
            <a:off x="9732616" y="6580880"/>
            <a:ext cx="3688804" cy="506997"/>
          </a:xfrm>
          <a:prstGeom prst="rect"/>
        </p:spPr>
        <p:txBody>
          <a:bodyPr anchor="t" bIns="0" lIns="0" rIns="0" rtlCol="0" tIns="0">
            <a:spAutoFit/>
          </a:bodyPr>
          <a:p>
            <a:pPr algn="l">
              <a:lnSpc>
                <a:spcPts val="3918"/>
              </a:lnSpc>
            </a:pPr>
            <a:r>
              <a:rPr b="1" sz="2600" lang="en-US">
                <a:solidFill>
                  <a:srgbClr val="00002E"/>
                </a:solidFill>
                <a:latin typeface="Nunito Bold"/>
                <a:ea typeface="Nunito Bold"/>
                <a:cs typeface="Nunito Bold"/>
                <a:sym typeface="Nunito Bold"/>
              </a:rPr>
              <a:t>Faster Decision-Making</a:t>
            </a:r>
          </a:p>
        </p:txBody>
      </p:sp>
      <p:sp>
        <p:nvSpPr>
          <p:cNvPr id="1049152" name="TextBox 35"/>
          <p:cNvSpPr txBox="1"/>
          <p:nvPr/>
        </p:nvSpPr>
        <p:spPr>
          <a:xfrm rot="0">
            <a:off x="9732616" y="7107584"/>
            <a:ext cx="7198804" cy="1620393"/>
          </a:xfrm>
          <a:prstGeom prst="rect"/>
        </p:spPr>
        <p:txBody>
          <a:bodyPr anchor="t" bIns="0" lIns="0" rIns="0" rtlCol="0" tIns="0">
            <a:spAutoFit/>
          </a:bodyPr>
          <a:p>
            <a:pPr algn="l">
              <a:lnSpc>
                <a:spcPts val="4253"/>
              </a:lnSpc>
            </a:pPr>
            <a:r>
              <a:rPr sz="2200" lang="en-US">
                <a:solidFill>
                  <a:srgbClr val="00002E"/>
                </a:solidFill>
                <a:latin typeface="PT Sans"/>
                <a:ea typeface="PT Sans"/>
                <a:cs typeface="PT Sans"/>
                <a:sym typeface="PT Sans"/>
              </a:rPr>
              <a:t>Automated data collection and real-time processing provide instant access to critical insights, enabling quicker responses to market changes and operational demands.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34" name=""/>
        <p:cNvGrpSpPr/>
        <p:nvPr/>
      </p:nvGrpSpPr>
      <p:grpSpPr>
        <a:xfrm>
          <a:off x="0" y="0"/>
          <a:ext cx="0" cy="0"/>
          <a:chOff x="0" y="0"/>
          <a:chExt cx="0" cy="0"/>
        </a:xfrm>
      </p:grpSpPr>
      <p:grpSp>
        <p:nvGrpSpPr>
          <p:cNvPr id="335" name="Group 2"/>
          <p:cNvGrpSpPr/>
          <p:nvPr/>
        </p:nvGrpSpPr>
        <p:grpSpPr>
          <a:xfrm rot="0">
            <a:off x="0" y="0"/>
            <a:ext cx="18288000" cy="10287000"/>
            <a:chOff x="0" y="0"/>
            <a:chExt cx="24384000" cy="13716000"/>
          </a:xfrm>
        </p:grpSpPr>
        <p:sp>
          <p:nvSpPr>
            <p:cNvPr id="1049159"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336" name="Group 4"/>
          <p:cNvGrpSpPr/>
          <p:nvPr/>
        </p:nvGrpSpPr>
        <p:grpSpPr>
          <a:xfrm rot="0">
            <a:off x="0" y="0"/>
            <a:ext cx="18288000" cy="10287000"/>
            <a:chOff x="0" y="0"/>
            <a:chExt cx="24384000" cy="13716000"/>
          </a:xfrm>
        </p:grpSpPr>
        <p:sp>
          <p:nvSpPr>
            <p:cNvPr id="1049160"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161" name="TextBox 6"/>
          <p:cNvSpPr txBox="1"/>
          <p:nvPr/>
        </p:nvSpPr>
        <p:spPr>
          <a:xfrm rot="0">
            <a:off x="1496892" y="546202"/>
            <a:ext cx="10621204" cy="845439"/>
          </a:xfrm>
          <a:prstGeom prst="rect"/>
        </p:spPr>
        <p:txBody>
          <a:bodyPr anchor="t" bIns="0" lIns="0" rIns="0" rtlCol="0" tIns="0">
            <a:spAutoFit/>
          </a:bodyPr>
          <a:p>
            <a:pPr algn="l">
              <a:lnSpc>
                <a:spcPts val="6657"/>
              </a:lnSpc>
            </a:pPr>
            <a:r>
              <a:rPr b="1" sz="4400" lang="en-US">
                <a:solidFill>
                  <a:srgbClr val="00002E"/>
                </a:solidFill>
                <a:latin typeface="Nunito Bold"/>
                <a:ea typeface="Nunito Bold"/>
                <a:cs typeface="Nunito Bold"/>
                <a:sym typeface="Nunito Bold"/>
              </a:rPr>
              <a:t>Real-Time Data and Reporting</a:t>
            </a:r>
          </a:p>
        </p:txBody>
      </p:sp>
      <p:sp>
        <p:nvSpPr>
          <p:cNvPr id="1049162" name="TextBox 7"/>
          <p:cNvSpPr txBox="1"/>
          <p:nvPr/>
        </p:nvSpPr>
        <p:spPr>
          <a:xfrm rot="0">
            <a:off x="1496911" y="1647377"/>
            <a:ext cx="15293997" cy="1191768"/>
          </a:xfrm>
          <a:prstGeom prst="rect"/>
        </p:spPr>
        <p:txBody>
          <a:bodyPr anchor="t" bIns="0" lIns="0" rIns="0" rtlCol="0" tIns="0">
            <a:spAutoFit/>
          </a:bodyPr>
          <a:p>
            <a:pPr algn="l">
              <a:lnSpc>
                <a:spcPts val="3128"/>
              </a:lnSpc>
            </a:pPr>
            <a:r>
              <a:rPr sz="2000" lang="en-US">
                <a:solidFill>
                  <a:srgbClr val="00002E"/>
                </a:solidFill>
                <a:latin typeface="PT Sans"/>
                <a:ea typeface="PT Sans"/>
                <a:cs typeface="PT Sans"/>
                <a:sym typeface="PT Sans"/>
              </a:rPr>
              <a:t>One of the most transformative advantages of an integrated ERP system is its ability to provide real-time data and reporting. This ensures that stakeholders at all levels have immediate access to current, accurate information, empowering swift and strategic decision-making.</a:t>
            </a:r>
          </a:p>
        </p:txBody>
      </p:sp>
      <p:sp>
        <p:nvSpPr>
          <p:cNvPr id="1049163" name="TextBox 8"/>
          <p:cNvSpPr txBox="1"/>
          <p:nvPr/>
        </p:nvSpPr>
        <p:spPr>
          <a:xfrm rot="0">
            <a:off x="1496891" y="2832649"/>
            <a:ext cx="8153400" cy="1589024"/>
          </a:xfrm>
          <a:prstGeom prst="rect"/>
        </p:spPr>
        <p:txBody>
          <a:bodyPr anchor="t" bIns="0" lIns="0" rIns="0" rtlCol="0" tIns="0">
            <a:spAutoFit/>
          </a:bodyPr>
          <a:p>
            <a:pPr algn="l">
              <a:lnSpc>
                <a:spcPts val="3128"/>
              </a:lnSpc>
            </a:pPr>
            <a:r>
              <a:rPr sz="2000" lang="en-US">
                <a:solidFill>
                  <a:srgbClr val="00002E"/>
                </a:solidFill>
                <a:latin typeface="PT Sans"/>
                <a:ea typeface="PT Sans"/>
                <a:cs typeface="PT Sans"/>
                <a:sym typeface="PT Sans"/>
              </a:rPr>
              <a:t>By continuously collecting and processing data from all departments, ERP platforms offer instant visibility into operational performance, financial health, and customer interactions. This immediate access facilitates:</a:t>
            </a:r>
          </a:p>
        </p:txBody>
      </p:sp>
      <p:sp>
        <p:nvSpPr>
          <p:cNvPr id="1049164" name="TextBox 9"/>
          <p:cNvSpPr txBox="1"/>
          <p:nvPr/>
        </p:nvSpPr>
        <p:spPr>
          <a:xfrm rot="0">
            <a:off x="1496891" y="4421673"/>
            <a:ext cx="8153400" cy="3575304"/>
          </a:xfrm>
          <a:prstGeom prst="rect"/>
        </p:spPr>
        <p:txBody>
          <a:bodyPr anchor="t" bIns="0" lIns="0" rIns="0" rtlCol="0" tIns="0">
            <a:spAutoFit/>
          </a:bodyPr>
          <a:p>
            <a:pPr algn="l">
              <a:lnSpc>
                <a:spcPts val="3128"/>
              </a:lnSpc>
            </a:pPr>
            <a:r>
              <a:rPr b="1" sz="2000" lang="en-US">
                <a:solidFill>
                  <a:srgbClr val="00002E"/>
                </a:solidFill>
                <a:latin typeface="PT Sans Bold"/>
                <a:ea typeface="PT Sans Bold"/>
                <a:cs typeface="PT Sans Bold"/>
                <a:sym typeface="PT Sans Bold"/>
              </a:rPr>
              <a:t>Rapid Decision-Making:</a:t>
            </a:r>
            <a:r>
              <a:rPr sz="2000" lang="en-US">
                <a:solidFill>
                  <a:srgbClr val="00002E"/>
                </a:solidFill>
                <a:latin typeface="PT Sans"/>
                <a:ea typeface="PT Sans"/>
                <a:cs typeface="PT Sans"/>
                <a:sym typeface="PT Sans"/>
              </a:rPr>
              <a:t> Respond quickly to market shifts, emerging trends, and unexpected challenges.</a:t>
            </a:r>
            <a:endParaRPr sz="2400"/>
          </a:p>
          <a:p>
            <a:pPr algn="l">
              <a:lnSpc>
                <a:spcPts val="3128"/>
              </a:lnSpc>
            </a:pPr>
            <a:r>
              <a:rPr b="1" sz="2000" lang="en-US">
                <a:solidFill>
                  <a:srgbClr val="00002E"/>
                </a:solidFill>
                <a:latin typeface="PT Sans Bold"/>
                <a:ea typeface="PT Sans Bold"/>
                <a:cs typeface="PT Sans Bold"/>
                <a:sym typeface="PT Sans Bold"/>
              </a:rPr>
              <a:t>Enhanced Agility:</a:t>
            </a:r>
            <a:r>
              <a:rPr sz="2000" lang="en-US">
                <a:solidFill>
                  <a:srgbClr val="00002E"/>
                </a:solidFill>
                <a:latin typeface="PT Sans"/>
                <a:ea typeface="PT Sans"/>
                <a:cs typeface="PT Sans"/>
                <a:sym typeface="PT Sans"/>
              </a:rPr>
              <a:t> Adapt business strategies and operations on the fly, maintaining a competitive edge.</a:t>
            </a:r>
            <a:endParaRPr sz="2400"/>
          </a:p>
          <a:p>
            <a:pPr algn="l">
              <a:lnSpc>
                <a:spcPts val="3128"/>
              </a:lnSpc>
            </a:pPr>
            <a:r>
              <a:rPr b="1" sz="2000" lang="en-US">
                <a:solidFill>
                  <a:srgbClr val="00002E"/>
                </a:solidFill>
                <a:latin typeface="PT Sans Bold"/>
                <a:ea typeface="PT Sans Bold"/>
                <a:cs typeface="PT Sans Bold"/>
                <a:sym typeface="PT Sans Bold"/>
              </a:rPr>
              <a:t>Proactive Problem-Solving:</a:t>
            </a:r>
            <a:r>
              <a:rPr sz="2000" lang="en-US">
                <a:solidFill>
                  <a:srgbClr val="00002E"/>
                </a:solidFill>
                <a:latin typeface="PT Sans"/>
                <a:ea typeface="PT Sans"/>
                <a:cs typeface="PT Sans"/>
                <a:sym typeface="PT Sans"/>
              </a:rPr>
              <a:t> Identify and address issues as they arise, before they escalate.</a:t>
            </a:r>
            <a:endParaRPr sz="2400"/>
          </a:p>
          <a:p>
            <a:pPr algn="l">
              <a:lnSpc>
                <a:spcPts val="3128"/>
              </a:lnSpc>
            </a:pPr>
            <a:r>
              <a:rPr b="1" sz="2000" lang="en-US">
                <a:solidFill>
                  <a:srgbClr val="00002E"/>
                </a:solidFill>
                <a:latin typeface="PT Sans Bold"/>
                <a:ea typeface="PT Sans Bold"/>
                <a:cs typeface="PT Sans Bold"/>
                <a:sym typeface="PT Sans Bold"/>
              </a:rPr>
              <a:t>Optimized Performance:</a:t>
            </a:r>
            <a:r>
              <a:rPr sz="2000" lang="en-US">
                <a:solidFill>
                  <a:srgbClr val="00002E"/>
                </a:solidFill>
                <a:latin typeface="PT Sans"/>
                <a:ea typeface="PT Sans"/>
                <a:cs typeface="PT Sans"/>
                <a:sym typeface="PT Sans"/>
              </a:rPr>
              <a:t> Continuously monitor key performance indicators (KPIs) and make data-driven adjustments for improved efficiency and profitability.</a:t>
            </a:r>
          </a:p>
        </p:txBody>
      </p:sp>
      <p:grpSp>
        <p:nvGrpSpPr>
          <p:cNvPr id="337" name="Group 10"/>
          <p:cNvGrpSpPr/>
          <p:nvPr/>
        </p:nvGrpSpPr>
        <p:grpSpPr>
          <a:xfrm rot="0">
            <a:off x="10234165" y="2832649"/>
            <a:ext cx="6566297" cy="6566297"/>
            <a:chOff x="0" y="0"/>
            <a:chExt cx="8755062" cy="8755062"/>
          </a:xfrm>
        </p:grpSpPr>
        <p:sp>
          <p:nvSpPr>
            <p:cNvPr id="1049165" name="Freeform 11" descr="preencoded.png"/>
            <p:cNvSpPr/>
            <p:nvPr/>
          </p:nvSpPr>
          <p:spPr>
            <a:xfrm rot="0" flipH="0" flipV="0">
              <a:off x="0" y="0"/>
              <a:ext cx="8754999" cy="8755126"/>
            </a:xfrm>
            <a:custGeom>
              <a:avLst/>
              <a:ahLst/>
              <a:rect l="l" t="t" r="r" b="b"/>
              <a:pathLst>
                <a:path w="8754999" h="8755126">
                  <a:moveTo>
                    <a:pt x="0" y="0"/>
                  </a:moveTo>
                  <a:lnTo>
                    <a:pt x="8754999" y="0"/>
                  </a:lnTo>
                  <a:lnTo>
                    <a:pt x="8754999" y="8755126"/>
                  </a:lnTo>
                  <a:lnTo>
                    <a:pt x="0" y="8755126"/>
                  </a:lnTo>
                  <a:lnTo>
                    <a:pt x="0" y="0"/>
                  </a:lnTo>
                  <a:close/>
                </a:path>
              </a:pathLst>
            </a:custGeom>
            <a:blipFill>
              <a:blip xmlns:r="http://schemas.openxmlformats.org/officeDocument/2006/relationships" r:embed="rId2"/>
              <a:stretch>
                <a:fillRect l="0" t="0" r="0" b="0"/>
              </a:stretch>
            </a:blipFill>
          </p:spPr>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40" name=""/>
        <p:cNvGrpSpPr/>
        <p:nvPr/>
      </p:nvGrpSpPr>
      <p:grpSpPr>
        <a:xfrm>
          <a:off x="0" y="0"/>
          <a:ext cx="0" cy="0"/>
          <a:chOff x="0" y="0"/>
          <a:chExt cx="0" cy="0"/>
        </a:xfrm>
      </p:grpSpPr>
      <p:grpSp>
        <p:nvGrpSpPr>
          <p:cNvPr id="341" name="Group 2"/>
          <p:cNvGrpSpPr/>
          <p:nvPr/>
        </p:nvGrpSpPr>
        <p:grpSpPr>
          <a:xfrm rot="0">
            <a:off x="0" y="0"/>
            <a:ext cx="18288000" cy="10287000"/>
            <a:chOff x="0" y="0"/>
            <a:chExt cx="24384000" cy="13716000"/>
          </a:xfrm>
        </p:grpSpPr>
        <p:sp>
          <p:nvSpPr>
            <p:cNvPr id="1049172"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342" name="Group 4"/>
          <p:cNvGrpSpPr/>
          <p:nvPr/>
        </p:nvGrpSpPr>
        <p:grpSpPr>
          <a:xfrm rot="0">
            <a:off x="0" y="0"/>
            <a:ext cx="18288000" cy="10287000"/>
            <a:chOff x="0" y="0"/>
            <a:chExt cx="24384000" cy="13716000"/>
          </a:xfrm>
        </p:grpSpPr>
        <p:sp>
          <p:nvSpPr>
            <p:cNvPr id="1049173"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174" name="TextBox 6"/>
          <p:cNvSpPr txBox="1"/>
          <p:nvPr/>
        </p:nvSpPr>
        <p:spPr>
          <a:xfrm rot="0">
            <a:off x="1648720" y="1376515"/>
            <a:ext cx="5431203" cy="802424"/>
          </a:xfrm>
          <a:prstGeom prst="rect"/>
        </p:spPr>
        <p:txBody>
          <a:bodyPr anchor="t" bIns="0" lIns="0" rIns="0" rtlCol="0" tIns="0">
            <a:spAutoFit/>
          </a:bodyPr>
          <a:p>
            <a:pPr algn="l">
              <a:lnSpc>
                <a:spcPts val="6300"/>
              </a:lnSpc>
            </a:pPr>
            <a:r>
              <a:rPr b="1" sz="4200" lang="en-US">
                <a:solidFill>
                  <a:srgbClr val="00002E"/>
                </a:solidFill>
                <a:latin typeface="Nunito Bold"/>
                <a:ea typeface="Nunito Bold"/>
                <a:cs typeface="Nunito Bold"/>
                <a:sym typeface="Nunito Bold"/>
              </a:rPr>
              <a:t>Modular Structure</a:t>
            </a:r>
          </a:p>
        </p:txBody>
      </p:sp>
      <p:sp>
        <p:nvSpPr>
          <p:cNvPr id="1049175" name="TextBox 7"/>
          <p:cNvSpPr txBox="1"/>
          <p:nvPr/>
        </p:nvSpPr>
        <p:spPr>
          <a:xfrm rot="0">
            <a:off x="1648720" y="2449411"/>
            <a:ext cx="14990397" cy="775461"/>
          </a:xfrm>
          <a:prstGeom prst="rect"/>
        </p:spPr>
        <p:txBody>
          <a:bodyPr anchor="t" bIns="0" lIns="0" rIns="0" rtlCol="0" tIns="0">
            <a:spAutoFit/>
          </a:bodyPr>
          <a:p>
            <a:pPr algn="l">
              <a:lnSpc>
                <a:spcPts val="3053"/>
              </a:lnSpc>
            </a:pPr>
            <a:r>
              <a:rPr sz="1800" lang="en-US">
                <a:solidFill>
                  <a:srgbClr val="00002E"/>
                </a:solidFill>
                <a:latin typeface="PT Sans"/>
                <a:ea typeface="PT Sans"/>
                <a:cs typeface="PT Sans"/>
                <a:sym typeface="PT Sans"/>
              </a:rPr>
              <a:t>ERP systems are built on a modular architecture, meaning they consist of independent yet integrated components that businesses can select and configure based on their specific needs. This approach allows for unparalleled flexibility and scalability.</a:t>
            </a:r>
          </a:p>
        </p:txBody>
      </p:sp>
      <p:grpSp>
        <p:nvGrpSpPr>
          <p:cNvPr id="343" name="Group 8"/>
          <p:cNvGrpSpPr/>
          <p:nvPr/>
        </p:nvGrpSpPr>
        <p:grpSpPr>
          <a:xfrm rot="0">
            <a:off x="1648720" y="3735591"/>
            <a:ext cx="7406402" cy="2263197"/>
            <a:chOff x="0" y="0"/>
            <a:chExt cx="9875202" cy="3017596"/>
          </a:xfrm>
        </p:grpSpPr>
        <p:sp>
          <p:nvSpPr>
            <p:cNvPr id="1049176" name="Freeform 9"/>
            <p:cNvSpPr/>
            <p:nvPr/>
          </p:nvSpPr>
          <p:spPr>
            <a:xfrm rot="0" flipH="0" flipV="0">
              <a:off x="0" y="0"/>
              <a:ext cx="9875266" cy="3017647"/>
            </a:xfrm>
            <a:custGeom>
              <a:avLst/>
              <a:ahLst/>
              <a:rect l="l" t="t" r="r" b="b"/>
              <a:pathLst>
                <a:path w="9875266" h="3017647">
                  <a:moveTo>
                    <a:pt x="0" y="182880"/>
                  </a:moveTo>
                  <a:cubicBezTo>
                    <a:pt x="0" y="81915"/>
                    <a:pt x="81915" y="0"/>
                    <a:pt x="182880" y="0"/>
                  </a:cubicBezTo>
                  <a:lnTo>
                    <a:pt x="9692386" y="0"/>
                  </a:lnTo>
                  <a:cubicBezTo>
                    <a:pt x="9793351" y="0"/>
                    <a:pt x="9875266" y="81915"/>
                    <a:pt x="9875266" y="182880"/>
                  </a:cubicBezTo>
                  <a:lnTo>
                    <a:pt x="9875266" y="2834767"/>
                  </a:lnTo>
                  <a:cubicBezTo>
                    <a:pt x="9875266" y="2935732"/>
                    <a:pt x="9793351" y="3017647"/>
                    <a:pt x="9692386" y="3017647"/>
                  </a:cubicBezTo>
                  <a:lnTo>
                    <a:pt x="182880" y="3017647"/>
                  </a:lnTo>
                  <a:cubicBezTo>
                    <a:pt x="81915" y="3017647"/>
                    <a:pt x="0" y="2935732"/>
                    <a:pt x="0" y="2834767"/>
                  </a:cubicBezTo>
                  <a:close/>
                </a:path>
              </a:pathLst>
            </a:custGeom>
            <a:solidFill>
              <a:srgbClr val="F3F3FF">
                <a:alpha val="56078"/>
              </a:srgbClr>
            </a:solidFill>
          </p:spPr>
        </p:sp>
      </p:grpSp>
      <p:grpSp>
        <p:nvGrpSpPr>
          <p:cNvPr id="344" name="Group 10"/>
          <p:cNvGrpSpPr/>
          <p:nvPr/>
        </p:nvGrpSpPr>
        <p:grpSpPr>
          <a:xfrm rot="0">
            <a:off x="1648720" y="3707016"/>
            <a:ext cx="7406402" cy="114595"/>
            <a:chOff x="0" y="0"/>
            <a:chExt cx="9875202" cy="152794"/>
          </a:xfrm>
        </p:grpSpPr>
        <p:sp>
          <p:nvSpPr>
            <p:cNvPr id="1049177" name="Freeform 11"/>
            <p:cNvSpPr/>
            <p:nvPr/>
          </p:nvSpPr>
          <p:spPr>
            <a:xfrm rot="0" flipH="0" flipV="0">
              <a:off x="0" y="0"/>
              <a:ext cx="9875266" cy="152908"/>
            </a:xfrm>
            <a:custGeom>
              <a:avLst/>
              <a:ahLst/>
              <a:rect l="l" t="t" r="r" b="b"/>
              <a:pathLst>
                <a:path w="9875266" h="152908">
                  <a:moveTo>
                    <a:pt x="0" y="76454"/>
                  </a:moveTo>
                  <a:cubicBezTo>
                    <a:pt x="0" y="34163"/>
                    <a:pt x="34163" y="0"/>
                    <a:pt x="76454" y="0"/>
                  </a:cubicBezTo>
                  <a:lnTo>
                    <a:pt x="9798812" y="0"/>
                  </a:lnTo>
                  <a:cubicBezTo>
                    <a:pt x="9840976" y="0"/>
                    <a:pt x="9875266" y="34163"/>
                    <a:pt x="9875266" y="76454"/>
                  </a:cubicBezTo>
                  <a:cubicBezTo>
                    <a:pt x="9875266" y="118745"/>
                    <a:pt x="9841103" y="152908"/>
                    <a:pt x="9798812" y="152908"/>
                  </a:cubicBezTo>
                  <a:lnTo>
                    <a:pt x="76454" y="152908"/>
                  </a:lnTo>
                  <a:cubicBezTo>
                    <a:pt x="34163" y="152781"/>
                    <a:pt x="0" y="118618"/>
                    <a:pt x="0" y="76454"/>
                  </a:cubicBezTo>
                  <a:close/>
                </a:path>
              </a:pathLst>
            </a:custGeom>
            <a:solidFill>
              <a:srgbClr val="2D4DF2"/>
            </a:solidFill>
          </p:spPr>
        </p:sp>
      </p:grpSp>
      <p:grpSp>
        <p:nvGrpSpPr>
          <p:cNvPr id="345" name="Group 12"/>
          <p:cNvGrpSpPr/>
          <p:nvPr/>
        </p:nvGrpSpPr>
        <p:grpSpPr>
          <a:xfrm rot="0">
            <a:off x="5005540" y="3389414"/>
            <a:ext cx="692401" cy="692401"/>
            <a:chOff x="0" y="0"/>
            <a:chExt cx="923201" cy="923201"/>
          </a:xfrm>
        </p:grpSpPr>
        <p:sp>
          <p:nvSpPr>
            <p:cNvPr id="1049178" name="Freeform 13"/>
            <p:cNvSpPr/>
            <p:nvPr/>
          </p:nvSpPr>
          <p:spPr>
            <a:xfrm rot="0" flipH="0" flipV="0">
              <a:off x="0" y="0"/>
              <a:ext cx="923163" cy="923163"/>
            </a:xfrm>
            <a:custGeom>
              <a:avLst/>
              <a:ahLst/>
              <a:rect l="l" t="t" r="r" b="b"/>
              <a:pathLst>
                <a:path w="923163" h="923163">
                  <a:moveTo>
                    <a:pt x="0" y="461645"/>
                  </a:moveTo>
                  <a:cubicBezTo>
                    <a:pt x="0" y="206629"/>
                    <a:pt x="206629" y="0"/>
                    <a:pt x="461645" y="0"/>
                  </a:cubicBezTo>
                  <a:cubicBezTo>
                    <a:pt x="716661" y="0"/>
                    <a:pt x="923163" y="206629"/>
                    <a:pt x="923163" y="461645"/>
                  </a:cubicBezTo>
                  <a:cubicBezTo>
                    <a:pt x="923163" y="716661"/>
                    <a:pt x="716534" y="923163"/>
                    <a:pt x="461645" y="923163"/>
                  </a:cubicBezTo>
                  <a:cubicBezTo>
                    <a:pt x="206756" y="923163"/>
                    <a:pt x="0" y="716534"/>
                    <a:pt x="0" y="461645"/>
                  </a:cubicBezTo>
                  <a:close/>
                </a:path>
              </a:pathLst>
            </a:custGeom>
            <a:solidFill>
              <a:srgbClr val="2D4DF2"/>
            </a:solidFill>
          </p:spPr>
        </p:sp>
      </p:grpSp>
      <p:grpSp>
        <p:nvGrpSpPr>
          <p:cNvPr id="346" name="Group 14"/>
          <p:cNvGrpSpPr/>
          <p:nvPr/>
        </p:nvGrpSpPr>
        <p:grpSpPr>
          <a:xfrm rot="0">
            <a:off x="5213156" y="3597031"/>
            <a:ext cx="276968" cy="276968"/>
            <a:chOff x="0" y="0"/>
            <a:chExt cx="369291" cy="369291"/>
          </a:xfrm>
        </p:grpSpPr>
        <p:sp>
          <p:nvSpPr>
            <p:cNvPr id="1049179" name="Freeform 15" descr="preencoded.png"/>
            <p:cNvSpPr/>
            <p:nvPr/>
          </p:nvSpPr>
          <p:spPr>
            <a:xfrm rot="0" flipH="0" flipV="0">
              <a:off x="0" y="0"/>
              <a:ext cx="369316" cy="369316"/>
            </a:xfrm>
            <a:custGeom>
              <a:avLst/>
              <a:ahLst/>
              <a:rect l="l" t="t" r="r" b="b"/>
              <a:pathLst>
                <a:path w="369316" h="369316">
                  <a:moveTo>
                    <a:pt x="0" y="0"/>
                  </a:moveTo>
                  <a:lnTo>
                    <a:pt x="369316" y="0"/>
                  </a:lnTo>
                  <a:lnTo>
                    <a:pt x="369316" y="369316"/>
                  </a:lnTo>
                  <a:lnTo>
                    <a:pt x="0" y="369316"/>
                  </a:lnTo>
                  <a:lnTo>
                    <a:pt x="0" y="0"/>
                  </a:lnTo>
                  <a:close/>
                </a:path>
              </a:pathLst>
            </a:custGeom>
            <a:blipFill>
              <a:blip xmlns:r="http://schemas.openxmlformats.org/officeDocument/2006/relationships" r:embed="rId2"/>
              <a:stretch>
                <a:fillRect l="0" t="0" r="6" b="-18992"/>
              </a:stretch>
            </a:blipFill>
          </p:spPr>
        </p:sp>
      </p:grpSp>
      <p:sp>
        <p:nvSpPr>
          <p:cNvPr id="1049180" name="TextBox 16"/>
          <p:cNvSpPr txBox="1"/>
          <p:nvPr/>
        </p:nvSpPr>
        <p:spPr>
          <a:xfrm rot="0">
            <a:off x="1907972" y="4255446"/>
            <a:ext cx="2715597" cy="396754"/>
          </a:xfrm>
          <a:prstGeom prst="rect"/>
        </p:spPr>
        <p:txBody>
          <a:bodyPr anchor="t" bIns="0" lIns="0" rIns="0" rtlCol="0" tIns="0">
            <a:spAutoFit/>
          </a:bodyPr>
          <a:p>
            <a:pPr algn="l">
              <a:lnSpc>
                <a:spcPts val="3261"/>
              </a:lnSpc>
            </a:pPr>
            <a:r>
              <a:rPr b="1" sz="2200" lang="en-US">
                <a:solidFill>
                  <a:srgbClr val="00002E"/>
                </a:solidFill>
                <a:latin typeface="Nunito Bold"/>
                <a:ea typeface="Nunito Bold"/>
                <a:cs typeface="Nunito Bold"/>
                <a:sym typeface="Nunito Bold"/>
              </a:rPr>
              <a:t>Customization</a:t>
            </a:r>
          </a:p>
        </p:txBody>
      </p:sp>
      <p:sp>
        <p:nvSpPr>
          <p:cNvPr id="1049181" name="TextBox 17"/>
          <p:cNvSpPr txBox="1"/>
          <p:nvPr/>
        </p:nvSpPr>
        <p:spPr>
          <a:xfrm rot="0">
            <a:off x="1907972" y="4673051"/>
            <a:ext cx="6887404" cy="1163193"/>
          </a:xfrm>
          <a:prstGeom prst="rect"/>
        </p:spPr>
        <p:txBody>
          <a:bodyPr anchor="t" bIns="0" lIns="0" rIns="0" rtlCol="0" tIns="0">
            <a:spAutoFit/>
          </a:bodyPr>
          <a:p>
            <a:pPr algn="l">
              <a:lnSpc>
                <a:spcPts val="3053"/>
              </a:lnSpc>
            </a:pPr>
            <a:r>
              <a:rPr sz="1800" lang="en-US">
                <a:solidFill>
                  <a:srgbClr val="00002E"/>
                </a:solidFill>
                <a:latin typeface="PT Sans"/>
                <a:ea typeface="PT Sans"/>
                <a:cs typeface="PT Sans"/>
                <a:sym typeface="PT Sans"/>
              </a:rPr>
              <a:t>Organizations can choose relevant modules (e.g., finance, HR, manufacturing) to create a tailored system that precisely fits their operational requirements.</a:t>
            </a:r>
          </a:p>
        </p:txBody>
      </p:sp>
      <p:grpSp>
        <p:nvGrpSpPr>
          <p:cNvPr id="347" name="Group 18"/>
          <p:cNvGrpSpPr/>
          <p:nvPr/>
        </p:nvGrpSpPr>
        <p:grpSpPr>
          <a:xfrm rot="0">
            <a:off x="9232849" y="3735591"/>
            <a:ext cx="7406402" cy="2263197"/>
            <a:chOff x="0" y="0"/>
            <a:chExt cx="9875202" cy="3017596"/>
          </a:xfrm>
        </p:grpSpPr>
        <p:sp>
          <p:nvSpPr>
            <p:cNvPr id="1049182" name="Freeform 19"/>
            <p:cNvSpPr/>
            <p:nvPr/>
          </p:nvSpPr>
          <p:spPr>
            <a:xfrm rot="0" flipH="0" flipV="0">
              <a:off x="0" y="0"/>
              <a:ext cx="9875266" cy="3017647"/>
            </a:xfrm>
            <a:custGeom>
              <a:avLst/>
              <a:ahLst/>
              <a:rect l="l" t="t" r="r" b="b"/>
              <a:pathLst>
                <a:path w="9875266" h="3017647">
                  <a:moveTo>
                    <a:pt x="0" y="182880"/>
                  </a:moveTo>
                  <a:cubicBezTo>
                    <a:pt x="0" y="81915"/>
                    <a:pt x="81915" y="0"/>
                    <a:pt x="182880" y="0"/>
                  </a:cubicBezTo>
                  <a:lnTo>
                    <a:pt x="9692386" y="0"/>
                  </a:lnTo>
                  <a:cubicBezTo>
                    <a:pt x="9793351" y="0"/>
                    <a:pt x="9875266" y="81915"/>
                    <a:pt x="9875266" y="182880"/>
                  </a:cubicBezTo>
                  <a:lnTo>
                    <a:pt x="9875266" y="2834767"/>
                  </a:lnTo>
                  <a:cubicBezTo>
                    <a:pt x="9875266" y="2935732"/>
                    <a:pt x="9793351" y="3017647"/>
                    <a:pt x="9692386" y="3017647"/>
                  </a:cubicBezTo>
                  <a:lnTo>
                    <a:pt x="182880" y="3017647"/>
                  </a:lnTo>
                  <a:cubicBezTo>
                    <a:pt x="81915" y="3017647"/>
                    <a:pt x="0" y="2935732"/>
                    <a:pt x="0" y="2834767"/>
                  </a:cubicBezTo>
                  <a:close/>
                </a:path>
              </a:pathLst>
            </a:custGeom>
            <a:solidFill>
              <a:srgbClr val="F3F3FF">
                <a:alpha val="56078"/>
              </a:srgbClr>
            </a:solidFill>
          </p:spPr>
        </p:sp>
      </p:grpSp>
      <p:grpSp>
        <p:nvGrpSpPr>
          <p:cNvPr id="348" name="Group 20"/>
          <p:cNvGrpSpPr/>
          <p:nvPr/>
        </p:nvGrpSpPr>
        <p:grpSpPr>
          <a:xfrm rot="0">
            <a:off x="9232849" y="3707016"/>
            <a:ext cx="7406402" cy="114595"/>
            <a:chOff x="0" y="0"/>
            <a:chExt cx="9875202" cy="152794"/>
          </a:xfrm>
        </p:grpSpPr>
        <p:sp>
          <p:nvSpPr>
            <p:cNvPr id="1049183" name="Freeform 21"/>
            <p:cNvSpPr/>
            <p:nvPr/>
          </p:nvSpPr>
          <p:spPr>
            <a:xfrm rot="0" flipH="0" flipV="0">
              <a:off x="0" y="0"/>
              <a:ext cx="9875266" cy="152908"/>
            </a:xfrm>
            <a:custGeom>
              <a:avLst/>
              <a:ahLst/>
              <a:rect l="l" t="t" r="r" b="b"/>
              <a:pathLst>
                <a:path w="9875266" h="152908">
                  <a:moveTo>
                    <a:pt x="0" y="76454"/>
                  </a:moveTo>
                  <a:cubicBezTo>
                    <a:pt x="0" y="34163"/>
                    <a:pt x="34163" y="0"/>
                    <a:pt x="76454" y="0"/>
                  </a:cubicBezTo>
                  <a:lnTo>
                    <a:pt x="9798812" y="0"/>
                  </a:lnTo>
                  <a:cubicBezTo>
                    <a:pt x="9840976" y="0"/>
                    <a:pt x="9875266" y="34163"/>
                    <a:pt x="9875266" y="76454"/>
                  </a:cubicBezTo>
                  <a:cubicBezTo>
                    <a:pt x="9875266" y="118745"/>
                    <a:pt x="9841103" y="152908"/>
                    <a:pt x="9798812" y="152908"/>
                  </a:cubicBezTo>
                  <a:lnTo>
                    <a:pt x="76454" y="152908"/>
                  </a:lnTo>
                  <a:cubicBezTo>
                    <a:pt x="34163" y="152781"/>
                    <a:pt x="0" y="118618"/>
                    <a:pt x="0" y="76454"/>
                  </a:cubicBezTo>
                  <a:close/>
                </a:path>
              </a:pathLst>
            </a:custGeom>
            <a:solidFill>
              <a:srgbClr val="018CE1"/>
            </a:solidFill>
          </p:spPr>
        </p:sp>
      </p:grpSp>
      <p:grpSp>
        <p:nvGrpSpPr>
          <p:cNvPr id="349" name="Group 22"/>
          <p:cNvGrpSpPr/>
          <p:nvPr/>
        </p:nvGrpSpPr>
        <p:grpSpPr>
          <a:xfrm rot="0">
            <a:off x="12589821" y="3389414"/>
            <a:ext cx="692401" cy="692401"/>
            <a:chOff x="0" y="0"/>
            <a:chExt cx="923201" cy="923201"/>
          </a:xfrm>
        </p:grpSpPr>
        <p:sp>
          <p:nvSpPr>
            <p:cNvPr id="1049184" name="Freeform 23"/>
            <p:cNvSpPr/>
            <p:nvPr/>
          </p:nvSpPr>
          <p:spPr>
            <a:xfrm rot="0" flipH="0" flipV="0">
              <a:off x="0" y="0"/>
              <a:ext cx="923163" cy="923163"/>
            </a:xfrm>
            <a:custGeom>
              <a:avLst/>
              <a:ahLst/>
              <a:rect l="l" t="t" r="r" b="b"/>
              <a:pathLst>
                <a:path w="923163" h="923163">
                  <a:moveTo>
                    <a:pt x="0" y="461645"/>
                  </a:moveTo>
                  <a:cubicBezTo>
                    <a:pt x="0" y="206629"/>
                    <a:pt x="206629" y="0"/>
                    <a:pt x="461645" y="0"/>
                  </a:cubicBezTo>
                  <a:cubicBezTo>
                    <a:pt x="716661" y="0"/>
                    <a:pt x="923163" y="206629"/>
                    <a:pt x="923163" y="461645"/>
                  </a:cubicBezTo>
                  <a:cubicBezTo>
                    <a:pt x="923163" y="716661"/>
                    <a:pt x="716534" y="923163"/>
                    <a:pt x="461645" y="923163"/>
                  </a:cubicBezTo>
                  <a:cubicBezTo>
                    <a:pt x="206756" y="923163"/>
                    <a:pt x="0" y="716534"/>
                    <a:pt x="0" y="461645"/>
                  </a:cubicBezTo>
                  <a:close/>
                </a:path>
              </a:pathLst>
            </a:custGeom>
            <a:solidFill>
              <a:srgbClr val="2D4DF2"/>
            </a:solidFill>
          </p:spPr>
        </p:sp>
      </p:grpSp>
      <p:grpSp>
        <p:nvGrpSpPr>
          <p:cNvPr id="350" name="Group 24"/>
          <p:cNvGrpSpPr/>
          <p:nvPr/>
        </p:nvGrpSpPr>
        <p:grpSpPr>
          <a:xfrm rot="0">
            <a:off x="12797428" y="3597031"/>
            <a:ext cx="276968" cy="276968"/>
            <a:chOff x="0" y="0"/>
            <a:chExt cx="369291" cy="369291"/>
          </a:xfrm>
        </p:grpSpPr>
        <p:sp>
          <p:nvSpPr>
            <p:cNvPr id="1049185" name="Freeform 25" descr="preencoded.png"/>
            <p:cNvSpPr/>
            <p:nvPr/>
          </p:nvSpPr>
          <p:spPr>
            <a:xfrm rot="0" flipH="0" flipV="0">
              <a:off x="0" y="0"/>
              <a:ext cx="369316" cy="369316"/>
            </a:xfrm>
            <a:custGeom>
              <a:avLst/>
              <a:ahLst/>
              <a:rect l="l" t="t" r="r" b="b"/>
              <a:pathLst>
                <a:path w="369316" h="369316">
                  <a:moveTo>
                    <a:pt x="0" y="0"/>
                  </a:moveTo>
                  <a:lnTo>
                    <a:pt x="369316" y="0"/>
                  </a:lnTo>
                  <a:lnTo>
                    <a:pt x="369316" y="369316"/>
                  </a:lnTo>
                  <a:lnTo>
                    <a:pt x="0" y="369316"/>
                  </a:lnTo>
                  <a:lnTo>
                    <a:pt x="0" y="0"/>
                  </a:lnTo>
                  <a:close/>
                </a:path>
              </a:pathLst>
            </a:custGeom>
            <a:blipFill>
              <a:blip xmlns:r="http://schemas.openxmlformats.org/officeDocument/2006/relationships" r:embed="rId2"/>
              <a:stretch>
                <a:fillRect l="0" t="0" r="6" b="-18992"/>
              </a:stretch>
            </a:blipFill>
          </p:spPr>
        </p:sp>
      </p:grpSp>
      <p:sp>
        <p:nvSpPr>
          <p:cNvPr id="1049186" name="TextBox 26"/>
          <p:cNvSpPr txBox="1"/>
          <p:nvPr/>
        </p:nvSpPr>
        <p:spPr>
          <a:xfrm rot="0">
            <a:off x="9492110" y="4255446"/>
            <a:ext cx="2715597" cy="396754"/>
          </a:xfrm>
          <a:prstGeom prst="rect"/>
        </p:spPr>
        <p:txBody>
          <a:bodyPr anchor="t" bIns="0" lIns="0" rIns="0" rtlCol="0" tIns="0">
            <a:spAutoFit/>
          </a:bodyPr>
          <a:p>
            <a:pPr algn="l">
              <a:lnSpc>
                <a:spcPts val="3261"/>
              </a:lnSpc>
            </a:pPr>
            <a:r>
              <a:rPr b="1" sz="2200" lang="en-US">
                <a:solidFill>
                  <a:srgbClr val="00002E"/>
                </a:solidFill>
                <a:latin typeface="Nunito Bold"/>
                <a:ea typeface="Nunito Bold"/>
                <a:cs typeface="Nunito Bold"/>
                <a:sym typeface="Nunito Bold"/>
              </a:rPr>
              <a:t>Scalability</a:t>
            </a:r>
          </a:p>
        </p:txBody>
      </p:sp>
      <p:sp>
        <p:nvSpPr>
          <p:cNvPr id="1049187" name="TextBox 27"/>
          <p:cNvSpPr txBox="1"/>
          <p:nvPr/>
        </p:nvSpPr>
        <p:spPr>
          <a:xfrm rot="0">
            <a:off x="9492110" y="4673051"/>
            <a:ext cx="6888004" cy="1163193"/>
          </a:xfrm>
          <a:prstGeom prst="rect"/>
        </p:spPr>
        <p:txBody>
          <a:bodyPr anchor="t" bIns="0" lIns="0" rIns="0" rtlCol="0" tIns="0">
            <a:spAutoFit/>
          </a:bodyPr>
          <a:p>
            <a:pPr algn="l">
              <a:lnSpc>
                <a:spcPts val="3053"/>
              </a:lnSpc>
            </a:pPr>
            <a:r>
              <a:rPr sz="1800" lang="en-US">
                <a:solidFill>
                  <a:srgbClr val="00002E"/>
                </a:solidFill>
                <a:latin typeface="PT Sans"/>
                <a:ea typeface="PT Sans"/>
                <a:cs typeface="PT Sans"/>
                <a:sym typeface="PT Sans"/>
              </a:rPr>
              <a:t>As business needs evolve, new modules can be easily added or existing ones expanded, allowing the ERP system to grow alongside the company without major overhauls.</a:t>
            </a:r>
          </a:p>
        </p:txBody>
      </p:sp>
      <p:grpSp>
        <p:nvGrpSpPr>
          <p:cNvPr id="351" name="Group 28"/>
          <p:cNvGrpSpPr/>
          <p:nvPr/>
        </p:nvGrpSpPr>
        <p:grpSpPr>
          <a:xfrm rot="0">
            <a:off x="1648720" y="6523139"/>
            <a:ext cx="7406402" cy="2263197"/>
            <a:chOff x="0" y="0"/>
            <a:chExt cx="9875202" cy="3017596"/>
          </a:xfrm>
        </p:grpSpPr>
        <p:sp>
          <p:nvSpPr>
            <p:cNvPr id="1049188" name="Freeform 29"/>
            <p:cNvSpPr/>
            <p:nvPr/>
          </p:nvSpPr>
          <p:spPr>
            <a:xfrm rot="0" flipH="0" flipV="0">
              <a:off x="0" y="0"/>
              <a:ext cx="9875266" cy="3017647"/>
            </a:xfrm>
            <a:custGeom>
              <a:avLst/>
              <a:ahLst/>
              <a:rect l="l" t="t" r="r" b="b"/>
              <a:pathLst>
                <a:path w="9875266" h="3017647">
                  <a:moveTo>
                    <a:pt x="0" y="182880"/>
                  </a:moveTo>
                  <a:cubicBezTo>
                    <a:pt x="0" y="81915"/>
                    <a:pt x="81915" y="0"/>
                    <a:pt x="182880" y="0"/>
                  </a:cubicBezTo>
                  <a:lnTo>
                    <a:pt x="9692386" y="0"/>
                  </a:lnTo>
                  <a:cubicBezTo>
                    <a:pt x="9793351" y="0"/>
                    <a:pt x="9875266" y="81915"/>
                    <a:pt x="9875266" y="182880"/>
                  </a:cubicBezTo>
                  <a:lnTo>
                    <a:pt x="9875266" y="2834767"/>
                  </a:lnTo>
                  <a:cubicBezTo>
                    <a:pt x="9875266" y="2935732"/>
                    <a:pt x="9793351" y="3017647"/>
                    <a:pt x="9692386" y="3017647"/>
                  </a:cubicBezTo>
                  <a:lnTo>
                    <a:pt x="182880" y="3017647"/>
                  </a:lnTo>
                  <a:cubicBezTo>
                    <a:pt x="81915" y="3017647"/>
                    <a:pt x="0" y="2935732"/>
                    <a:pt x="0" y="2834767"/>
                  </a:cubicBezTo>
                  <a:close/>
                </a:path>
              </a:pathLst>
            </a:custGeom>
            <a:solidFill>
              <a:srgbClr val="F3F3FF">
                <a:alpha val="56078"/>
              </a:srgbClr>
            </a:solidFill>
          </p:spPr>
        </p:sp>
      </p:grpSp>
      <p:grpSp>
        <p:nvGrpSpPr>
          <p:cNvPr id="352" name="Group 30"/>
          <p:cNvGrpSpPr/>
          <p:nvPr/>
        </p:nvGrpSpPr>
        <p:grpSpPr>
          <a:xfrm rot="0">
            <a:off x="1648720" y="6494564"/>
            <a:ext cx="7406402" cy="114595"/>
            <a:chOff x="0" y="0"/>
            <a:chExt cx="9875202" cy="152794"/>
          </a:xfrm>
        </p:grpSpPr>
        <p:sp>
          <p:nvSpPr>
            <p:cNvPr id="1049189" name="Freeform 31"/>
            <p:cNvSpPr/>
            <p:nvPr/>
          </p:nvSpPr>
          <p:spPr>
            <a:xfrm rot="0" flipH="0" flipV="0">
              <a:off x="0" y="0"/>
              <a:ext cx="9875266" cy="152908"/>
            </a:xfrm>
            <a:custGeom>
              <a:avLst/>
              <a:ahLst/>
              <a:rect l="l" t="t" r="r" b="b"/>
              <a:pathLst>
                <a:path w="9875266" h="152908">
                  <a:moveTo>
                    <a:pt x="0" y="76454"/>
                  </a:moveTo>
                  <a:cubicBezTo>
                    <a:pt x="0" y="34163"/>
                    <a:pt x="34163" y="0"/>
                    <a:pt x="76454" y="0"/>
                  </a:cubicBezTo>
                  <a:lnTo>
                    <a:pt x="9798812" y="0"/>
                  </a:lnTo>
                  <a:cubicBezTo>
                    <a:pt x="9840976" y="0"/>
                    <a:pt x="9875266" y="34163"/>
                    <a:pt x="9875266" y="76454"/>
                  </a:cubicBezTo>
                  <a:cubicBezTo>
                    <a:pt x="9875266" y="118745"/>
                    <a:pt x="9841103" y="152908"/>
                    <a:pt x="9798812" y="152908"/>
                  </a:cubicBezTo>
                  <a:lnTo>
                    <a:pt x="76454" y="152908"/>
                  </a:lnTo>
                  <a:cubicBezTo>
                    <a:pt x="34163" y="152781"/>
                    <a:pt x="0" y="118618"/>
                    <a:pt x="0" y="76454"/>
                  </a:cubicBezTo>
                  <a:close/>
                </a:path>
              </a:pathLst>
            </a:custGeom>
            <a:solidFill>
              <a:srgbClr val="DA33BF"/>
            </a:solidFill>
          </p:spPr>
        </p:sp>
      </p:grpSp>
      <p:grpSp>
        <p:nvGrpSpPr>
          <p:cNvPr id="353" name="Group 32"/>
          <p:cNvGrpSpPr/>
          <p:nvPr/>
        </p:nvGrpSpPr>
        <p:grpSpPr>
          <a:xfrm rot="0">
            <a:off x="5005540" y="6176962"/>
            <a:ext cx="692401" cy="692401"/>
            <a:chOff x="0" y="0"/>
            <a:chExt cx="923201" cy="923201"/>
          </a:xfrm>
        </p:grpSpPr>
        <p:sp>
          <p:nvSpPr>
            <p:cNvPr id="1049190" name="Freeform 33"/>
            <p:cNvSpPr/>
            <p:nvPr/>
          </p:nvSpPr>
          <p:spPr>
            <a:xfrm rot="0" flipH="0" flipV="0">
              <a:off x="0" y="0"/>
              <a:ext cx="923163" cy="923163"/>
            </a:xfrm>
            <a:custGeom>
              <a:avLst/>
              <a:ahLst/>
              <a:rect l="l" t="t" r="r" b="b"/>
              <a:pathLst>
                <a:path w="923163" h="923163">
                  <a:moveTo>
                    <a:pt x="0" y="461645"/>
                  </a:moveTo>
                  <a:cubicBezTo>
                    <a:pt x="0" y="206629"/>
                    <a:pt x="206629" y="0"/>
                    <a:pt x="461645" y="0"/>
                  </a:cubicBezTo>
                  <a:cubicBezTo>
                    <a:pt x="716661" y="0"/>
                    <a:pt x="923163" y="206629"/>
                    <a:pt x="923163" y="461645"/>
                  </a:cubicBezTo>
                  <a:cubicBezTo>
                    <a:pt x="923163" y="716661"/>
                    <a:pt x="716534" y="923163"/>
                    <a:pt x="461645" y="923163"/>
                  </a:cubicBezTo>
                  <a:cubicBezTo>
                    <a:pt x="206756" y="923163"/>
                    <a:pt x="0" y="716534"/>
                    <a:pt x="0" y="461645"/>
                  </a:cubicBezTo>
                  <a:close/>
                </a:path>
              </a:pathLst>
            </a:custGeom>
            <a:solidFill>
              <a:srgbClr val="2D4DF2"/>
            </a:solidFill>
          </p:spPr>
        </p:sp>
      </p:grpSp>
      <p:grpSp>
        <p:nvGrpSpPr>
          <p:cNvPr id="354" name="Group 34"/>
          <p:cNvGrpSpPr/>
          <p:nvPr/>
        </p:nvGrpSpPr>
        <p:grpSpPr>
          <a:xfrm rot="0">
            <a:off x="5213156" y="6384579"/>
            <a:ext cx="276968" cy="276968"/>
            <a:chOff x="0" y="0"/>
            <a:chExt cx="369291" cy="369291"/>
          </a:xfrm>
        </p:grpSpPr>
        <p:sp>
          <p:nvSpPr>
            <p:cNvPr id="1049191" name="Freeform 35" descr="preencoded.png"/>
            <p:cNvSpPr/>
            <p:nvPr/>
          </p:nvSpPr>
          <p:spPr>
            <a:xfrm rot="0" flipH="0" flipV="0">
              <a:off x="0" y="0"/>
              <a:ext cx="369316" cy="369316"/>
            </a:xfrm>
            <a:custGeom>
              <a:avLst/>
              <a:ahLst/>
              <a:rect l="l" t="t" r="r" b="b"/>
              <a:pathLst>
                <a:path w="369316" h="369316">
                  <a:moveTo>
                    <a:pt x="0" y="0"/>
                  </a:moveTo>
                  <a:lnTo>
                    <a:pt x="369316" y="0"/>
                  </a:lnTo>
                  <a:lnTo>
                    <a:pt x="369316" y="369316"/>
                  </a:lnTo>
                  <a:lnTo>
                    <a:pt x="0" y="369316"/>
                  </a:lnTo>
                  <a:lnTo>
                    <a:pt x="0" y="0"/>
                  </a:lnTo>
                  <a:close/>
                </a:path>
              </a:pathLst>
            </a:custGeom>
            <a:blipFill>
              <a:blip xmlns:r="http://schemas.openxmlformats.org/officeDocument/2006/relationships" r:embed="rId2"/>
              <a:stretch>
                <a:fillRect l="0" t="0" r="6" b="-18992"/>
              </a:stretch>
            </a:blipFill>
          </p:spPr>
        </p:sp>
      </p:grpSp>
      <p:sp>
        <p:nvSpPr>
          <p:cNvPr id="1049192" name="TextBox 36"/>
          <p:cNvSpPr txBox="1"/>
          <p:nvPr/>
        </p:nvSpPr>
        <p:spPr>
          <a:xfrm rot="0">
            <a:off x="1907972" y="7042995"/>
            <a:ext cx="2715597" cy="396754"/>
          </a:xfrm>
          <a:prstGeom prst="rect"/>
        </p:spPr>
        <p:txBody>
          <a:bodyPr anchor="t" bIns="0" lIns="0" rIns="0" rtlCol="0" tIns="0">
            <a:spAutoFit/>
          </a:bodyPr>
          <a:p>
            <a:pPr algn="l">
              <a:lnSpc>
                <a:spcPts val="3261"/>
              </a:lnSpc>
            </a:pPr>
            <a:r>
              <a:rPr b="1" sz="2200" lang="en-US">
                <a:solidFill>
                  <a:srgbClr val="00002E"/>
                </a:solidFill>
                <a:latin typeface="Nunito Bold"/>
                <a:ea typeface="Nunito Bold"/>
                <a:cs typeface="Nunito Bold"/>
                <a:sym typeface="Nunito Bold"/>
              </a:rPr>
              <a:t>Flexibility</a:t>
            </a:r>
          </a:p>
        </p:txBody>
      </p:sp>
      <p:sp>
        <p:nvSpPr>
          <p:cNvPr id="1049193" name="TextBox 37"/>
          <p:cNvSpPr txBox="1"/>
          <p:nvPr/>
        </p:nvSpPr>
        <p:spPr>
          <a:xfrm rot="0">
            <a:off x="1907972" y="7460609"/>
            <a:ext cx="6887404" cy="1163193"/>
          </a:xfrm>
          <a:prstGeom prst="rect"/>
        </p:spPr>
        <p:txBody>
          <a:bodyPr anchor="t" bIns="0" lIns="0" rIns="0" rtlCol="0" tIns="0">
            <a:spAutoFit/>
          </a:bodyPr>
          <a:p>
            <a:pPr algn="l">
              <a:lnSpc>
                <a:spcPts val="3053"/>
              </a:lnSpc>
            </a:pPr>
            <a:r>
              <a:rPr sz="1800" lang="en-US">
                <a:solidFill>
                  <a:srgbClr val="00002E"/>
                </a:solidFill>
                <a:latin typeface="PT Sans"/>
                <a:ea typeface="PT Sans"/>
                <a:cs typeface="PT Sans"/>
                <a:sym typeface="PT Sans"/>
              </a:rPr>
              <a:t>The modular design enables businesses to adapt quickly to market changes, adopt new technologies, or streamline processes by modifying specific components without disrupting the entire system.</a:t>
            </a:r>
          </a:p>
        </p:txBody>
      </p:sp>
      <p:grpSp>
        <p:nvGrpSpPr>
          <p:cNvPr id="355" name="Group 38"/>
          <p:cNvGrpSpPr/>
          <p:nvPr/>
        </p:nvGrpSpPr>
        <p:grpSpPr>
          <a:xfrm rot="0">
            <a:off x="9232849" y="6523139"/>
            <a:ext cx="7406402" cy="2263197"/>
            <a:chOff x="0" y="0"/>
            <a:chExt cx="9875202" cy="3017596"/>
          </a:xfrm>
        </p:grpSpPr>
        <p:sp>
          <p:nvSpPr>
            <p:cNvPr id="1049194" name="Freeform 39"/>
            <p:cNvSpPr/>
            <p:nvPr/>
          </p:nvSpPr>
          <p:spPr>
            <a:xfrm rot="0" flipH="0" flipV="0">
              <a:off x="0" y="0"/>
              <a:ext cx="9875266" cy="3017647"/>
            </a:xfrm>
            <a:custGeom>
              <a:avLst/>
              <a:ahLst/>
              <a:rect l="l" t="t" r="r" b="b"/>
              <a:pathLst>
                <a:path w="9875266" h="3017647">
                  <a:moveTo>
                    <a:pt x="0" y="182880"/>
                  </a:moveTo>
                  <a:cubicBezTo>
                    <a:pt x="0" y="81915"/>
                    <a:pt x="81915" y="0"/>
                    <a:pt x="182880" y="0"/>
                  </a:cubicBezTo>
                  <a:lnTo>
                    <a:pt x="9692386" y="0"/>
                  </a:lnTo>
                  <a:cubicBezTo>
                    <a:pt x="9793351" y="0"/>
                    <a:pt x="9875266" y="81915"/>
                    <a:pt x="9875266" y="182880"/>
                  </a:cubicBezTo>
                  <a:lnTo>
                    <a:pt x="9875266" y="2834767"/>
                  </a:lnTo>
                  <a:cubicBezTo>
                    <a:pt x="9875266" y="2935732"/>
                    <a:pt x="9793351" y="3017647"/>
                    <a:pt x="9692386" y="3017647"/>
                  </a:cubicBezTo>
                  <a:lnTo>
                    <a:pt x="182880" y="3017647"/>
                  </a:lnTo>
                  <a:cubicBezTo>
                    <a:pt x="81915" y="3017647"/>
                    <a:pt x="0" y="2935732"/>
                    <a:pt x="0" y="2834767"/>
                  </a:cubicBezTo>
                  <a:close/>
                </a:path>
              </a:pathLst>
            </a:custGeom>
            <a:solidFill>
              <a:srgbClr val="F3F3FF">
                <a:alpha val="56078"/>
              </a:srgbClr>
            </a:solidFill>
          </p:spPr>
        </p:sp>
      </p:grpSp>
      <p:grpSp>
        <p:nvGrpSpPr>
          <p:cNvPr id="356" name="Group 40"/>
          <p:cNvGrpSpPr/>
          <p:nvPr/>
        </p:nvGrpSpPr>
        <p:grpSpPr>
          <a:xfrm rot="0">
            <a:off x="9232849" y="6494564"/>
            <a:ext cx="7406402" cy="114595"/>
            <a:chOff x="0" y="0"/>
            <a:chExt cx="9875202" cy="152794"/>
          </a:xfrm>
        </p:grpSpPr>
        <p:sp>
          <p:nvSpPr>
            <p:cNvPr id="1049195" name="Freeform 41"/>
            <p:cNvSpPr/>
            <p:nvPr/>
          </p:nvSpPr>
          <p:spPr>
            <a:xfrm rot="0" flipH="0" flipV="0">
              <a:off x="0" y="0"/>
              <a:ext cx="9875266" cy="152908"/>
            </a:xfrm>
            <a:custGeom>
              <a:avLst/>
              <a:ahLst/>
              <a:rect l="l" t="t" r="r" b="b"/>
              <a:pathLst>
                <a:path w="9875266" h="152908">
                  <a:moveTo>
                    <a:pt x="0" y="76454"/>
                  </a:moveTo>
                  <a:cubicBezTo>
                    <a:pt x="0" y="34163"/>
                    <a:pt x="34163" y="0"/>
                    <a:pt x="76454" y="0"/>
                  </a:cubicBezTo>
                  <a:lnTo>
                    <a:pt x="9798812" y="0"/>
                  </a:lnTo>
                  <a:cubicBezTo>
                    <a:pt x="9840976" y="0"/>
                    <a:pt x="9875266" y="34163"/>
                    <a:pt x="9875266" y="76454"/>
                  </a:cubicBezTo>
                  <a:cubicBezTo>
                    <a:pt x="9875266" y="118745"/>
                    <a:pt x="9841103" y="152908"/>
                    <a:pt x="9798812" y="152908"/>
                  </a:cubicBezTo>
                  <a:lnTo>
                    <a:pt x="76454" y="152908"/>
                  </a:lnTo>
                  <a:cubicBezTo>
                    <a:pt x="34163" y="152781"/>
                    <a:pt x="0" y="118618"/>
                    <a:pt x="0" y="76454"/>
                  </a:cubicBezTo>
                  <a:close/>
                </a:path>
              </a:pathLst>
            </a:custGeom>
            <a:solidFill>
              <a:srgbClr val="2D4DF2"/>
            </a:solidFill>
          </p:spPr>
        </p:sp>
      </p:grpSp>
      <p:grpSp>
        <p:nvGrpSpPr>
          <p:cNvPr id="357" name="Group 42"/>
          <p:cNvGrpSpPr/>
          <p:nvPr/>
        </p:nvGrpSpPr>
        <p:grpSpPr>
          <a:xfrm rot="0">
            <a:off x="12589821" y="6176962"/>
            <a:ext cx="692401" cy="692401"/>
            <a:chOff x="0" y="0"/>
            <a:chExt cx="923201" cy="923201"/>
          </a:xfrm>
        </p:grpSpPr>
        <p:sp>
          <p:nvSpPr>
            <p:cNvPr id="1049196" name="Freeform 43"/>
            <p:cNvSpPr/>
            <p:nvPr/>
          </p:nvSpPr>
          <p:spPr>
            <a:xfrm rot="0" flipH="0" flipV="0">
              <a:off x="0" y="0"/>
              <a:ext cx="923163" cy="923163"/>
            </a:xfrm>
            <a:custGeom>
              <a:avLst/>
              <a:ahLst/>
              <a:rect l="l" t="t" r="r" b="b"/>
              <a:pathLst>
                <a:path w="923163" h="923163">
                  <a:moveTo>
                    <a:pt x="0" y="461645"/>
                  </a:moveTo>
                  <a:cubicBezTo>
                    <a:pt x="0" y="206629"/>
                    <a:pt x="206629" y="0"/>
                    <a:pt x="461645" y="0"/>
                  </a:cubicBezTo>
                  <a:cubicBezTo>
                    <a:pt x="716661" y="0"/>
                    <a:pt x="923163" y="206629"/>
                    <a:pt x="923163" y="461645"/>
                  </a:cubicBezTo>
                  <a:cubicBezTo>
                    <a:pt x="923163" y="716661"/>
                    <a:pt x="716534" y="923163"/>
                    <a:pt x="461645" y="923163"/>
                  </a:cubicBezTo>
                  <a:cubicBezTo>
                    <a:pt x="206756" y="923163"/>
                    <a:pt x="0" y="716534"/>
                    <a:pt x="0" y="461645"/>
                  </a:cubicBezTo>
                  <a:close/>
                </a:path>
              </a:pathLst>
            </a:custGeom>
            <a:solidFill>
              <a:srgbClr val="2D4DF2"/>
            </a:solidFill>
          </p:spPr>
        </p:sp>
      </p:grpSp>
      <p:grpSp>
        <p:nvGrpSpPr>
          <p:cNvPr id="358" name="Group 44"/>
          <p:cNvGrpSpPr/>
          <p:nvPr/>
        </p:nvGrpSpPr>
        <p:grpSpPr>
          <a:xfrm rot="0">
            <a:off x="12797428" y="6384579"/>
            <a:ext cx="276968" cy="276968"/>
            <a:chOff x="0" y="0"/>
            <a:chExt cx="369291" cy="369291"/>
          </a:xfrm>
        </p:grpSpPr>
        <p:sp>
          <p:nvSpPr>
            <p:cNvPr id="1049197" name="Freeform 45" descr="preencoded.png"/>
            <p:cNvSpPr/>
            <p:nvPr/>
          </p:nvSpPr>
          <p:spPr>
            <a:xfrm rot="0" flipH="0" flipV="0">
              <a:off x="0" y="0"/>
              <a:ext cx="369316" cy="369316"/>
            </a:xfrm>
            <a:custGeom>
              <a:avLst/>
              <a:ahLst/>
              <a:rect l="l" t="t" r="r" b="b"/>
              <a:pathLst>
                <a:path w="369316" h="369316">
                  <a:moveTo>
                    <a:pt x="0" y="0"/>
                  </a:moveTo>
                  <a:lnTo>
                    <a:pt x="369316" y="0"/>
                  </a:lnTo>
                  <a:lnTo>
                    <a:pt x="369316" y="369316"/>
                  </a:lnTo>
                  <a:lnTo>
                    <a:pt x="0" y="369316"/>
                  </a:lnTo>
                  <a:lnTo>
                    <a:pt x="0" y="0"/>
                  </a:lnTo>
                  <a:close/>
                </a:path>
              </a:pathLst>
            </a:custGeom>
            <a:blipFill>
              <a:blip xmlns:r="http://schemas.openxmlformats.org/officeDocument/2006/relationships" r:embed="rId2"/>
              <a:stretch>
                <a:fillRect l="0" t="0" r="6" b="-18992"/>
              </a:stretch>
            </a:blipFill>
          </p:spPr>
        </p:sp>
      </p:grpSp>
      <p:sp>
        <p:nvSpPr>
          <p:cNvPr id="1049198" name="TextBox 46"/>
          <p:cNvSpPr txBox="1"/>
          <p:nvPr/>
        </p:nvSpPr>
        <p:spPr>
          <a:xfrm rot="0">
            <a:off x="9492110" y="7042995"/>
            <a:ext cx="2715597" cy="396754"/>
          </a:xfrm>
          <a:prstGeom prst="rect"/>
        </p:spPr>
        <p:txBody>
          <a:bodyPr anchor="t" bIns="0" lIns="0" rIns="0" rtlCol="0" tIns="0">
            <a:spAutoFit/>
          </a:bodyPr>
          <a:p>
            <a:pPr algn="l">
              <a:lnSpc>
                <a:spcPts val="3261"/>
              </a:lnSpc>
            </a:pPr>
            <a:r>
              <a:rPr b="1" sz="2200" lang="en-US">
                <a:solidFill>
                  <a:srgbClr val="00002E"/>
                </a:solidFill>
                <a:latin typeface="Nunito Bold"/>
                <a:ea typeface="Nunito Bold"/>
                <a:cs typeface="Nunito Bold"/>
                <a:sym typeface="Nunito Bold"/>
              </a:rPr>
              <a:t>Cost Efficiency</a:t>
            </a:r>
          </a:p>
        </p:txBody>
      </p:sp>
      <p:sp>
        <p:nvSpPr>
          <p:cNvPr id="1049199" name="TextBox 47"/>
          <p:cNvSpPr txBox="1"/>
          <p:nvPr/>
        </p:nvSpPr>
        <p:spPr>
          <a:xfrm rot="0">
            <a:off x="9492110" y="7460609"/>
            <a:ext cx="6888004" cy="1163193"/>
          </a:xfrm>
          <a:prstGeom prst="rect"/>
        </p:spPr>
        <p:txBody>
          <a:bodyPr anchor="t" bIns="0" lIns="0" rIns="0" rtlCol="0" tIns="0">
            <a:spAutoFit/>
          </a:bodyPr>
          <a:p>
            <a:pPr algn="l">
              <a:lnSpc>
                <a:spcPts val="3053"/>
              </a:lnSpc>
            </a:pPr>
            <a:r>
              <a:rPr sz="1800" lang="en-US">
                <a:solidFill>
                  <a:srgbClr val="00002E"/>
                </a:solidFill>
                <a:latin typeface="PT Sans"/>
                <a:ea typeface="PT Sans"/>
                <a:cs typeface="PT Sans"/>
                <a:sym typeface="PT Sans"/>
              </a:rPr>
              <a:t>Implementing only the necessary modules helps control costs by avoiding investments in features that are not currently required, with the option to expand later.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61" name=""/>
        <p:cNvGrpSpPr/>
        <p:nvPr/>
      </p:nvGrpSpPr>
      <p:grpSpPr>
        <a:xfrm>
          <a:off x="0" y="0"/>
          <a:ext cx="0" cy="0"/>
          <a:chOff x="0" y="0"/>
          <a:chExt cx="0" cy="0"/>
        </a:xfrm>
      </p:grpSpPr>
      <p:grpSp>
        <p:nvGrpSpPr>
          <p:cNvPr id="362" name="Group 2"/>
          <p:cNvGrpSpPr/>
          <p:nvPr/>
        </p:nvGrpSpPr>
        <p:grpSpPr>
          <a:xfrm rot="0">
            <a:off x="0" y="0"/>
            <a:ext cx="18288000" cy="10287000"/>
            <a:chOff x="0" y="0"/>
            <a:chExt cx="24384000" cy="13716000"/>
          </a:xfrm>
        </p:grpSpPr>
        <p:sp>
          <p:nvSpPr>
            <p:cNvPr id="1049206"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363" name="Group 4"/>
          <p:cNvGrpSpPr/>
          <p:nvPr/>
        </p:nvGrpSpPr>
        <p:grpSpPr>
          <a:xfrm rot="0">
            <a:off x="0" y="0"/>
            <a:ext cx="18288000" cy="10287000"/>
            <a:chOff x="0" y="0"/>
            <a:chExt cx="24384000" cy="13716000"/>
          </a:xfrm>
        </p:grpSpPr>
        <p:sp>
          <p:nvSpPr>
            <p:cNvPr id="1049207"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208" name="TextBox 6"/>
          <p:cNvSpPr txBox="1"/>
          <p:nvPr/>
        </p:nvSpPr>
        <p:spPr>
          <a:xfrm rot="0">
            <a:off x="1021699" y="709898"/>
            <a:ext cx="14225997" cy="1033399"/>
          </a:xfrm>
          <a:prstGeom prst="rect"/>
        </p:spPr>
        <p:txBody>
          <a:bodyPr anchor="t" bIns="0" lIns="0" rIns="0" rtlCol="0" tIns="0">
            <a:spAutoFit/>
          </a:bodyPr>
          <a:p>
            <a:pPr algn="l">
              <a:lnSpc>
                <a:spcPts val="8137"/>
              </a:lnSpc>
            </a:pPr>
            <a:r>
              <a:rPr b="1" sz="5400" lang="en-US">
                <a:solidFill>
                  <a:srgbClr val="00002E"/>
                </a:solidFill>
                <a:latin typeface="Nunito Bold"/>
                <a:ea typeface="Nunito Bold"/>
                <a:cs typeface="Nunito Bold"/>
                <a:sym typeface="Nunito Bold"/>
              </a:rPr>
              <a:t>Cloud and On-Premise Deployment</a:t>
            </a:r>
          </a:p>
        </p:txBody>
      </p:sp>
      <p:sp>
        <p:nvSpPr>
          <p:cNvPr id="1049209" name="TextBox 7"/>
          <p:cNvSpPr txBox="1"/>
          <p:nvPr/>
        </p:nvSpPr>
        <p:spPr>
          <a:xfrm rot="0">
            <a:off x="1021709" y="2137915"/>
            <a:ext cx="16244402" cy="1620392"/>
          </a:xfrm>
          <a:prstGeom prst="rect"/>
        </p:spPr>
        <p:txBody>
          <a:bodyPr anchor="t" bIns="0" lIns="0" rIns="0" rtlCol="0" tIns="0">
            <a:spAutoFit/>
          </a:bodyPr>
          <a:p>
            <a:pPr algn="l">
              <a:lnSpc>
                <a:spcPts val="4253"/>
              </a:lnSpc>
            </a:pPr>
            <a:r>
              <a:rPr sz="2200" lang="en-US">
                <a:solidFill>
                  <a:srgbClr val="00002E"/>
                </a:solidFill>
                <a:latin typeface="PT Sans"/>
                <a:ea typeface="PT Sans"/>
                <a:cs typeface="PT Sans"/>
                <a:sym typeface="PT Sans"/>
              </a:rPr>
              <a:t>Choosing the right deployment model for an ERP system is a critical decision that impacts costs, control, and IT infrastructure. The two primary options are cloud-based and on-premise, each with distinct advantages and considerations tailored to different business needs.</a:t>
            </a:r>
          </a:p>
        </p:txBody>
      </p:sp>
      <p:sp>
        <p:nvSpPr>
          <p:cNvPr id="1049210" name="TextBox 8"/>
          <p:cNvSpPr txBox="1"/>
          <p:nvPr/>
        </p:nvSpPr>
        <p:spPr>
          <a:xfrm rot="0">
            <a:off x="1021709" y="4184152"/>
            <a:ext cx="4121401" cy="610048"/>
          </a:xfrm>
          <a:prstGeom prst="rect"/>
        </p:spPr>
        <p:txBody>
          <a:bodyPr anchor="t" bIns="0" lIns="0" rIns="0" rtlCol="0" tIns="0">
            <a:spAutoFit/>
          </a:bodyPr>
          <a:p>
            <a:pPr algn="l">
              <a:lnSpc>
                <a:spcPts val="4818"/>
              </a:lnSpc>
            </a:pPr>
            <a:r>
              <a:rPr b="1" sz="3200" lang="en-US">
                <a:solidFill>
                  <a:srgbClr val="00002E"/>
                </a:solidFill>
                <a:latin typeface="Nunito Bold"/>
                <a:ea typeface="Nunito Bold"/>
                <a:cs typeface="Nunito Bold"/>
                <a:sym typeface="Nunito Bold"/>
              </a:rPr>
              <a:t>Cloud Deployment</a:t>
            </a:r>
          </a:p>
        </p:txBody>
      </p:sp>
      <p:sp>
        <p:nvSpPr>
          <p:cNvPr id="1049211" name="TextBox 9"/>
          <p:cNvSpPr txBox="1"/>
          <p:nvPr/>
        </p:nvSpPr>
        <p:spPr>
          <a:xfrm rot="0">
            <a:off x="1021709" y="4926806"/>
            <a:ext cx="7766399" cy="2160523"/>
          </a:xfrm>
          <a:prstGeom prst="rect"/>
        </p:spPr>
        <p:txBody>
          <a:bodyPr anchor="t" bIns="0" lIns="0" rIns="0" rtlCol="0" tIns="0">
            <a:spAutoFit/>
          </a:bodyPr>
          <a:p>
            <a:pPr algn="l">
              <a:lnSpc>
                <a:spcPts val="4253"/>
              </a:lnSpc>
            </a:pPr>
            <a:r>
              <a:rPr sz="2200" lang="en-US">
                <a:solidFill>
                  <a:srgbClr val="00002E"/>
                </a:solidFill>
                <a:latin typeface="PT Sans"/>
                <a:ea typeface="PT Sans"/>
                <a:cs typeface="PT Sans"/>
                <a:sym typeface="PT Sans"/>
              </a:rPr>
              <a:t>In a cloud ERP model, the software and its associated data are hosted on a third-party provider's servers and accessed via the internet. This model offers flexibility and reduces the need for extensive in-house IT resources.</a:t>
            </a:r>
          </a:p>
        </p:txBody>
      </p:sp>
      <p:sp>
        <p:nvSpPr>
          <p:cNvPr id="1049212" name="TextBox 10"/>
          <p:cNvSpPr txBox="1"/>
          <p:nvPr/>
        </p:nvSpPr>
        <p:spPr>
          <a:xfrm rot="0">
            <a:off x="1021709" y="7028555"/>
            <a:ext cx="7766399" cy="2160524"/>
          </a:xfrm>
          <a:prstGeom prst="rect"/>
        </p:spPr>
        <p:txBody>
          <a:bodyPr anchor="t" bIns="0" lIns="0" rIns="0" rtlCol="0" tIns="0">
            <a:spAutoFit/>
          </a:bodyPr>
          <a:p>
            <a:pPr algn="l" indent="-271780" lvl="1" marL="543560">
              <a:lnSpc>
                <a:spcPts val="4253"/>
              </a:lnSpc>
              <a:buFont typeface="Arial"/>
              <a:buChar char="•"/>
            </a:pPr>
            <a:r>
              <a:rPr b="1" sz="2200" lang="en-US">
                <a:solidFill>
                  <a:srgbClr val="00002E"/>
                </a:solidFill>
                <a:latin typeface="PT Sans Bold"/>
                <a:ea typeface="PT Sans Bold"/>
                <a:cs typeface="PT Sans Bold"/>
                <a:sym typeface="PT Sans Bold"/>
              </a:rPr>
              <a:t>Lower Upfront Costs:</a:t>
            </a:r>
          </a:p>
          <a:p>
            <a:pPr algn="l" indent="-271780" lvl="1" marL="543560">
              <a:lnSpc>
                <a:spcPts val="4253"/>
              </a:lnSpc>
              <a:buFont typeface="Arial"/>
              <a:buChar char="•"/>
            </a:pPr>
            <a:r>
              <a:rPr b="1" sz="2200" lang="en-US">
                <a:solidFill>
                  <a:srgbClr val="00002E"/>
                </a:solidFill>
                <a:latin typeface="PT Sans Bold"/>
                <a:ea typeface="PT Sans Bold"/>
                <a:cs typeface="PT Sans Bold"/>
                <a:sym typeface="PT Sans Bold"/>
              </a:rPr>
              <a:t>Scalability:</a:t>
            </a:r>
          </a:p>
          <a:p>
            <a:pPr algn="l" indent="-271780" lvl="1" marL="543560">
              <a:lnSpc>
                <a:spcPts val="4253"/>
              </a:lnSpc>
              <a:buFont typeface="Arial"/>
              <a:buChar char="•"/>
            </a:pPr>
            <a:r>
              <a:rPr b="1" sz="2200" lang="en-US">
                <a:solidFill>
                  <a:srgbClr val="00002E"/>
                </a:solidFill>
                <a:latin typeface="PT Sans Bold"/>
                <a:ea typeface="PT Sans Bold"/>
                <a:cs typeface="PT Sans Bold"/>
                <a:sym typeface="PT Sans Bold"/>
              </a:rPr>
              <a:t>Automatic Updates:</a:t>
            </a:r>
          </a:p>
          <a:p>
            <a:pPr algn="l" indent="-271780" lvl="1" marL="543560">
              <a:lnSpc>
                <a:spcPts val="4253"/>
              </a:lnSpc>
              <a:buFont typeface="Arial"/>
              <a:buChar char="•"/>
            </a:pPr>
            <a:r>
              <a:rPr b="1" sz="2200" lang="en-US">
                <a:solidFill>
                  <a:srgbClr val="00002E"/>
                </a:solidFill>
                <a:latin typeface="PT Sans Bold"/>
                <a:ea typeface="PT Sans Bold"/>
                <a:cs typeface="PT Sans Bold"/>
                <a:sym typeface="PT Sans Bold"/>
              </a:rPr>
              <a:t>Accessibility:</a:t>
            </a:r>
          </a:p>
        </p:txBody>
      </p:sp>
      <p:sp>
        <p:nvSpPr>
          <p:cNvPr id="1049213" name="TextBox 11"/>
          <p:cNvSpPr txBox="1"/>
          <p:nvPr/>
        </p:nvSpPr>
        <p:spPr>
          <a:xfrm rot="0">
            <a:off x="9509636" y="4184152"/>
            <a:ext cx="6766798" cy="610048"/>
          </a:xfrm>
          <a:prstGeom prst="rect"/>
        </p:spPr>
        <p:txBody>
          <a:bodyPr anchor="t" bIns="0" lIns="0" rIns="0" rtlCol="0" tIns="0">
            <a:spAutoFit/>
          </a:bodyPr>
          <a:p>
            <a:pPr algn="l">
              <a:lnSpc>
                <a:spcPts val="4818"/>
              </a:lnSpc>
            </a:pPr>
            <a:r>
              <a:rPr b="1" sz="3200" lang="en-US">
                <a:solidFill>
                  <a:srgbClr val="00002E"/>
                </a:solidFill>
                <a:latin typeface="Nunito Bold"/>
                <a:ea typeface="Nunito Bold"/>
                <a:cs typeface="Nunito Bold"/>
                <a:sym typeface="Nunito Bold"/>
              </a:rPr>
              <a:t>On-Premise Deployment</a:t>
            </a:r>
          </a:p>
        </p:txBody>
      </p:sp>
      <p:sp>
        <p:nvSpPr>
          <p:cNvPr id="1049214" name="TextBox 12"/>
          <p:cNvSpPr txBox="1"/>
          <p:nvPr/>
        </p:nvSpPr>
        <p:spPr>
          <a:xfrm rot="0">
            <a:off x="9509674" y="4926806"/>
            <a:ext cx="7766399" cy="2160523"/>
          </a:xfrm>
          <a:prstGeom prst="rect"/>
        </p:spPr>
        <p:txBody>
          <a:bodyPr anchor="t" bIns="0" lIns="0" rIns="0" rtlCol="0" tIns="0">
            <a:spAutoFit/>
          </a:bodyPr>
          <a:p>
            <a:pPr algn="l">
              <a:lnSpc>
                <a:spcPts val="4253"/>
              </a:lnSpc>
            </a:pPr>
            <a:r>
              <a:rPr sz="2200" lang="en-US">
                <a:solidFill>
                  <a:srgbClr val="00002E"/>
                </a:solidFill>
                <a:latin typeface="PT Sans"/>
                <a:ea typeface="PT Sans"/>
                <a:cs typeface="PT Sans"/>
                <a:sym typeface="PT Sans"/>
              </a:rPr>
              <a:t>An on-premise ERP system is installed and runs on a company's own servers and infrastructure, managed internally by the organization's IT staff. This model provides maximum control over the system and data.</a:t>
            </a:r>
          </a:p>
        </p:txBody>
      </p:sp>
      <p:sp>
        <p:nvSpPr>
          <p:cNvPr id="1049215" name="TextBox 13"/>
          <p:cNvSpPr txBox="1"/>
          <p:nvPr/>
        </p:nvSpPr>
        <p:spPr>
          <a:xfrm rot="0">
            <a:off x="9509674" y="7028555"/>
            <a:ext cx="7766399" cy="2160524"/>
          </a:xfrm>
          <a:prstGeom prst="rect"/>
        </p:spPr>
        <p:txBody>
          <a:bodyPr anchor="t" bIns="0" lIns="0" rIns="0" rtlCol="0" tIns="0">
            <a:spAutoFit/>
          </a:bodyPr>
          <a:p>
            <a:pPr algn="l" indent="-271780" lvl="1" marL="543560">
              <a:lnSpc>
                <a:spcPts val="4253"/>
              </a:lnSpc>
              <a:buFont typeface="Arial"/>
              <a:buChar char="•"/>
            </a:pPr>
            <a:r>
              <a:rPr b="1" sz="2200" lang="en-US">
                <a:solidFill>
                  <a:srgbClr val="00002E"/>
                </a:solidFill>
                <a:latin typeface="PT Sans Bold"/>
                <a:ea typeface="PT Sans Bold"/>
                <a:cs typeface="PT Sans Bold"/>
                <a:sym typeface="PT Sans Bold"/>
              </a:rPr>
              <a:t>Full Control:</a:t>
            </a:r>
          </a:p>
          <a:p>
            <a:pPr algn="l" indent="-271780" lvl="1" marL="543560">
              <a:lnSpc>
                <a:spcPts val="4253"/>
              </a:lnSpc>
              <a:buFont typeface="Arial"/>
              <a:buChar char="•"/>
            </a:pPr>
            <a:r>
              <a:rPr b="1" sz="2200" lang="en-US">
                <a:solidFill>
                  <a:srgbClr val="00002E"/>
                </a:solidFill>
                <a:latin typeface="PT Sans Bold"/>
                <a:ea typeface="PT Sans Bold"/>
                <a:cs typeface="PT Sans Bold"/>
                <a:sym typeface="PT Sans Bold"/>
              </a:rPr>
              <a:t>Customization:</a:t>
            </a:r>
          </a:p>
          <a:p>
            <a:pPr algn="l" indent="-271780" lvl="1" marL="543560">
              <a:lnSpc>
                <a:spcPts val="4253"/>
              </a:lnSpc>
              <a:buFont typeface="Arial"/>
              <a:buChar char="•"/>
            </a:pPr>
            <a:r>
              <a:rPr b="1" sz="2200" lang="en-US">
                <a:solidFill>
                  <a:srgbClr val="00002E"/>
                </a:solidFill>
                <a:latin typeface="PT Sans Bold"/>
                <a:ea typeface="PT Sans Bold"/>
                <a:cs typeface="PT Sans Bold"/>
                <a:sym typeface="PT Sans Bold"/>
              </a:rPr>
              <a:t>Data Security:</a:t>
            </a:r>
          </a:p>
          <a:p>
            <a:pPr algn="l" indent="-271780" lvl="1" marL="543560">
              <a:lnSpc>
                <a:spcPts val="4253"/>
              </a:lnSpc>
              <a:buFont typeface="Arial"/>
              <a:buChar char="•"/>
            </a:pPr>
            <a:r>
              <a:rPr b="1" sz="2200" lang="en-US">
                <a:solidFill>
                  <a:srgbClr val="00002E"/>
                </a:solidFill>
                <a:latin typeface="PT Sans Bold"/>
                <a:ea typeface="PT Sans Bold"/>
                <a:cs typeface="PT Sans Bold"/>
                <a:sym typeface="PT Sans Bold"/>
              </a:rPr>
              <a:t>Performance: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66" name=""/>
        <p:cNvGrpSpPr/>
        <p:nvPr/>
      </p:nvGrpSpPr>
      <p:grpSpPr>
        <a:xfrm>
          <a:off x="0" y="0"/>
          <a:ext cx="0" cy="0"/>
          <a:chOff x="0" y="0"/>
          <a:chExt cx="0" cy="0"/>
        </a:xfrm>
      </p:grpSpPr>
      <p:grpSp>
        <p:nvGrpSpPr>
          <p:cNvPr id="367" name="Group 2"/>
          <p:cNvGrpSpPr/>
          <p:nvPr/>
        </p:nvGrpSpPr>
        <p:grpSpPr>
          <a:xfrm rot="0">
            <a:off x="0" y="0"/>
            <a:ext cx="18288000" cy="10287000"/>
            <a:chOff x="0" y="0"/>
            <a:chExt cx="24384000" cy="13716000"/>
          </a:xfrm>
        </p:grpSpPr>
        <p:sp>
          <p:nvSpPr>
            <p:cNvPr id="1049222"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368" name="Group 4"/>
          <p:cNvGrpSpPr/>
          <p:nvPr/>
        </p:nvGrpSpPr>
        <p:grpSpPr>
          <a:xfrm rot="0">
            <a:off x="0" y="0"/>
            <a:ext cx="18288000" cy="10287000"/>
            <a:chOff x="0" y="0"/>
            <a:chExt cx="24384000" cy="13716000"/>
          </a:xfrm>
        </p:grpSpPr>
        <p:sp>
          <p:nvSpPr>
            <p:cNvPr id="1049223"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224" name="TextBox 6"/>
          <p:cNvSpPr txBox="1"/>
          <p:nvPr/>
        </p:nvSpPr>
        <p:spPr>
          <a:xfrm rot="0">
            <a:off x="909199" y="1437846"/>
            <a:ext cx="11459404" cy="911986"/>
          </a:xfrm>
          <a:prstGeom prst="rect"/>
        </p:spPr>
        <p:txBody>
          <a:bodyPr anchor="t" bIns="0" lIns="0" rIns="0" rtlCol="0" tIns="0">
            <a:spAutoFit/>
          </a:bodyPr>
          <a:p>
            <a:pPr algn="l">
              <a:lnSpc>
                <a:spcPts val="7181"/>
              </a:lnSpc>
            </a:pPr>
            <a:r>
              <a:rPr b="1" sz="4800" lang="en-US">
                <a:solidFill>
                  <a:srgbClr val="00002E"/>
                </a:solidFill>
                <a:latin typeface="Nunito Bold"/>
                <a:ea typeface="Nunito Bold"/>
                <a:cs typeface="Nunito Bold"/>
                <a:sym typeface="Nunito Bold"/>
              </a:rPr>
              <a:t>Security and Access Control</a:t>
            </a:r>
          </a:p>
        </p:txBody>
      </p:sp>
      <p:sp>
        <p:nvSpPr>
          <p:cNvPr id="1049225" name="TextBox 7"/>
          <p:cNvSpPr txBox="1"/>
          <p:nvPr/>
        </p:nvSpPr>
        <p:spPr>
          <a:xfrm rot="0">
            <a:off x="909299" y="2349832"/>
            <a:ext cx="16469401" cy="1371599"/>
          </a:xfrm>
          <a:prstGeom prst="rect"/>
        </p:spPr>
        <p:txBody>
          <a:bodyPr anchor="t" bIns="0" lIns="0" rIns="0" rtlCol="0" tIns="0">
            <a:spAutoFit/>
          </a:bodyPr>
          <a:p>
            <a:pPr algn="l">
              <a:lnSpc>
                <a:spcPts val="3600"/>
              </a:lnSpc>
            </a:pPr>
            <a:r>
              <a:rPr sz="2000" lang="en-US">
                <a:solidFill>
                  <a:srgbClr val="00002E"/>
                </a:solidFill>
                <a:latin typeface="PT Sans"/>
                <a:ea typeface="PT Sans"/>
                <a:cs typeface="PT Sans"/>
                <a:sym typeface="PT Sans"/>
              </a:rPr>
              <a:t>In an increasingly interconnected business environment, the security of sensitive data is paramount. ERP systems incorporate robust security and access control mechanisms to protect proprietary information, ensure data integrity, and safeguard against unauthorized access across all modules.</a:t>
            </a:r>
          </a:p>
        </p:txBody>
      </p:sp>
      <p:grpSp>
        <p:nvGrpSpPr>
          <p:cNvPr id="369" name="Group 8"/>
          <p:cNvGrpSpPr/>
          <p:nvPr/>
        </p:nvGrpSpPr>
        <p:grpSpPr>
          <a:xfrm rot="0">
            <a:off x="909190" y="3815658"/>
            <a:ext cx="649338" cy="649338"/>
            <a:chOff x="0" y="0"/>
            <a:chExt cx="865784" cy="865784"/>
          </a:xfrm>
        </p:grpSpPr>
        <p:sp>
          <p:nvSpPr>
            <p:cNvPr id="1049226" name="Freeform 9" descr="preencoded.png"/>
            <p:cNvSpPr/>
            <p:nvPr/>
          </p:nvSpPr>
          <p:spPr>
            <a:xfrm rot="0" flipH="0" flipV="0">
              <a:off x="0" y="0"/>
              <a:ext cx="865759" cy="865759"/>
            </a:xfrm>
            <a:custGeom>
              <a:avLst/>
              <a:ahLst/>
              <a:rect l="l" t="t" r="r" b="b"/>
              <a:pathLst>
                <a:path w="865759" h="865759">
                  <a:moveTo>
                    <a:pt x="0" y="0"/>
                  </a:moveTo>
                  <a:lnTo>
                    <a:pt x="865759" y="0"/>
                  </a:lnTo>
                  <a:lnTo>
                    <a:pt x="865759" y="865759"/>
                  </a:lnTo>
                  <a:lnTo>
                    <a:pt x="0" y="865759"/>
                  </a:lnTo>
                  <a:lnTo>
                    <a:pt x="0" y="0"/>
                  </a:lnTo>
                  <a:close/>
                </a:path>
              </a:pathLst>
            </a:custGeom>
            <a:blipFill>
              <a:blip xmlns:r="http://schemas.openxmlformats.org/officeDocument/2006/relationships" r:embed="rId2"/>
              <a:stretch>
                <a:fillRect l="0" t="0" r="-2" b="-19003"/>
              </a:stretch>
            </a:blipFill>
          </p:spPr>
        </p:sp>
      </p:grpSp>
      <p:sp>
        <p:nvSpPr>
          <p:cNvPr id="1049227" name="TextBox 10"/>
          <p:cNvSpPr txBox="1"/>
          <p:nvPr/>
        </p:nvSpPr>
        <p:spPr>
          <a:xfrm rot="0">
            <a:off x="909190" y="4680194"/>
            <a:ext cx="3056401" cy="448875"/>
          </a:xfrm>
          <a:prstGeom prst="rect"/>
        </p:spPr>
        <p:txBody>
          <a:bodyPr anchor="t" bIns="0" lIns="0" rIns="0" rtlCol="0" tIns="0">
            <a:spAutoFit/>
          </a:bodyPr>
          <a:p>
            <a:pPr algn="l">
              <a:lnSpc>
                <a:spcPts val="3637"/>
              </a:lnSpc>
            </a:pPr>
            <a:r>
              <a:rPr b="1" sz="2400" lang="en-US">
                <a:solidFill>
                  <a:srgbClr val="00002E"/>
                </a:solidFill>
                <a:latin typeface="Nunito Bold"/>
                <a:ea typeface="Nunito Bold"/>
                <a:cs typeface="Nunito Bold"/>
                <a:sym typeface="Nunito Bold"/>
              </a:rPr>
              <a:t>Data Encryption</a:t>
            </a:r>
          </a:p>
        </p:txBody>
      </p:sp>
      <p:sp>
        <p:nvSpPr>
          <p:cNvPr id="1049228" name="TextBox 11"/>
          <p:cNvSpPr txBox="1"/>
          <p:nvPr/>
        </p:nvSpPr>
        <p:spPr>
          <a:xfrm rot="0">
            <a:off x="909190" y="5149901"/>
            <a:ext cx="8094002" cy="890102"/>
          </a:xfrm>
          <a:prstGeom prst="rect"/>
        </p:spPr>
        <p:txBody>
          <a:bodyPr anchor="t" bIns="0" lIns="0" rIns="0" rtlCol="0" tIns="0">
            <a:spAutoFit/>
          </a:bodyPr>
          <a:p>
            <a:pPr algn="l">
              <a:lnSpc>
                <a:spcPts val="3600"/>
              </a:lnSpc>
            </a:pPr>
            <a:r>
              <a:rPr sz="2000" lang="en-US">
                <a:solidFill>
                  <a:srgbClr val="00002E"/>
                </a:solidFill>
                <a:latin typeface="PT Sans"/>
                <a:ea typeface="PT Sans"/>
                <a:cs typeface="PT Sans"/>
                <a:sym typeface="PT Sans"/>
              </a:rPr>
              <a:t>Ensures all sensitive information, both at rest and in transit, is encoded to prevent unauthorized interception and maintain data confidentiality.</a:t>
            </a:r>
          </a:p>
        </p:txBody>
      </p:sp>
      <p:grpSp>
        <p:nvGrpSpPr>
          <p:cNvPr id="370" name="Group 12"/>
          <p:cNvGrpSpPr/>
          <p:nvPr/>
        </p:nvGrpSpPr>
        <p:grpSpPr>
          <a:xfrm rot="0">
            <a:off x="9284941" y="3815658"/>
            <a:ext cx="649338" cy="649338"/>
            <a:chOff x="0" y="0"/>
            <a:chExt cx="865784" cy="865784"/>
          </a:xfrm>
        </p:grpSpPr>
        <p:sp>
          <p:nvSpPr>
            <p:cNvPr id="1049229" name="Freeform 13" descr="preencoded.png"/>
            <p:cNvSpPr/>
            <p:nvPr/>
          </p:nvSpPr>
          <p:spPr>
            <a:xfrm rot="0" flipH="0" flipV="0">
              <a:off x="0" y="0"/>
              <a:ext cx="865759" cy="865759"/>
            </a:xfrm>
            <a:custGeom>
              <a:avLst/>
              <a:ahLst/>
              <a:rect l="l" t="t" r="r" b="b"/>
              <a:pathLst>
                <a:path w="865759" h="865759">
                  <a:moveTo>
                    <a:pt x="0" y="0"/>
                  </a:moveTo>
                  <a:lnTo>
                    <a:pt x="865759" y="0"/>
                  </a:lnTo>
                  <a:lnTo>
                    <a:pt x="865759" y="865759"/>
                  </a:lnTo>
                  <a:lnTo>
                    <a:pt x="0" y="865759"/>
                  </a:lnTo>
                  <a:lnTo>
                    <a:pt x="0" y="0"/>
                  </a:lnTo>
                  <a:close/>
                </a:path>
              </a:pathLst>
            </a:custGeom>
            <a:blipFill>
              <a:blip xmlns:r="http://schemas.openxmlformats.org/officeDocument/2006/relationships" r:embed="rId2"/>
              <a:stretch>
                <a:fillRect l="0" t="0" r="-2" b="-19003"/>
              </a:stretch>
            </a:blipFill>
          </p:spPr>
        </p:sp>
      </p:grpSp>
      <p:sp>
        <p:nvSpPr>
          <p:cNvPr id="1049230" name="TextBox 14"/>
          <p:cNvSpPr txBox="1"/>
          <p:nvPr/>
        </p:nvSpPr>
        <p:spPr>
          <a:xfrm rot="0">
            <a:off x="9284960" y="4680185"/>
            <a:ext cx="6410401" cy="448875"/>
          </a:xfrm>
          <a:prstGeom prst="rect"/>
        </p:spPr>
        <p:txBody>
          <a:bodyPr anchor="t" bIns="0" lIns="0" rIns="0" rtlCol="0" tIns="0">
            <a:spAutoFit/>
          </a:bodyPr>
          <a:p>
            <a:pPr algn="l">
              <a:lnSpc>
                <a:spcPts val="3637"/>
              </a:lnSpc>
            </a:pPr>
            <a:r>
              <a:rPr b="1" sz="2400" lang="en-US">
                <a:solidFill>
                  <a:srgbClr val="00002E"/>
                </a:solidFill>
                <a:latin typeface="Nunito Bold"/>
                <a:ea typeface="Nunito Bold"/>
                <a:cs typeface="Nunito Bold"/>
                <a:sym typeface="Nunito Bold"/>
              </a:rPr>
              <a:t>Strong Authentication</a:t>
            </a:r>
          </a:p>
        </p:txBody>
      </p:sp>
      <p:sp>
        <p:nvSpPr>
          <p:cNvPr id="1049231" name="TextBox 15"/>
          <p:cNvSpPr txBox="1"/>
          <p:nvPr/>
        </p:nvSpPr>
        <p:spPr>
          <a:xfrm rot="0">
            <a:off x="9284941" y="5149901"/>
            <a:ext cx="8094002" cy="890102"/>
          </a:xfrm>
          <a:prstGeom prst="rect"/>
        </p:spPr>
        <p:txBody>
          <a:bodyPr anchor="t" bIns="0" lIns="0" rIns="0" rtlCol="0" tIns="0">
            <a:spAutoFit/>
          </a:bodyPr>
          <a:p>
            <a:pPr algn="l">
              <a:lnSpc>
                <a:spcPts val="3600"/>
              </a:lnSpc>
            </a:pPr>
            <a:r>
              <a:rPr sz="2000" lang="en-US">
                <a:solidFill>
                  <a:srgbClr val="00002E"/>
                </a:solidFill>
                <a:latin typeface="PT Sans"/>
                <a:ea typeface="PT Sans"/>
                <a:cs typeface="PT Sans"/>
                <a:sym typeface="PT Sans"/>
              </a:rPr>
              <a:t>Verifies user identities through secure login protocols, often including multi-factor authentication (MFA) to prevent unauthorized access.</a:t>
            </a:r>
          </a:p>
        </p:txBody>
      </p:sp>
      <p:grpSp>
        <p:nvGrpSpPr>
          <p:cNvPr id="371" name="Group 16"/>
          <p:cNvGrpSpPr/>
          <p:nvPr/>
        </p:nvGrpSpPr>
        <p:grpSpPr>
          <a:xfrm rot="0">
            <a:off x="909190" y="6491135"/>
            <a:ext cx="649338" cy="649338"/>
            <a:chOff x="0" y="0"/>
            <a:chExt cx="865784" cy="865784"/>
          </a:xfrm>
        </p:grpSpPr>
        <p:sp>
          <p:nvSpPr>
            <p:cNvPr id="1049232" name="Freeform 17" descr="preencoded.png"/>
            <p:cNvSpPr/>
            <p:nvPr/>
          </p:nvSpPr>
          <p:spPr>
            <a:xfrm rot="0" flipH="0" flipV="0">
              <a:off x="0" y="0"/>
              <a:ext cx="865759" cy="865759"/>
            </a:xfrm>
            <a:custGeom>
              <a:avLst/>
              <a:ahLst/>
              <a:rect l="l" t="t" r="r" b="b"/>
              <a:pathLst>
                <a:path w="865759" h="865759">
                  <a:moveTo>
                    <a:pt x="0" y="0"/>
                  </a:moveTo>
                  <a:lnTo>
                    <a:pt x="865759" y="0"/>
                  </a:lnTo>
                  <a:lnTo>
                    <a:pt x="865759" y="865759"/>
                  </a:lnTo>
                  <a:lnTo>
                    <a:pt x="0" y="865759"/>
                  </a:lnTo>
                  <a:lnTo>
                    <a:pt x="0" y="0"/>
                  </a:lnTo>
                  <a:close/>
                </a:path>
              </a:pathLst>
            </a:custGeom>
            <a:blipFill>
              <a:blip xmlns:r="http://schemas.openxmlformats.org/officeDocument/2006/relationships" r:embed="rId2"/>
              <a:stretch>
                <a:fillRect l="0" t="0" r="-2" b="-19003"/>
              </a:stretch>
            </a:blipFill>
          </p:spPr>
        </p:sp>
      </p:grpSp>
      <p:sp>
        <p:nvSpPr>
          <p:cNvPr id="1049233" name="TextBox 18"/>
          <p:cNvSpPr txBox="1"/>
          <p:nvPr/>
        </p:nvSpPr>
        <p:spPr>
          <a:xfrm rot="0">
            <a:off x="909209" y="7355681"/>
            <a:ext cx="6916198" cy="448875"/>
          </a:xfrm>
          <a:prstGeom prst="rect"/>
        </p:spPr>
        <p:txBody>
          <a:bodyPr anchor="t" bIns="0" lIns="0" rIns="0" rtlCol="0" tIns="0">
            <a:spAutoFit/>
          </a:bodyPr>
          <a:p>
            <a:pPr algn="l">
              <a:lnSpc>
                <a:spcPts val="3637"/>
              </a:lnSpc>
            </a:pPr>
            <a:r>
              <a:rPr b="1" sz="2400" lang="en-US">
                <a:solidFill>
                  <a:srgbClr val="00002E"/>
                </a:solidFill>
                <a:latin typeface="Nunito Bold"/>
                <a:ea typeface="Nunito Bold"/>
                <a:cs typeface="Nunito Bold"/>
                <a:sym typeface="Nunito Bold"/>
              </a:rPr>
              <a:t>Role-Based Access Control</a:t>
            </a:r>
          </a:p>
        </p:txBody>
      </p:sp>
      <p:sp>
        <p:nvSpPr>
          <p:cNvPr id="1049234" name="TextBox 19"/>
          <p:cNvSpPr txBox="1"/>
          <p:nvPr/>
        </p:nvSpPr>
        <p:spPr>
          <a:xfrm rot="0">
            <a:off x="909190" y="7825378"/>
            <a:ext cx="8094002" cy="1371600"/>
          </a:xfrm>
          <a:prstGeom prst="rect"/>
        </p:spPr>
        <p:txBody>
          <a:bodyPr anchor="t" bIns="0" lIns="0" rIns="0" rtlCol="0" tIns="0">
            <a:spAutoFit/>
          </a:bodyPr>
          <a:p>
            <a:pPr algn="l">
              <a:lnSpc>
                <a:spcPts val="3600"/>
              </a:lnSpc>
            </a:pPr>
            <a:r>
              <a:rPr sz="2000" lang="en-US">
                <a:solidFill>
                  <a:srgbClr val="00002E"/>
                </a:solidFill>
                <a:latin typeface="PT Sans"/>
                <a:ea typeface="PT Sans"/>
                <a:cs typeface="PT Sans"/>
                <a:sym typeface="PT Sans"/>
              </a:rPr>
              <a:t>Assigns granular permissions based on user roles, ensuring employees only access the data and functionalities relevant to their responsibilities.</a:t>
            </a:r>
          </a:p>
        </p:txBody>
      </p:sp>
      <p:grpSp>
        <p:nvGrpSpPr>
          <p:cNvPr id="372" name="Group 20"/>
          <p:cNvGrpSpPr/>
          <p:nvPr/>
        </p:nvGrpSpPr>
        <p:grpSpPr>
          <a:xfrm rot="0">
            <a:off x="9284941" y="6491135"/>
            <a:ext cx="649338" cy="649338"/>
            <a:chOff x="0" y="0"/>
            <a:chExt cx="865784" cy="865784"/>
          </a:xfrm>
        </p:grpSpPr>
        <p:sp>
          <p:nvSpPr>
            <p:cNvPr id="1049235" name="Freeform 21" descr="preencoded.png"/>
            <p:cNvSpPr/>
            <p:nvPr/>
          </p:nvSpPr>
          <p:spPr>
            <a:xfrm rot="0" flipH="0" flipV="0">
              <a:off x="0" y="0"/>
              <a:ext cx="865759" cy="865759"/>
            </a:xfrm>
            <a:custGeom>
              <a:avLst/>
              <a:ahLst/>
              <a:rect l="l" t="t" r="r" b="b"/>
              <a:pathLst>
                <a:path w="865759" h="865759">
                  <a:moveTo>
                    <a:pt x="0" y="0"/>
                  </a:moveTo>
                  <a:lnTo>
                    <a:pt x="865759" y="0"/>
                  </a:lnTo>
                  <a:lnTo>
                    <a:pt x="865759" y="865759"/>
                  </a:lnTo>
                  <a:lnTo>
                    <a:pt x="0" y="865759"/>
                  </a:lnTo>
                  <a:lnTo>
                    <a:pt x="0" y="0"/>
                  </a:lnTo>
                  <a:close/>
                </a:path>
              </a:pathLst>
            </a:custGeom>
            <a:blipFill>
              <a:blip xmlns:r="http://schemas.openxmlformats.org/officeDocument/2006/relationships" r:embed="rId2"/>
              <a:stretch>
                <a:fillRect l="0" t="0" r="-2" b="-19003"/>
              </a:stretch>
            </a:blipFill>
          </p:spPr>
        </p:sp>
      </p:grpSp>
      <p:sp>
        <p:nvSpPr>
          <p:cNvPr id="1049236" name="TextBox 22"/>
          <p:cNvSpPr txBox="1"/>
          <p:nvPr/>
        </p:nvSpPr>
        <p:spPr>
          <a:xfrm rot="0">
            <a:off x="9284960" y="7355672"/>
            <a:ext cx="6410401" cy="448875"/>
          </a:xfrm>
          <a:prstGeom prst="rect"/>
        </p:spPr>
        <p:txBody>
          <a:bodyPr anchor="t" bIns="0" lIns="0" rIns="0" rtlCol="0" tIns="0">
            <a:spAutoFit/>
          </a:bodyPr>
          <a:p>
            <a:pPr algn="l">
              <a:lnSpc>
                <a:spcPts val="3637"/>
              </a:lnSpc>
            </a:pPr>
            <a:r>
              <a:rPr b="1" sz="2400" lang="en-US">
                <a:solidFill>
                  <a:srgbClr val="00002E"/>
                </a:solidFill>
                <a:latin typeface="Nunito Bold"/>
                <a:ea typeface="Nunito Bold"/>
                <a:cs typeface="Nunito Bold"/>
                <a:sym typeface="Nunito Bold"/>
              </a:rPr>
              <a:t>Audit Trails &amp; Monitoring</a:t>
            </a:r>
          </a:p>
        </p:txBody>
      </p:sp>
      <p:sp>
        <p:nvSpPr>
          <p:cNvPr id="1049237" name="TextBox 23"/>
          <p:cNvSpPr txBox="1"/>
          <p:nvPr/>
        </p:nvSpPr>
        <p:spPr>
          <a:xfrm rot="0">
            <a:off x="9284941" y="7825378"/>
            <a:ext cx="8094002" cy="1371600"/>
          </a:xfrm>
          <a:prstGeom prst="rect"/>
        </p:spPr>
        <p:txBody>
          <a:bodyPr anchor="t" bIns="0" lIns="0" rIns="0" rtlCol="0" tIns="0">
            <a:spAutoFit/>
          </a:bodyPr>
          <a:p>
            <a:pPr algn="l">
              <a:lnSpc>
                <a:spcPts val="3600"/>
              </a:lnSpc>
            </a:pPr>
            <a:r>
              <a:rPr sz="2000" lang="en-US">
                <a:solidFill>
                  <a:srgbClr val="00002E"/>
                </a:solidFill>
                <a:latin typeface="PT Sans"/>
                <a:ea typeface="PT Sans"/>
                <a:cs typeface="PT Sans"/>
                <a:sym typeface="PT Sans"/>
              </a:rPr>
              <a:t>Maintains comprehensive logs of all system activities, enabling tracking of data changes, user actions, and facilitating compliance audits.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75" name=""/>
        <p:cNvGrpSpPr/>
        <p:nvPr/>
      </p:nvGrpSpPr>
      <p:grpSpPr>
        <a:xfrm>
          <a:off x="0" y="0"/>
          <a:ext cx="0" cy="0"/>
          <a:chOff x="0" y="0"/>
          <a:chExt cx="0" cy="0"/>
        </a:xfrm>
      </p:grpSpPr>
      <p:grpSp>
        <p:nvGrpSpPr>
          <p:cNvPr id="376" name="Group 2"/>
          <p:cNvGrpSpPr/>
          <p:nvPr/>
        </p:nvGrpSpPr>
        <p:grpSpPr>
          <a:xfrm rot="0">
            <a:off x="0" y="0"/>
            <a:ext cx="18288000" cy="10287000"/>
            <a:chOff x="0" y="0"/>
            <a:chExt cx="24384000" cy="13716000"/>
          </a:xfrm>
        </p:grpSpPr>
        <p:sp>
          <p:nvSpPr>
            <p:cNvPr id="1049244"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377" name="Group 4"/>
          <p:cNvGrpSpPr/>
          <p:nvPr/>
        </p:nvGrpSpPr>
        <p:grpSpPr>
          <a:xfrm rot="0">
            <a:off x="0" y="0"/>
            <a:ext cx="18288000" cy="10287000"/>
            <a:chOff x="0" y="0"/>
            <a:chExt cx="24384000" cy="13716000"/>
          </a:xfrm>
        </p:grpSpPr>
        <p:sp>
          <p:nvSpPr>
            <p:cNvPr id="1049245"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246" name="TextBox 6"/>
          <p:cNvSpPr txBox="1"/>
          <p:nvPr/>
        </p:nvSpPr>
        <p:spPr>
          <a:xfrm rot="0">
            <a:off x="3784854" y="774221"/>
            <a:ext cx="10054800" cy="580898"/>
          </a:xfrm>
          <a:prstGeom prst="rect"/>
        </p:spPr>
        <p:txBody>
          <a:bodyPr anchor="t" bIns="0" lIns="0" rIns="0" rtlCol="0" tIns="0">
            <a:spAutoFit/>
          </a:bodyPr>
          <a:p>
            <a:pPr algn="l">
              <a:lnSpc>
                <a:spcPts val="4574"/>
              </a:lnSpc>
            </a:pPr>
            <a:r>
              <a:rPr b="1" sz="2800" lang="en-US">
                <a:solidFill>
                  <a:srgbClr val="00002E"/>
                </a:solidFill>
                <a:latin typeface="Nunito Bold"/>
                <a:ea typeface="Nunito Bold"/>
                <a:cs typeface="Nunito Bold"/>
                <a:sym typeface="Nunito Bold"/>
              </a:rPr>
              <a:t>Continuous Updates and Scalability</a:t>
            </a:r>
          </a:p>
        </p:txBody>
      </p:sp>
      <p:sp>
        <p:nvSpPr>
          <p:cNvPr id="1049247" name="TextBox 7"/>
          <p:cNvSpPr txBox="1"/>
          <p:nvPr/>
        </p:nvSpPr>
        <p:spPr>
          <a:xfrm rot="0">
            <a:off x="3784844" y="1489177"/>
            <a:ext cx="10718397" cy="447904"/>
          </a:xfrm>
          <a:prstGeom prst="rect"/>
        </p:spPr>
        <p:txBody>
          <a:bodyPr anchor="t" bIns="0" lIns="0" rIns="0" rtlCol="0" tIns="0">
            <a:spAutoFit/>
          </a:bodyPr>
          <a:p>
            <a:pPr algn="l">
              <a:lnSpc>
                <a:spcPts val="1800"/>
              </a:lnSpc>
            </a:pPr>
            <a:r>
              <a:rPr sz="1800" lang="en-US">
                <a:solidFill>
                  <a:srgbClr val="00002E"/>
                </a:solidFill>
                <a:latin typeface="PT Sans"/>
                <a:ea typeface="PT Sans"/>
                <a:cs typeface="PT Sans"/>
                <a:sym typeface="PT Sans"/>
              </a:rPr>
              <a:t>Modern ERP systems are designed to evolve with your business, offering continuous updates to stay competitive and scalable architectures to support growth without disruption.</a:t>
            </a:r>
          </a:p>
        </p:txBody>
      </p:sp>
      <p:grpSp>
        <p:nvGrpSpPr>
          <p:cNvPr id="378" name="Group 8"/>
          <p:cNvGrpSpPr/>
          <p:nvPr/>
        </p:nvGrpSpPr>
        <p:grpSpPr>
          <a:xfrm rot="0">
            <a:off x="3784844" y="2141639"/>
            <a:ext cx="5157940" cy="5157940"/>
            <a:chOff x="0" y="0"/>
            <a:chExt cx="6877253" cy="6877253"/>
          </a:xfrm>
        </p:grpSpPr>
        <p:sp>
          <p:nvSpPr>
            <p:cNvPr id="1049248" name="Freeform 9" descr="preencoded.png"/>
            <p:cNvSpPr/>
            <p:nvPr/>
          </p:nvSpPr>
          <p:spPr>
            <a:xfrm rot="0" flipH="0" flipV="0">
              <a:off x="0" y="0"/>
              <a:ext cx="6877304" cy="6877304"/>
            </a:xfrm>
            <a:custGeom>
              <a:avLst/>
              <a:ahLst/>
              <a:rect l="l" t="t" r="r" b="b"/>
              <a:pathLst>
                <a:path w="6877304" h="6877304">
                  <a:moveTo>
                    <a:pt x="0" y="0"/>
                  </a:moveTo>
                  <a:lnTo>
                    <a:pt x="6877304" y="0"/>
                  </a:lnTo>
                  <a:lnTo>
                    <a:pt x="6877304" y="6877304"/>
                  </a:lnTo>
                  <a:lnTo>
                    <a:pt x="0" y="6877304"/>
                  </a:lnTo>
                  <a:lnTo>
                    <a:pt x="0" y="0"/>
                  </a:lnTo>
                  <a:close/>
                </a:path>
              </a:pathLst>
            </a:custGeom>
            <a:blipFill>
              <a:blip xmlns:r="http://schemas.openxmlformats.org/officeDocument/2006/relationships" r:embed="rId2"/>
              <a:stretch>
                <a:fillRect l="0" t="0" r="0" b="0"/>
              </a:stretch>
            </a:blipFill>
          </p:spPr>
        </p:sp>
      </p:grpSp>
      <p:sp>
        <p:nvSpPr>
          <p:cNvPr id="1049249" name="TextBox 10"/>
          <p:cNvSpPr txBox="1"/>
          <p:nvPr/>
        </p:nvSpPr>
        <p:spPr>
          <a:xfrm rot="0">
            <a:off x="3784844" y="7363863"/>
            <a:ext cx="2329796" cy="329098"/>
          </a:xfrm>
          <a:prstGeom prst="rect"/>
        </p:spPr>
        <p:txBody>
          <a:bodyPr anchor="t" bIns="0" lIns="0" rIns="0" rtlCol="0" tIns="0">
            <a:spAutoFit/>
          </a:bodyPr>
          <a:p>
            <a:pPr algn="l">
              <a:lnSpc>
                <a:spcPts val="2681"/>
              </a:lnSpc>
            </a:pPr>
            <a:r>
              <a:rPr b="1" sz="1800" lang="en-US">
                <a:solidFill>
                  <a:srgbClr val="00002E"/>
                </a:solidFill>
                <a:latin typeface="Nunito Bold"/>
                <a:ea typeface="Nunito Bold"/>
                <a:cs typeface="Nunito Bold"/>
                <a:sym typeface="Nunito Bold"/>
              </a:rPr>
              <a:t>Continuous Updates</a:t>
            </a:r>
          </a:p>
        </p:txBody>
      </p:sp>
      <p:sp>
        <p:nvSpPr>
          <p:cNvPr id="1049250" name="TextBox 11"/>
          <p:cNvSpPr txBox="1"/>
          <p:nvPr/>
        </p:nvSpPr>
        <p:spPr>
          <a:xfrm rot="0">
            <a:off x="3784844" y="7746054"/>
            <a:ext cx="5158197" cy="914400"/>
          </a:xfrm>
          <a:prstGeom prst="rect"/>
        </p:spPr>
        <p:txBody>
          <a:bodyPr anchor="t" bIns="0" lIns="0" rIns="0" rtlCol="0" tIns="0">
            <a:spAutoFit/>
          </a:bodyPr>
          <a:p>
            <a:pPr algn="l">
              <a:lnSpc>
                <a:spcPts val="1800"/>
              </a:lnSpc>
            </a:pPr>
            <a:r>
              <a:rPr sz="1800" lang="en-US">
                <a:solidFill>
                  <a:srgbClr val="00002E"/>
                </a:solidFill>
                <a:latin typeface="PT Sans"/>
                <a:ea typeface="PT Sans"/>
                <a:cs typeface="PT Sans"/>
                <a:sym typeface="PT Sans"/>
              </a:rPr>
              <a:t>ERP providers regularly release updates, patches, and new features to enhance security, improve performance, and introduce new functionalities. This ensures your system remains:</a:t>
            </a:r>
          </a:p>
        </p:txBody>
      </p:sp>
      <p:sp>
        <p:nvSpPr>
          <p:cNvPr id="1049251" name="TextBox 12"/>
          <p:cNvSpPr txBox="1"/>
          <p:nvPr/>
        </p:nvSpPr>
        <p:spPr>
          <a:xfrm rot="0">
            <a:off x="3784853" y="8660454"/>
            <a:ext cx="5075270" cy="1371600"/>
          </a:xfrm>
          <a:prstGeom prst="rect"/>
        </p:spPr>
        <p:txBody>
          <a:bodyPr anchor="t" bIns="0" lIns="0" rIns="0" rtlCol="0" tIns="0">
            <a:spAutoFit/>
          </a:bodyPr>
          <a:p>
            <a:pPr algn="l">
              <a:lnSpc>
                <a:spcPts val="1800"/>
              </a:lnSpc>
            </a:pPr>
            <a:r>
              <a:rPr b="1" sz="1800" lang="en-US">
                <a:solidFill>
                  <a:srgbClr val="00002E"/>
                </a:solidFill>
                <a:latin typeface="PT Sans Bold"/>
                <a:ea typeface="PT Sans Bold"/>
                <a:cs typeface="PT Sans Bold"/>
                <a:sym typeface="PT Sans Bold"/>
              </a:rPr>
              <a:t>Secure:</a:t>
            </a:r>
            <a:r>
              <a:rPr sz="1800" lang="en-US">
                <a:solidFill>
                  <a:srgbClr val="00002E"/>
                </a:solidFill>
                <a:latin typeface="PT Sans"/>
                <a:ea typeface="PT Sans"/>
                <a:cs typeface="PT Sans"/>
                <a:sym typeface="PT Sans"/>
              </a:rPr>
              <a:t> Protection against emerging cyber threats.</a:t>
            </a:r>
            <a:endParaRPr sz="2000"/>
          </a:p>
          <a:p>
            <a:pPr algn="l">
              <a:lnSpc>
                <a:spcPts val="1800"/>
              </a:lnSpc>
            </a:pPr>
            <a:r>
              <a:rPr b="1" sz="1800" lang="en-US">
                <a:solidFill>
                  <a:srgbClr val="00002E"/>
                </a:solidFill>
                <a:latin typeface="PT Sans Bold"/>
                <a:ea typeface="PT Sans Bold"/>
                <a:cs typeface="PT Sans Bold"/>
                <a:sym typeface="PT Sans Bold"/>
              </a:rPr>
              <a:t>Feature-Rich:</a:t>
            </a:r>
            <a:r>
              <a:rPr sz="1800" lang="en-US">
                <a:solidFill>
                  <a:srgbClr val="00002E"/>
                </a:solidFill>
                <a:latin typeface="PT Sans"/>
                <a:ea typeface="PT Sans"/>
                <a:cs typeface="PT Sans"/>
                <a:sym typeface="PT Sans"/>
              </a:rPr>
              <a:t> Access to the latest innovations and capabilities.</a:t>
            </a:r>
            <a:endParaRPr sz="2000"/>
          </a:p>
          <a:p>
            <a:pPr algn="l">
              <a:lnSpc>
                <a:spcPts val="1800"/>
              </a:lnSpc>
            </a:pPr>
            <a:r>
              <a:rPr b="1" sz="1800" lang="en-US">
                <a:solidFill>
                  <a:srgbClr val="00002E"/>
                </a:solidFill>
                <a:latin typeface="PT Sans Bold"/>
                <a:ea typeface="PT Sans Bold"/>
                <a:cs typeface="PT Sans Bold"/>
                <a:sym typeface="PT Sans Bold"/>
              </a:rPr>
              <a:t>Compliant:</a:t>
            </a:r>
            <a:r>
              <a:rPr sz="1800" lang="en-US">
                <a:solidFill>
                  <a:srgbClr val="00002E"/>
                </a:solidFill>
                <a:latin typeface="PT Sans"/>
                <a:ea typeface="PT Sans"/>
                <a:cs typeface="PT Sans"/>
                <a:sym typeface="PT Sans"/>
              </a:rPr>
              <a:t> Adherence to changing regulatory standards.</a:t>
            </a:r>
            <a:endParaRPr sz="2000"/>
          </a:p>
          <a:p>
            <a:pPr algn="l">
              <a:lnSpc>
                <a:spcPts val="1800"/>
              </a:lnSpc>
            </a:pPr>
            <a:r>
              <a:rPr b="1" sz="1800" lang="en-US">
                <a:solidFill>
                  <a:srgbClr val="00002E"/>
                </a:solidFill>
                <a:latin typeface="PT Sans Bold"/>
                <a:ea typeface="PT Sans Bold"/>
                <a:cs typeface="PT Sans Bold"/>
                <a:sym typeface="PT Sans Bold"/>
              </a:rPr>
              <a:t>Optimized:</a:t>
            </a:r>
            <a:r>
              <a:rPr sz="1800" lang="en-US">
                <a:solidFill>
                  <a:srgbClr val="00002E"/>
                </a:solidFill>
                <a:latin typeface="PT Sans"/>
                <a:ea typeface="PT Sans"/>
                <a:cs typeface="PT Sans"/>
                <a:sym typeface="PT Sans"/>
              </a:rPr>
              <a:t> Peak performance and efficiency.</a:t>
            </a:r>
          </a:p>
        </p:txBody>
      </p:sp>
      <p:sp>
        <p:nvSpPr>
          <p:cNvPr id="1049252" name="TextBox 13"/>
          <p:cNvSpPr txBox="1"/>
          <p:nvPr/>
        </p:nvSpPr>
        <p:spPr>
          <a:xfrm rot="0">
            <a:off x="9354741" y="2092081"/>
            <a:ext cx="2329796" cy="329098"/>
          </a:xfrm>
          <a:prstGeom prst="rect"/>
        </p:spPr>
        <p:txBody>
          <a:bodyPr anchor="t" bIns="0" lIns="0" rIns="0" rtlCol="0" tIns="0">
            <a:spAutoFit/>
          </a:bodyPr>
          <a:p>
            <a:pPr algn="l">
              <a:lnSpc>
                <a:spcPts val="2681"/>
              </a:lnSpc>
            </a:pPr>
            <a:r>
              <a:rPr b="1" sz="1800" lang="en-US">
                <a:solidFill>
                  <a:srgbClr val="00002E"/>
                </a:solidFill>
                <a:latin typeface="Nunito Bold"/>
                <a:ea typeface="Nunito Bold"/>
                <a:cs typeface="Nunito Bold"/>
                <a:sym typeface="Nunito Bold"/>
              </a:rPr>
              <a:t>Scalability</a:t>
            </a:r>
          </a:p>
        </p:txBody>
      </p:sp>
      <p:sp>
        <p:nvSpPr>
          <p:cNvPr id="1049253" name="TextBox 14"/>
          <p:cNvSpPr txBox="1"/>
          <p:nvPr/>
        </p:nvSpPr>
        <p:spPr>
          <a:xfrm rot="0">
            <a:off x="9354741" y="2474271"/>
            <a:ext cx="5158197" cy="914400"/>
          </a:xfrm>
          <a:prstGeom prst="rect"/>
        </p:spPr>
        <p:txBody>
          <a:bodyPr anchor="t" bIns="0" lIns="0" rIns="0" rtlCol="0" tIns="0">
            <a:spAutoFit/>
          </a:bodyPr>
          <a:p>
            <a:pPr algn="l">
              <a:lnSpc>
                <a:spcPts val="1800"/>
              </a:lnSpc>
            </a:pPr>
            <a:r>
              <a:rPr sz="1800" lang="en-US">
                <a:solidFill>
                  <a:srgbClr val="00002E"/>
                </a:solidFill>
                <a:latin typeface="PT Sans"/>
                <a:ea typeface="PT Sans"/>
                <a:cs typeface="PT Sans"/>
                <a:sym typeface="PT Sans"/>
              </a:rPr>
              <a:t>A scalable ERP system can grow and adapt alongside your business, accommodating increased demands in terms of users, data, and operational complexity. Key aspects include:</a:t>
            </a:r>
          </a:p>
        </p:txBody>
      </p:sp>
      <p:sp>
        <p:nvSpPr>
          <p:cNvPr id="1049254" name="TextBox 15"/>
          <p:cNvSpPr txBox="1"/>
          <p:nvPr/>
        </p:nvSpPr>
        <p:spPr>
          <a:xfrm rot="0">
            <a:off x="9354741" y="3806228"/>
            <a:ext cx="5158197" cy="1828800"/>
          </a:xfrm>
          <a:prstGeom prst="rect"/>
        </p:spPr>
        <p:txBody>
          <a:bodyPr anchor="t" bIns="0" lIns="0" rIns="0" rtlCol="0" tIns="0">
            <a:spAutoFit/>
          </a:bodyPr>
          <a:p>
            <a:pPr algn="l">
              <a:lnSpc>
                <a:spcPts val="1800"/>
              </a:lnSpc>
            </a:pPr>
            <a:r>
              <a:rPr b="1" sz="1800" lang="en-US">
                <a:solidFill>
                  <a:srgbClr val="00002E"/>
                </a:solidFill>
                <a:latin typeface="PT Sans Bold"/>
                <a:ea typeface="PT Sans Bold"/>
                <a:cs typeface="PT Sans Bold"/>
                <a:sym typeface="PT Sans Bold"/>
              </a:rPr>
              <a:t>User Growth:</a:t>
            </a:r>
            <a:r>
              <a:rPr sz="1800" lang="en-US">
                <a:solidFill>
                  <a:srgbClr val="00002E"/>
                </a:solidFill>
                <a:latin typeface="PT Sans"/>
                <a:ea typeface="PT Sans"/>
                <a:cs typeface="PT Sans"/>
                <a:sym typeface="PT Sans"/>
              </a:rPr>
              <a:t> Easily add new users and expand access without performance degradation.</a:t>
            </a:r>
            <a:endParaRPr sz="2000"/>
          </a:p>
          <a:p>
            <a:pPr algn="l">
              <a:lnSpc>
                <a:spcPts val="1800"/>
              </a:lnSpc>
            </a:pPr>
            <a:r>
              <a:rPr b="1" sz="1800" lang="en-US">
                <a:solidFill>
                  <a:srgbClr val="00002E"/>
                </a:solidFill>
                <a:latin typeface="PT Sans Bold"/>
                <a:ea typeface="PT Sans Bold"/>
                <a:cs typeface="PT Sans Bold"/>
                <a:sym typeface="PT Sans Bold"/>
              </a:rPr>
              <a:t>Data Volume:</a:t>
            </a:r>
            <a:r>
              <a:rPr sz="1800" lang="en-US">
                <a:solidFill>
                  <a:srgbClr val="00002E"/>
                </a:solidFill>
                <a:latin typeface="PT Sans"/>
                <a:ea typeface="PT Sans"/>
                <a:cs typeface="PT Sans"/>
                <a:sym typeface="PT Sans"/>
              </a:rPr>
              <a:t> Handle exponentially larger datasets as your business generates more information.</a:t>
            </a:r>
            <a:endParaRPr sz="2000"/>
          </a:p>
          <a:p>
            <a:pPr algn="l">
              <a:lnSpc>
                <a:spcPts val="1800"/>
              </a:lnSpc>
            </a:pPr>
            <a:r>
              <a:rPr b="1" sz="1800" lang="en-US">
                <a:solidFill>
                  <a:srgbClr val="00002E"/>
                </a:solidFill>
                <a:latin typeface="PT Sans Bold"/>
                <a:ea typeface="PT Sans Bold"/>
                <a:cs typeface="PT Sans Bold"/>
                <a:sym typeface="PT Sans Bold"/>
              </a:rPr>
              <a:t>Geographic Expansion:</a:t>
            </a:r>
            <a:r>
              <a:rPr sz="1800" lang="en-US">
                <a:solidFill>
                  <a:srgbClr val="00002E"/>
                </a:solidFill>
                <a:latin typeface="PT Sans"/>
                <a:ea typeface="PT Sans"/>
                <a:cs typeface="PT Sans"/>
                <a:sym typeface="PT Sans"/>
              </a:rPr>
              <a:t> Support new locations, languages, and currencies seamlessly.</a:t>
            </a:r>
            <a:endParaRPr sz="2000"/>
          </a:p>
          <a:p>
            <a:pPr algn="l">
              <a:lnSpc>
                <a:spcPts val="1800"/>
              </a:lnSpc>
            </a:pPr>
            <a:r>
              <a:rPr b="1" sz="1800" lang="en-US">
                <a:solidFill>
                  <a:srgbClr val="00002E"/>
                </a:solidFill>
                <a:latin typeface="PT Sans Bold"/>
                <a:ea typeface="PT Sans Bold"/>
                <a:cs typeface="PT Sans Bold"/>
                <a:sym typeface="PT Sans Bold"/>
              </a:rPr>
              <a:t>Module Addition:</a:t>
            </a:r>
            <a:r>
              <a:rPr sz="1800" lang="en-US">
                <a:solidFill>
                  <a:srgbClr val="00002E"/>
                </a:solidFill>
                <a:latin typeface="PT Sans"/>
                <a:ea typeface="PT Sans"/>
                <a:cs typeface="PT Sans"/>
                <a:sym typeface="PT Sans"/>
              </a:rPr>
              <a:t> Integrate new modules or functionalities as business needs evolve.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81" name=""/>
        <p:cNvGrpSpPr/>
        <p:nvPr/>
      </p:nvGrpSpPr>
      <p:grpSpPr>
        <a:xfrm>
          <a:off x="0" y="0"/>
          <a:ext cx="0" cy="0"/>
          <a:chOff x="0" y="0"/>
          <a:chExt cx="0" cy="0"/>
        </a:xfrm>
      </p:grpSpPr>
      <p:grpSp>
        <p:nvGrpSpPr>
          <p:cNvPr id="382" name="Group 2"/>
          <p:cNvGrpSpPr/>
          <p:nvPr/>
        </p:nvGrpSpPr>
        <p:grpSpPr>
          <a:xfrm rot="0">
            <a:off x="0" y="0"/>
            <a:ext cx="18288000" cy="10287000"/>
            <a:chOff x="0" y="0"/>
            <a:chExt cx="24384000" cy="13716000"/>
          </a:xfrm>
        </p:grpSpPr>
        <p:sp>
          <p:nvSpPr>
            <p:cNvPr id="1049261"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383" name="Group 4"/>
          <p:cNvGrpSpPr/>
          <p:nvPr/>
        </p:nvGrpSpPr>
        <p:grpSpPr>
          <a:xfrm rot="0">
            <a:off x="0" y="0"/>
            <a:ext cx="18288000" cy="10287000"/>
            <a:chOff x="0" y="0"/>
            <a:chExt cx="24384000" cy="13716000"/>
          </a:xfrm>
        </p:grpSpPr>
        <p:sp>
          <p:nvSpPr>
            <p:cNvPr id="1049262"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263" name="TextBox 6"/>
          <p:cNvSpPr txBox="1"/>
          <p:nvPr/>
        </p:nvSpPr>
        <p:spPr>
          <a:xfrm rot="0">
            <a:off x="893416" y="1182891"/>
            <a:ext cx="6005998" cy="883949"/>
          </a:xfrm>
          <a:prstGeom prst="rect"/>
        </p:spPr>
        <p:txBody>
          <a:bodyPr anchor="t" bIns="0" lIns="0" rIns="0" rtlCol="0" tIns="0">
            <a:spAutoFit/>
          </a:bodyPr>
          <a:p>
            <a:pPr algn="l">
              <a:lnSpc>
                <a:spcPts val="6918"/>
              </a:lnSpc>
            </a:pPr>
            <a:r>
              <a:rPr b="1" sz="4600" lang="en-US">
                <a:solidFill>
                  <a:srgbClr val="00002E"/>
                </a:solidFill>
                <a:latin typeface="Nunito Bold"/>
                <a:ea typeface="Nunito Bold"/>
                <a:cs typeface="Nunito Bold"/>
                <a:sym typeface="Nunito Bold"/>
              </a:rPr>
              <a:t>Types of ERP</a:t>
            </a:r>
          </a:p>
        </p:txBody>
      </p:sp>
      <p:sp>
        <p:nvSpPr>
          <p:cNvPr id="1049264" name="TextBox 7"/>
          <p:cNvSpPr txBox="1"/>
          <p:nvPr/>
        </p:nvSpPr>
        <p:spPr>
          <a:xfrm rot="0">
            <a:off x="893416" y="2397766"/>
            <a:ext cx="16501196" cy="895350"/>
          </a:xfrm>
          <a:prstGeom prst="rect"/>
        </p:spPr>
        <p:txBody>
          <a:bodyPr anchor="t" bIns="0" lIns="0" rIns="0" rtlCol="0" tIns="0">
            <a:spAutoFit/>
          </a:bodyPr>
          <a:p>
            <a:pPr algn="l">
              <a:lnSpc>
                <a:spcPts val="3525"/>
              </a:lnSpc>
            </a:pPr>
            <a:r>
              <a:rPr sz="2000" lang="en-US">
                <a:solidFill>
                  <a:srgbClr val="00002E"/>
                </a:solidFill>
                <a:latin typeface="PT Sans"/>
                <a:ea typeface="PT Sans"/>
                <a:cs typeface="PT Sans"/>
                <a:sym typeface="PT Sans"/>
              </a:rPr>
              <a:t>ERP systems are designed to cater to diverse business needs, often categorized by the specific industries they serve, the functionalities they offer, or the size of the organizations they target.</a:t>
            </a:r>
          </a:p>
        </p:txBody>
      </p:sp>
      <p:grpSp>
        <p:nvGrpSpPr>
          <p:cNvPr id="384" name="Group 8"/>
          <p:cNvGrpSpPr/>
          <p:nvPr/>
        </p:nvGrpSpPr>
        <p:grpSpPr>
          <a:xfrm rot="0">
            <a:off x="870566" y="3481311"/>
            <a:ext cx="8187099" cy="2859100"/>
            <a:chOff x="0" y="0"/>
            <a:chExt cx="10916133" cy="3812134"/>
          </a:xfrm>
        </p:grpSpPr>
        <p:sp>
          <p:nvSpPr>
            <p:cNvPr id="1049265" name="Freeform 9"/>
            <p:cNvSpPr/>
            <p:nvPr/>
          </p:nvSpPr>
          <p:spPr>
            <a:xfrm rot="0" flipH="0" flipV="0">
              <a:off x="30480" y="30480"/>
              <a:ext cx="10855198" cy="3751199"/>
            </a:xfrm>
            <a:custGeom>
              <a:avLst/>
              <a:ahLst/>
              <a:rect l="l" t="t" r="r" b="b"/>
              <a:pathLst>
                <a:path w="10855198" h="3751199">
                  <a:moveTo>
                    <a:pt x="0" y="510540"/>
                  </a:moveTo>
                  <a:cubicBezTo>
                    <a:pt x="0" y="228600"/>
                    <a:pt x="231013" y="0"/>
                    <a:pt x="515874" y="0"/>
                  </a:cubicBezTo>
                  <a:lnTo>
                    <a:pt x="10339324" y="0"/>
                  </a:lnTo>
                  <a:cubicBezTo>
                    <a:pt x="10624185" y="0"/>
                    <a:pt x="10855198" y="228600"/>
                    <a:pt x="10855198" y="510540"/>
                  </a:cubicBezTo>
                  <a:lnTo>
                    <a:pt x="10855198" y="3240659"/>
                  </a:lnTo>
                  <a:cubicBezTo>
                    <a:pt x="10855198" y="3522599"/>
                    <a:pt x="10624185" y="3751199"/>
                    <a:pt x="10339324" y="3751199"/>
                  </a:cubicBezTo>
                  <a:lnTo>
                    <a:pt x="515874" y="3751199"/>
                  </a:lnTo>
                  <a:cubicBezTo>
                    <a:pt x="231013" y="3751199"/>
                    <a:pt x="0" y="3522599"/>
                    <a:pt x="0" y="3240659"/>
                  </a:cubicBezTo>
                  <a:close/>
                </a:path>
              </a:pathLst>
            </a:custGeom>
            <a:solidFill>
              <a:srgbClr val="F3F3FF"/>
            </a:solidFill>
          </p:spPr>
        </p:sp>
        <p:sp>
          <p:nvSpPr>
            <p:cNvPr id="1049266" name="Freeform 10"/>
            <p:cNvSpPr/>
            <p:nvPr/>
          </p:nvSpPr>
          <p:spPr>
            <a:xfrm rot="0" flipH="0" flipV="0">
              <a:off x="0" y="0"/>
              <a:ext cx="10916158" cy="3812159"/>
            </a:xfrm>
            <a:custGeom>
              <a:avLst/>
              <a:ahLst/>
              <a:rect l="l" t="t" r="r" b="b"/>
              <a:pathLst>
                <a:path w="10916158" h="3812159">
                  <a:moveTo>
                    <a:pt x="0" y="541020"/>
                  </a:moveTo>
                  <a:cubicBezTo>
                    <a:pt x="0" y="241935"/>
                    <a:pt x="244856" y="0"/>
                    <a:pt x="546354" y="0"/>
                  </a:cubicBezTo>
                  <a:lnTo>
                    <a:pt x="10369804" y="0"/>
                  </a:lnTo>
                  <a:lnTo>
                    <a:pt x="10369804" y="30480"/>
                  </a:lnTo>
                  <a:lnTo>
                    <a:pt x="10369804" y="0"/>
                  </a:lnTo>
                  <a:cubicBezTo>
                    <a:pt x="10671302" y="0"/>
                    <a:pt x="10916158" y="241935"/>
                    <a:pt x="10916158" y="541020"/>
                  </a:cubicBezTo>
                  <a:lnTo>
                    <a:pt x="10885678" y="541020"/>
                  </a:lnTo>
                  <a:lnTo>
                    <a:pt x="10916158" y="541020"/>
                  </a:lnTo>
                  <a:lnTo>
                    <a:pt x="10916158" y="3271139"/>
                  </a:lnTo>
                  <a:lnTo>
                    <a:pt x="10885678" y="3271139"/>
                  </a:lnTo>
                  <a:lnTo>
                    <a:pt x="10916158" y="3271139"/>
                  </a:lnTo>
                  <a:cubicBezTo>
                    <a:pt x="10916158" y="3570224"/>
                    <a:pt x="10671302" y="3812159"/>
                    <a:pt x="10369804" y="3812159"/>
                  </a:cubicBezTo>
                  <a:lnTo>
                    <a:pt x="10369804" y="3781679"/>
                  </a:lnTo>
                  <a:lnTo>
                    <a:pt x="10369804" y="3812159"/>
                  </a:lnTo>
                  <a:lnTo>
                    <a:pt x="546354" y="3812159"/>
                  </a:lnTo>
                  <a:lnTo>
                    <a:pt x="546354" y="3781679"/>
                  </a:lnTo>
                  <a:lnTo>
                    <a:pt x="546354" y="3812159"/>
                  </a:lnTo>
                  <a:cubicBezTo>
                    <a:pt x="244856" y="3812159"/>
                    <a:pt x="0" y="3570224"/>
                    <a:pt x="0" y="3271139"/>
                  </a:cubicBezTo>
                  <a:lnTo>
                    <a:pt x="0" y="541020"/>
                  </a:lnTo>
                  <a:lnTo>
                    <a:pt x="30480" y="541020"/>
                  </a:lnTo>
                  <a:lnTo>
                    <a:pt x="0" y="541020"/>
                  </a:lnTo>
                  <a:moveTo>
                    <a:pt x="60960" y="541020"/>
                  </a:moveTo>
                  <a:lnTo>
                    <a:pt x="60960" y="3271139"/>
                  </a:lnTo>
                  <a:lnTo>
                    <a:pt x="30480" y="3271139"/>
                  </a:lnTo>
                  <a:lnTo>
                    <a:pt x="60960" y="3271139"/>
                  </a:lnTo>
                  <a:cubicBezTo>
                    <a:pt x="60960" y="3535934"/>
                    <a:pt x="278003" y="3751199"/>
                    <a:pt x="546354" y="3751199"/>
                  </a:cubicBezTo>
                  <a:lnTo>
                    <a:pt x="10369804" y="3751199"/>
                  </a:lnTo>
                  <a:cubicBezTo>
                    <a:pt x="10638155" y="3751199"/>
                    <a:pt x="10855198" y="3535934"/>
                    <a:pt x="10855198" y="3271139"/>
                  </a:cubicBezTo>
                  <a:lnTo>
                    <a:pt x="10855198" y="541020"/>
                  </a:lnTo>
                  <a:cubicBezTo>
                    <a:pt x="10855198" y="276225"/>
                    <a:pt x="10638155" y="60960"/>
                    <a:pt x="10369804" y="60960"/>
                  </a:cubicBezTo>
                  <a:lnTo>
                    <a:pt x="546354" y="60960"/>
                  </a:lnTo>
                  <a:lnTo>
                    <a:pt x="546354" y="30480"/>
                  </a:lnTo>
                  <a:lnTo>
                    <a:pt x="546354" y="60960"/>
                  </a:lnTo>
                  <a:cubicBezTo>
                    <a:pt x="278003" y="60960"/>
                    <a:pt x="60960" y="276098"/>
                    <a:pt x="60960" y="541020"/>
                  </a:cubicBezTo>
                  <a:close/>
                </a:path>
              </a:pathLst>
            </a:custGeom>
            <a:solidFill>
              <a:srgbClr val="2D4DF2"/>
            </a:solidFill>
          </p:spPr>
        </p:sp>
      </p:grpSp>
      <p:grpSp>
        <p:nvGrpSpPr>
          <p:cNvPr id="385" name="Group 11"/>
          <p:cNvGrpSpPr/>
          <p:nvPr/>
        </p:nvGrpSpPr>
        <p:grpSpPr>
          <a:xfrm rot="0">
            <a:off x="1177233" y="3787978"/>
            <a:ext cx="765600" cy="765600"/>
            <a:chOff x="0" y="0"/>
            <a:chExt cx="1020801" cy="1020801"/>
          </a:xfrm>
        </p:grpSpPr>
        <p:sp>
          <p:nvSpPr>
            <p:cNvPr id="1049267" name="Freeform 12"/>
            <p:cNvSpPr/>
            <p:nvPr/>
          </p:nvSpPr>
          <p:spPr>
            <a:xfrm rot="0" flipH="0" flipV="0">
              <a:off x="0" y="0"/>
              <a:ext cx="1020826" cy="1020826"/>
            </a:xfrm>
            <a:custGeom>
              <a:avLst/>
              <a:ahLst/>
              <a:rect l="l" t="t" r="r" b="b"/>
              <a:pathLst>
                <a:path w="1020826" h="1020826">
                  <a:moveTo>
                    <a:pt x="0" y="510413"/>
                  </a:moveTo>
                  <a:cubicBezTo>
                    <a:pt x="0" y="228473"/>
                    <a:pt x="228473" y="0"/>
                    <a:pt x="510413" y="0"/>
                  </a:cubicBezTo>
                  <a:cubicBezTo>
                    <a:pt x="792353" y="0"/>
                    <a:pt x="1020826" y="228473"/>
                    <a:pt x="1020826" y="510413"/>
                  </a:cubicBezTo>
                  <a:cubicBezTo>
                    <a:pt x="1020826" y="792353"/>
                    <a:pt x="792226" y="1020826"/>
                    <a:pt x="510413" y="1020826"/>
                  </a:cubicBezTo>
                  <a:cubicBezTo>
                    <a:pt x="228600" y="1020826"/>
                    <a:pt x="0" y="792226"/>
                    <a:pt x="0" y="510413"/>
                  </a:cubicBezTo>
                  <a:close/>
                </a:path>
              </a:pathLst>
            </a:custGeom>
            <a:solidFill>
              <a:srgbClr val="2D4DF2"/>
            </a:solidFill>
          </p:spPr>
        </p:sp>
      </p:grpSp>
      <p:grpSp>
        <p:nvGrpSpPr>
          <p:cNvPr id="386" name="Group 13"/>
          <p:cNvGrpSpPr/>
          <p:nvPr/>
        </p:nvGrpSpPr>
        <p:grpSpPr>
          <a:xfrm rot="0">
            <a:off x="1387821" y="3998414"/>
            <a:ext cx="344538" cy="344538"/>
            <a:chOff x="0" y="0"/>
            <a:chExt cx="459384" cy="459384"/>
          </a:xfrm>
        </p:grpSpPr>
        <p:sp>
          <p:nvSpPr>
            <p:cNvPr id="1049268" name="Freeform 14" descr="preencoded.png"/>
            <p:cNvSpPr/>
            <p:nvPr/>
          </p:nvSpPr>
          <p:spPr>
            <a:xfrm rot="0" flipH="0" flipV="0">
              <a:off x="0" y="0"/>
              <a:ext cx="459359" cy="459359"/>
            </a:xfrm>
            <a:custGeom>
              <a:avLst/>
              <a:ahLst/>
              <a:rect l="l" t="t" r="r" b="b"/>
              <a:pathLst>
                <a:path w="459359" h="459359">
                  <a:moveTo>
                    <a:pt x="0" y="0"/>
                  </a:moveTo>
                  <a:lnTo>
                    <a:pt x="459359" y="0"/>
                  </a:lnTo>
                  <a:lnTo>
                    <a:pt x="459359" y="459359"/>
                  </a:lnTo>
                  <a:lnTo>
                    <a:pt x="0" y="459359"/>
                  </a:lnTo>
                  <a:lnTo>
                    <a:pt x="0" y="0"/>
                  </a:lnTo>
                  <a:close/>
                </a:path>
              </a:pathLst>
            </a:custGeom>
            <a:blipFill>
              <a:blip xmlns:r="http://schemas.openxmlformats.org/officeDocument/2006/relationships" r:embed="rId2"/>
              <a:stretch>
                <a:fillRect l="0" t="0" r="-5" b="-19007"/>
              </a:stretch>
            </a:blipFill>
          </p:spPr>
        </p:sp>
      </p:grpSp>
      <p:sp>
        <p:nvSpPr>
          <p:cNvPr id="1049269" name="TextBox 15"/>
          <p:cNvSpPr txBox="1"/>
          <p:nvPr/>
        </p:nvSpPr>
        <p:spPr>
          <a:xfrm rot="0">
            <a:off x="1177271" y="4704759"/>
            <a:ext cx="6005998" cy="464566"/>
          </a:xfrm>
          <a:prstGeom prst="rect"/>
        </p:spPr>
        <p:txBody>
          <a:bodyPr anchor="t" bIns="0" lIns="0" rIns="0" rtlCol="0" tIns="0">
            <a:spAutoFit/>
          </a:bodyPr>
          <a:p>
            <a:pPr algn="l">
              <a:lnSpc>
                <a:spcPts val="3658"/>
              </a:lnSpc>
            </a:pPr>
            <a:r>
              <a:rPr b="1" sz="2400" lang="en-US">
                <a:solidFill>
                  <a:srgbClr val="00002E"/>
                </a:solidFill>
                <a:latin typeface="Nunito Bold"/>
                <a:ea typeface="Nunito Bold"/>
                <a:cs typeface="Nunito Bold"/>
                <a:sym typeface="Nunito Bold"/>
              </a:rPr>
              <a:t>Industry-Specific ERP</a:t>
            </a:r>
          </a:p>
        </p:txBody>
      </p:sp>
      <p:sp>
        <p:nvSpPr>
          <p:cNvPr id="1049270" name="TextBox 16"/>
          <p:cNvSpPr txBox="1"/>
          <p:nvPr/>
        </p:nvSpPr>
        <p:spPr>
          <a:xfrm rot="0">
            <a:off x="1177233" y="5172523"/>
            <a:ext cx="7573804" cy="895350"/>
          </a:xfrm>
          <a:prstGeom prst="rect"/>
        </p:spPr>
        <p:txBody>
          <a:bodyPr anchor="t" bIns="0" lIns="0" rIns="0" rtlCol="0" tIns="0">
            <a:spAutoFit/>
          </a:bodyPr>
          <a:p>
            <a:pPr algn="l">
              <a:lnSpc>
                <a:spcPts val="3525"/>
              </a:lnSpc>
            </a:pPr>
            <a:r>
              <a:rPr sz="2000" lang="en-US">
                <a:solidFill>
                  <a:srgbClr val="00002E"/>
                </a:solidFill>
                <a:latin typeface="PT Sans"/>
                <a:ea typeface="PT Sans"/>
                <a:cs typeface="PT Sans"/>
                <a:sym typeface="PT Sans"/>
              </a:rPr>
              <a:t>Tailored with pre-built functionalities and compliance for sectors like manufacturing, retail, healthcare, or construction.</a:t>
            </a:r>
          </a:p>
        </p:txBody>
      </p:sp>
      <p:grpSp>
        <p:nvGrpSpPr>
          <p:cNvPr id="387" name="Group 17"/>
          <p:cNvGrpSpPr/>
          <p:nvPr/>
        </p:nvGrpSpPr>
        <p:grpSpPr>
          <a:xfrm rot="0">
            <a:off x="9229944" y="3481311"/>
            <a:ext cx="8187700" cy="2859100"/>
            <a:chOff x="0" y="0"/>
            <a:chExt cx="10916933" cy="3812134"/>
          </a:xfrm>
        </p:grpSpPr>
        <p:sp>
          <p:nvSpPr>
            <p:cNvPr id="1049271" name="Freeform 18"/>
            <p:cNvSpPr/>
            <p:nvPr/>
          </p:nvSpPr>
          <p:spPr>
            <a:xfrm rot="0" flipH="0" flipV="0">
              <a:off x="30480" y="30480"/>
              <a:ext cx="10855960" cy="3751199"/>
            </a:xfrm>
            <a:custGeom>
              <a:avLst/>
              <a:ahLst/>
              <a:rect l="l" t="t" r="r" b="b"/>
              <a:pathLst>
                <a:path w="10855960" h="3751199">
                  <a:moveTo>
                    <a:pt x="0" y="510540"/>
                  </a:moveTo>
                  <a:cubicBezTo>
                    <a:pt x="0" y="228600"/>
                    <a:pt x="231013" y="0"/>
                    <a:pt x="515874" y="0"/>
                  </a:cubicBezTo>
                  <a:lnTo>
                    <a:pt x="10340086" y="0"/>
                  </a:lnTo>
                  <a:cubicBezTo>
                    <a:pt x="10624947" y="0"/>
                    <a:pt x="10855960" y="228600"/>
                    <a:pt x="10855960" y="510540"/>
                  </a:cubicBezTo>
                  <a:lnTo>
                    <a:pt x="10855960" y="3240659"/>
                  </a:lnTo>
                  <a:cubicBezTo>
                    <a:pt x="10855960" y="3522599"/>
                    <a:pt x="10624947" y="3751199"/>
                    <a:pt x="10340086" y="3751199"/>
                  </a:cubicBezTo>
                  <a:lnTo>
                    <a:pt x="515874" y="3751199"/>
                  </a:lnTo>
                  <a:cubicBezTo>
                    <a:pt x="231013" y="3751199"/>
                    <a:pt x="0" y="3522599"/>
                    <a:pt x="0" y="3240659"/>
                  </a:cubicBezTo>
                  <a:close/>
                </a:path>
              </a:pathLst>
            </a:custGeom>
            <a:solidFill>
              <a:srgbClr val="F3F3FF"/>
            </a:solidFill>
          </p:spPr>
        </p:sp>
        <p:sp>
          <p:nvSpPr>
            <p:cNvPr id="1049272" name="Freeform 19"/>
            <p:cNvSpPr/>
            <p:nvPr/>
          </p:nvSpPr>
          <p:spPr>
            <a:xfrm rot="0" flipH="0" flipV="0">
              <a:off x="0" y="0"/>
              <a:ext cx="10916920" cy="3812159"/>
            </a:xfrm>
            <a:custGeom>
              <a:avLst/>
              <a:ahLst/>
              <a:rect l="l" t="t" r="r" b="b"/>
              <a:pathLst>
                <a:path w="10916920" h="3812159">
                  <a:moveTo>
                    <a:pt x="0" y="541020"/>
                  </a:moveTo>
                  <a:cubicBezTo>
                    <a:pt x="0" y="241935"/>
                    <a:pt x="244856" y="0"/>
                    <a:pt x="546354" y="0"/>
                  </a:cubicBezTo>
                  <a:lnTo>
                    <a:pt x="10370566" y="0"/>
                  </a:lnTo>
                  <a:lnTo>
                    <a:pt x="10370566" y="30480"/>
                  </a:lnTo>
                  <a:lnTo>
                    <a:pt x="10370566" y="0"/>
                  </a:lnTo>
                  <a:cubicBezTo>
                    <a:pt x="10672064" y="0"/>
                    <a:pt x="10916920" y="241935"/>
                    <a:pt x="10916920" y="541020"/>
                  </a:cubicBezTo>
                  <a:lnTo>
                    <a:pt x="10886440" y="541020"/>
                  </a:lnTo>
                  <a:lnTo>
                    <a:pt x="10916920" y="541020"/>
                  </a:lnTo>
                  <a:lnTo>
                    <a:pt x="10916920" y="3271139"/>
                  </a:lnTo>
                  <a:lnTo>
                    <a:pt x="10886440" y="3271139"/>
                  </a:lnTo>
                  <a:lnTo>
                    <a:pt x="10916920" y="3271139"/>
                  </a:lnTo>
                  <a:cubicBezTo>
                    <a:pt x="10916920" y="3570224"/>
                    <a:pt x="10672064" y="3812159"/>
                    <a:pt x="10370566" y="3812159"/>
                  </a:cubicBezTo>
                  <a:lnTo>
                    <a:pt x="10370566" y="3781679"/>
                  </a:lnTo>
                  <a:lnTo>
                    <a:pt x="10370566" y="3812159"/>
                  </a:lnTo>
                  <a:lnTo>
                    <a:pt x="546354" y="3812159"/>
                  </a:lnTo>
                  <a:lnTo>
                    <a:pt x="546354" y="3781679"/>
                  </a:lnTo>
                  <a:lnTo>
                    <a:pt x="546354" y="3812159"/>
                  </a:lnTo>
                  <a:cubicBezTo>
                    <a:pt x="244856" y="3812159"/>
                    <a:pt x="0" y="3570224"/>
                    <a:pt x="0" y="3271139"/>
                  </a:cubicBezTo>
                  <a:lnTo>
                    <a:pt x="0" y="541020"/>
                  </a:lnTo>
                  <a:lnTo>
                    <a:pt x="30480" y="541020"/>
                  </a:lnTo>
                  <a:lnTo>
                    <a:pt x="0" y="541020"/>
                  </a:lnTo>
                  <a:moveTo>
                    <a:pt x="60960" y="541020"/>
                  </a:moveTo>
                  <a:lnTo>
                    <a:pt x="60960" y="3271139"/>
                  </a:lnTo>
                  <a:lnTo>
                    <a:pt x="30480" y="3271139"/>
                  </a:lnTo>
                  <a:lnTo>
                    <a:pt x="60960" y="3271139"/>
                  </a:lnTo>
                  <a:cubicBezTo>
                    <a:pt x="60960" y="3535934"/>
                    <a:pt x="278003" y="3751199"/>
                    <a:pt x="546354" y="3751199"/>
                  </a:cubicBezTo>
                  <a:lnTo>
                    <a:pt x="10370566" y="3751199"/>
                  </a:lnTo>
                  <a:cubicBezTo>
                    <a:pt x="10638917" y="3751199"/>
                    <a:pt x="10855961" y="3535934"/>
                    <a:pt x="10855961" y="3271139"/>
                  </a:cubicBezTo>
                  <a:lnTo>
                    <a:pt x="10855961" y="541020"/>
                  </a:lnTo>
                  <a:cubicBezTo>
                    <a:pt x="10855961" y="276225"/>
                    <a:pt x="10638917" y="60960"/>
                    <a:pt x="10370566" y="60960"/>
                  </a:cubicBezTo>
                  <a:lnTo>
                    <a:pt x="546354" y="60960"/>
                  </a:lnTo>
                  <a:lnTo>
                    <a:pt x="546354" y="30480"/>
                  </a:lnTo>
                  <a:lnTo>
                    <a:pt x="546354" y="60960"/>
                  </a:lnTo>
                  <a:cubicBezTo>
                    <a:pt x="278003" y="60960"/>
                    <a:pt x="60960" y="276098"/>
                    <a:pt x="60960" y="541020"/>
                  </a:cubicBezTo>
                  <a:close/>
                </a:path>
              </a:pathLst>
            </a:custGeom>
            <a:solidFill>
              <a:srgbClr val="018CE1"/>
            </a:solidFill>
          </p:spPr>
        </p:sp>
      </p:grpSp>
      <p:grpSp>
        <p:nvGrpSpPr>
          <p:cNvPr id="388" name="Group 20"/>
          <p:cNvGrpSpPr/>
          <p:nvPr/>
        </p:nvGrpSpPr>
        <p:grpSpPr>
          <a:xfrm rot="0">
            <a:off x="9536611" y="3787978"/>
            <a:ext cx="765600" cy="765600"/>
            <a:chOff x="0" y="0"/>
            <a:chExt cx="1020801" cy="1020801"/>
          </a:xfrm>
        </p:grpSpPr>
        <p:sp>
          <p:nvSpPr>
            <p:cNvPr id="1049273" name="Freeform 21"/>
            <p:cNvSpPr/>
            <p:nvPr/>
          </p:nvSpPr>
          <p:spPr>
            <a:xfrm rot="0" flipH="0" flipV="0">
              <a:off x="0" y="0"/>
              <a:ext cx="1020826" cy="1020826"/>
            </a:xfrm>
            <a:custGeom>
              <a:avLst/>
              <a:ahLst/>
              <a:rect l="l" t="t" r="r" b="b"/>
              <a:pathLst>
                <a:path w="1020826" h="1020826">
                  <a:moveTo>
                    <a:pt x="0" y="510413"/>
                  </a:moveTo>
                  <a:cubicBezTo>
                    <a:pt x="0" y="228473"/>
                    <a:pt x="228473" y="0"/>
                    <a:pt x="510413" y="0"/>
                  </a:cubicBezTo>
                  <a:cubicBezTo>
                    <a:pt x="792353" y="0"/>
                    <a:pt x="1020826" y="228473"/>
                    <a:pt x="1020826" y="510413"/>
                  </a:cubicBezTo>
                  <a:cubicBezTo>
                    <a:pt x="1020826" y="792353"/>
                    <a:pt x="792226" y="1020826"/>
                    <a:pt x="510413" y="1020826"/>
                  </a:cubicBezTo>
                  <a:cubicBezTo>
                    <a:pt x="228600" y="1020826"/>
                    <a:pt x="0" y="792226"/>
                    <a:pt x="0" y="510413"/>
                  </a:cubicBezTo>
                  <a:close/>
                </a:path>
              </a:pathLst>
            </a:custGeom>
            <a:solidFill>
              <a:srgbClr val="018CE1"/>
            </a:solidFill>
          </p:spPr>
        </p:sp>
      </p:grpSp>
      <p:grpSp>
        <p:nvGrpSpPr>
          <p:cNvPr id="389" name="Group 22"/>
          <p:cNvGrpSpPr/>
          <p:nvPr/>
        </p:nvGrpSpPr>
        <p:grpSpPr>
          <a:xfrm rot="0">
            <a:off x="9747199" y="3998414"/>
            <a:ext cx="344538" cy="344538"/>
            <a:chOff x="0" y="0"/>
            <a:chExt cx="459384" cy="459384"/>
          </a:xfrm>
        </p:grpSpPr>
        <p:sp>
          <p:nvSpPr>
            <p:cNvPr id="1049274" name="Freeform 23" descr="preencoded.png"/>
            <p:cNvSpPr/>
            <p:nvPr/>
          </p:nvSpPr>
          <p:spPr>
            <a:xfrm rot="0" flipH="0" flipV="0">
              <a:off x="0" y="0"/>
              <a:ext cx="459359" cy="459359"/>
            </a:xfrm>
            <a:custGeom>
              <a:avLst/>
              <a:ahLst/>
              <a:rect l="l" t="t" r="r" b="b"/>
              <a:pathLst>
                <a:path w="459359" h="459359">
                  <a:moveTo>
                    <a:pt x="0" y="0"/>
                  </a:moveTo>
                  <a:lnTo>
                    <a:pt x="459359" y="0"/>
                  </a:lnTo>
                  <a:lnTo>
                    <a:pt x="459359" y="459359"/>
                  </a:lnTo>
                  <a:lnTo>
                    <a:pt x="0" y="459359"/>
                  </a:lnTo>
                  <a:lnTo>
                    <a:pt x="0" y="0"/>
                  </a:lnTo>
                  <a:close/>
                </a:path>
              </a:pathLst>
            </a:custGeom>
            <a:blipFill>
              <a:blip xmlns:r="http://schemas.openxmlformats.org/officeDocument/2006/relationships" r:embed="rId2"/>
              <a:stretch>
                <a:fillRect l="0" t="0" r="-5" b="-19007"/>
              </a:stretch>
            </a:blipFill>
          </p:spPr>
        </p:sp>
      </p:grpSp>
      <p:sp>
        <p:nvSpPr>
          <p:cNvPr id="1049275" name="TextBox 24"/>
          <p:cNvSpPr txBox="1"/>
          <p:nvPr/>
        </p:nvSpPr>
        <p:spPr>
          <a:xfrm rot="0">
            <a:off x="9536592" y="4704759"/>
            <a:ext cx="6739804" cy="464566"/>
          </a:xfrm>
          <a:prstGeom prst="rect"/>
        </p:spPr>
        <p:txBody>
          <a:bodyPr anchor="t" bIns="0" lIns="0" rIns="0" rtlCol="0" tIns="0">
            <a:spAutoFit/>
          </a:bodyPr>
          <a:p>
            <a:pPr algn="l">
              <a:lnSpc>
                <a:spcPts val="3658"/>
              </a:lnSpc>
            </a:pPr>
            <a:r>
              <a:rPr b="1" sz="2400" lang="en-US">
                <a:solidFill>
                  <a:srgbClr val="00002E"/>
                </a:solidFill>
                <a:latin typeface="Nunito Bold"/>
                <a:ea typeface="Nunito Bold"/>
                <a:cs typeface="Nunito Bold"/>
                <a:sym typeface="Nunito Bold"/>
              </a:rPr>
              <a:t>General (Horizontal) ERP</a:t>
            </a:r>
          </a:p>
        </p:txBody>
      </p:sp>
      <p:sp>
        <p:nvSpPr>
          <p:cNvPr id="1049276" name="TextBox 25"/>
          <p:cNvSpPr txBox="1"/>
          <p:nvPr/>
        </p:nvSpPr>
        <p:spPr>
          <a:xfrm rot="0">
            <a:off x="9536611" y="5172523"/>
            <a:ext cx="7574404" cy="895350"/>
          </a:xfrm>
          <a:prstGeom prst="rect"/>
        </p:spPr>
        <p:txBody>
          <a:bodyPr anchor="t" bIns="0" lIns="0" rIns="0" rtlCol="0" tIns="0">
            <a:spAutoFit/>
          </a:bodyPr>
          <a:p>
            <a:pPr algn="l">
              <a:lnSpc>
                <a:spcPts val="3525"/>
              </a:lnSpc>
            </a:pPr>
            <a:r>
              <a:rPr sz="2000" lang="en-US">
                <a:solidFill>
                  <a:srgbClr val="00002E"/>
                </a:solidFill>
                <a:latin typeface="PT Sans"/>
                <a:ea typeface="PT Sans"/>
                <a:cs typeface="PT Sans"/>
                <a:sym typeface="PT Sans"/>
              </a:rPr>
              <a:t>Broadly applicable solutions offering core modules that can be highly configured to suit various business models and industries.</a:t>
            </a:r>
          </a:p>
        </p:txBody>
      </p:sp>
      <p:grpSp>
        <p:nvGrpSpPr>
          <p:cNvPr id="390" name="Group 26"/>
          <p:cNvGrpSpPr/>
          <p:nvPr/>
        </p:nvGrpSpPr>
        <p:grpSpPr>
          <a:xfrm rot="0">
            <a:off x="870566" y="6512643"/>
            <a:ext cx="16546897" cy="2481101"/>
            <a:chOff x="0" y="0"/>
            <a:chExt cx="22062529" cy="3308134"/>
          </a:xfrm>
        </p:grpSpPr>
        <p:sp>
          <p:nvSpPr>
            <p:cNvPr id="1049277" name="Freeform 27"/>
            <p:cNvSpPr/>
            <p:nvPr/>
          </p:nvSpPr>
          <p:spPr>
            <a:xfrm rot="0" flipH="0" flipV="0">
              <a:off x="30480" y="30480"/>
              <a:ext cx="22001606" cy="3247136"/>
            </a:xfrm>
            <a:custGeom>
              <a:avLst/>
              <a:ahLst/>
              <a:rect l="l" t="t" r="r" b="b"/>
              <a:pathLst>
                <a:path w="22001606" h="3247136">
                  <a:moveTo>
                    <a:pt x="0" y="510540"/>
                  </a:moveTo>
                  <a:cubicBezTo>
                    <a:pt x="0" y="228600"/>
                    <a:pt x="232156" y="0"/>
                    <a:pt x="518668" y="0"/>
                  </a:cubicBezTo>
                  <a:lnTo>
                    <a:pt x="21482939" y="0"/>
                  </a:lnTo>
                  <a:cubicBezTo>
                    <a:pt x="21769451" y="0"/>
                    <a:pt x="22001606" y="228600"/>
                    <a:pt x="22001606" y="510540"/>
                  </a:cubicBezTo>
                  <a:lnTo>
                    <a:pt x="22001606" y="2736596"/>
                  </a:lnTo>
                  <a:cubicBezTo>
                    <a:pt x="22001606" y="3018536"/>
                    <a:pt x="21769324" y="3247136"/>
                    <a:pt x="21482939" y="3247136"/>
                  </a:cubicBezTo>
                  <a:lnTo>
                    <a:pt x="518668" y="3247136"/>
                  </a:lnTo>
                  <a:cubicBezTo>
                    <a:pt x="232156" y="3247136"/>
                    <a:pt x="0" y="3018536"/>
                    <a:pt x="0" y="2736596"/>
                  </a:cubicBezTo>
                  <a:close/>
                </a:path>
              </a:pathLst>
            </a:custGeom>
            <a:solidFill>
              <a:srgbClr val="F3F3FF"/>
            </a:solidFill>
          </p:spPr>
        </p:sp>
        <p:sp>
          <p:nvSpPr>
            <p:cNvPr id="1049278" name="Freeform 28"/>
            <p:cNvSpPr/>
            <p:nvPr/>
          </p:nvSpPr>
          <p:spPr>
            <a:xfrm rot="0" flipH="0" flipV="0">
              <a:off x="0" y="0"/>
              <a:ext cx="22062567" cy="3308096"/>
            </a:xfrm>
            <a:custGeom>
              <a:avLst/>
              <a:ahLst/>
              <a:rect l="l" t="t" r="r" b="b"/>
              <a:pathLst>
                <a:path w="22062567" h="3308096">
                  <a:moveTo>
                    <a:pt x="0" y="541020"/>
                  </a:moveTo>
                  <a:cubicBezTo>
                    <a:pt x="0" y="241808"/>
                    <a:pt x="246380" y="0"/>
                    <a:pt x="549148" y="0"/>
                  </a:cubicBezTo>
                  <a:lnTo>
                    <a:pt x="21513419" y="0"/>
                  </a:lnTo>
                  <a:lnTo>
                    <a:pt x="21513419" y="30480"/>
                  </a:lnTo>
                  <a:lnTo>
                    <a:pt x="21513419" y="0"/>
                  </a:lnTo>
                  <a:cubicBezTo>
                    <a:pt x="21816313" y="0"/>
                    <a:pt x="22062567" y="241808"/>
                    <a:pt x="22062567" y="541020"/>
                  </a:cubicBezTo>
                  <a:lnTo>
                    <a:pt x="22032086" y="541020"/>
                  </a:lnTo>
                  <a:lnTo>
                    <a:pt x="22062567" y="541020"/>
                  </a:lnTo>
                  <a:lnTo>
                    <a:pt x="22062567" y="2767076"/>
                  </a:lnTo>
                  <a:lnTo>
                    <a:pt x="22032086" y="2767076"/>
                  </a:lnTo>
                  <a:lnTo>
                    <a:pt x="22062567" y="2767076"/>
                  </a:lnTo>
                  <a:cubicBezTo>
                    <a:pt x="22062567" y="3066288"/>
                    <a:pt x="21816186" y="3308096"/>
                    <a:pt x="21513419" y="3308096"/>
                  </a:cubicBezTo>
                  <a:lnTo>
                    <a:pt x="21513419" y="3277616"/>
                  </a:lnTo>
                  <a:lnTo>
                    <a:pt x="21513419" y="3308096"/>
                  </a:lnTo>
                  <a:lnTo>
                    <a:pt x="549148" y="3308096"/>
                  </a:lnTo>
                  <a:lnTo>
                    <a:pt x="549148" y="3277616"/>
                  </a:lnTo>
                  <a:lnTo>
                    <a:pt x="549148" y="3308096"/>
                  </a:lnTo>
                  <a:cubicBezTo>
                    <a:pt x="246380" y="3308096"/>
                    <a:pt x="0" y="3066415"/>
                    <a:pt x="0" y="2767076"/>
                  </a:cubicBezTo>
                  <a:lnTo>
                    <a:pt x="0" y="541020"/>
                  </a:lnTo>
                  <a:lnTo>
                    <a:pt x="30480" y="541020"/>
                  </a:lnTo>
                  <a:lnTo>
                    <a:pt x="0" y="541020"/>
                  </a:lnTo>
                  <a:moveTo>
                    <a:pt x="60960" y="541020"/>
                  </a:moveTo>
                  <a:lnTo>
                    <a:pt x="60960" y="2767076"/>
                  </a:lnTo>
                  <a:lnTo>
                    <a:pt x="30480" y="2767076"/>
                  </a:lnTo>
                  <a:lnTo>
                    <a:pt x="60960" y="2767076"/>
                  </a:lnTo>
                  <a:cubicBezTo>
                    <a:pt x="60960" y="3031744"/>
                    <a:pt x="279146" y="3247136"/>
                    <a:pt x="549148" y="3247136"/>
                  </a:cubicBezTo>
                  <a:lnTo>
                    <a:pt x="21513419" y="3247136"/>
                  </a:lnTo>
                  <a:cubicBezTo>
                    <a:pt x="21783548" y="3247136"/>
                    <a:pt x="22001606" y="3031744"/>
                    <a:pt x="22001606" y="2767076"/>
                  </a:cubicBezTo>
                  <a:lnTo>
                    <a:pt x="22001606" y="541020"/>
                  </a:lnTo>
                  <a:cubicBezTo>
                    <a:pt x="22001606" y="276352"/>
                    <a:pt x="21783421" y="60960"/>
                    <a:pt x="21513419" y="60960"/>
                  </a:cubicBezTo>
                  <a:lnTo>
                    <a:pt x="549148" y="60960"/>
                  </a:lnTo>
                  <a:lnTo>
                    <a:pt x="549148" y="30480"/>
                  </a:lnTo>
                  <a:lnTo>
                    <a:pt x="549148" y="60960"/>
                  </a:lnTo>
                  <a:cubicBezTo>
                    <a:pt x="279019" y="60960"/>
                    <a:pt x="60960" y="276352"/>
                    <a:pt x="60960" y="541020"/>
                  </a:cubicBezTo>
                  <a:close/>
                </a:path>
              </a:pathLst>
            </a:custGeom>
            <a:solidFill>
              <a:srgbClr val="DA33BF"/>
            </a:solidFill>
          </p:spPr>
        </p:sp>
      </p:grpSp>
      <p:grpSp>
        <p:nvGrpSpPr>
          <p:cNvPr id="391" name="Group 29"/>
          <p:cNvGrpSpPr/>
          <p:nvPr/>
        </p:nvGrpSpPr>
        <p:grpSpPr>
          <a:xfrm rot="0">
            <a:off x="1177233" y="6819309"/>
            <a:ext cx="765600" cy="765600"/>
            <a:chOff x="0" y="0"/>
            <a:chExt cx="1020801" cy="1020801"/>
          </a:xfrm>
        </p:grpSpPr>
        <p:sp>
          <p:nvSpPr>
            <p:cNvPr id="1049279" name="Freeform 30"/>
            <p:cNvSpPr/>
            <p:nvPr/>
          </p:nvSpPr>
          <p:spPr>
            <a:xfrm rot="0" flipH="0" flipV="0">
              <a:off x="0" y="0"/>
              <a:ext cx="1020826" cy="1020826"/>
            </a:xfrm>
            <a:custGeom>
              <a:avLst/>
              <a:ahLst/>
              <a:rect l="l" t="t" r="r" b="b"/>
              <a:pathLst>
                <a:path w="1020826" h="1020826">
                  <a:moveTo>
                    <a:pt x="0" y="510413"/>
                  </a:moveTo>
                  <a:cubicBezTo>
                    <a:pt x="0" y="228473"/>
                    <a:pt x="228473" y="0"/>
                    <a:pt x="510413" y="0"/>
                  </a:cubicBezTo>
                  <a:cubicBezTo>
                    <a:pt x="792353" y="0"/>
                    <a:pt x="1020826" y="228473"/>
                    <a:pt x="1020826" y="510413"/>
                  </a:cubicBezTo>
                  <a:cubicBezTo>
                    <a:pt x="1020826" y="792353"/>
                    <a:pt x="792226" y="1020826"/>
                    <a:pt x="510413" y="1020826"/>
                  </a:cubicBezTo>
                  <a:cubicBezTo>
                    <a:pt x="228600" y="1020826"/>
                    <a:pt x="0" y="792226"/>
                    <a:pt x="0" y="510413"/>
                  </a:cubicBezTo>
                  <a:close/>
                </a:path>
              </a:pathLst>
            </a:custGeom>
            <a:solidFill>
              <a:srgbClr val="DA33BF"/>
            </a:solidFill>
          </p:spPr>
        </p:sp>
      </p:grpSp>
      <p:grpSp>
        <p:nvGrpSpPr>
          <p:cNvPr id="392" name="Group 31"/>
          <p:cNvGrpSpPr/>
          <p:nvPr/>
        </p:nvGrpSpPr>
        <p:grpSpPr>
          <a:xfrm rot="0">
            <a:off x="1387821" y="7029745"/>
            <a:ext cx="344538" cy="344538"/>
            <a:chOff x="0" y="0"/>
            <a:chExt cx="459384" cy="459384"/>
          </a:xfrm>
        </p:grpSpPr>
        <p:sp>
          <p:nvSpPr>
            <p:cNvPr id="1049280" name="Freeform 32" descr="preencoded.png"/>
            <p:cNvSpPr/>
            <p:nvPr/>
          </p:nvSpPr>
          <p:spPr>
            <a:xfrm rot="0" flipH="0" flipV="0">
              <a:off x="0" y="0"/>
              <a:ext cx="459359" cy="459359"/>
            </a:xfrm>
            <a:custGeom>
              <a:avLst/>
              <a:ahLst/>
              <a:rect l="l" t="t" r="r" b="b"/>
              <a:pathLst>
                <a:path w="459359" h="459359">
                  <a:moveTo>
                    <a:pt x="0" y="0"/>
                  </a:moveTo>
                  <a:lnTo>
                    <a:pt x="459359" y="0"/>
                  </a:lnTo>
                  <a:lnTo>
                    <a:pt x="459359" y="459359"/>
                  </a:lnTo>
                  <a:lnTo>
                    <a:pt x="0" y="459359"/>
                  </a:lnTo>
                  <a:lnTo>
                    <a:pt x="0" y="0"/>
                  </a:lnTo>
                  <a:close/>
                </a:path>
              </a:pathLst>
            </a:custGeom>
            <a:blipFill>
              <a:blip xmlns:r="http://schemas.openxmlformats.org/officeDocument/2006/relationships" r:embed="rId2"/>
              <a:stretch>
                <a:fillRect l="0" t="0" r="-5" b="-19007"/>
              </a:stretch>
            </a:blipFill>
          </p:spPr>
        </p:sp>
      </p:grpSp>
      <p:sp>
        <p:nvSpPr>
          <p:cNvPr id="1049281" name="TextBox 33"/>
          <p:cNvSpPr txBox="1"/>
          <p:nvPr/>
        </p:nvSpPr>
        <p:spPr>
          <a:xfrm rot="0">
            <a:off x="1177271" y="7736081"/>
            <a:ext cx="6739804" cy="464566"/>
          </a:xfrm>
          <a:prstGeom prst="rect"/>
        </p:spPr>
        <p:txBody>
          <a:bodyPr anchor="t" bIns="0" lIns="0" rIns="0" rtlCol="0" tIns="0">
            <a:spAutoFit/>
          </a:bodyPr>
          <a:p>
            <a:pPr algn="l">
              <a:lnSpc>
                <a:spcPts val="3658"/>
              </a:lnSpc>
            </a:pPr>
            <a:r>
              <a:rPr b="1" sz="2400" lang="en-US">
                <a:solidFill>
                  <a:srgbClr val="00002E"/>
                </a:solidFill>
                <a:latin typeface="Nunito Bold"/>
                <a:ea typeface="Nunito Bold"/>
                <a:cs typeface="Nunito Bold"/>
                <a:sym typeface="Nunito Bold"/>
              </a:rPr>
              <a:t>Tiered ERP Solutions</a:t>
            </a:r>
          </a:p>
        </p:txBody>
      </p:sp>
      <p:sp>
        <p:nvSpPr>
          <p:cNvPr id="1049282" name="TextBox 34"/>
          <p:cNvSpPr txBox="1"/>
          <p:nvPr/>
        </p:nvSpPr>
        <p:spPr>
          <a:xfrm rot="0">
            <a:off x="1177233" y="8203854"/>
            <a:ext cx="15933601" cy="447676"/>
          </a:xfrm>
          <a:prstGeom prst="rect"/>
        </p:spPr>
        <p:txBody>
          <a:bodyPr anchor="t" bIns="0" lIns="0" rIns="0" rtlCol="0" tIns="0">
            <a:spAutoFit/>
          </a:bodyPr>
          <a:p>
            <a:pPr algn="l">
              <a:lnSpc>
                <a:spcPts val="3525"/>
              </a:lnSpc>
            </a:pPr>
            <a:r>
              <a:rPr sz="2000" lang="en-US">
                <a:solidFill>
                  <a:srgbClr val="00002E"/>
                </a:solidFill>
                <a:latin typeface="PT Sans"/>
                <a:ea typeface="PT Sans"/>
                <a:cs typeface="PT Sans"/>
                <a:sym typeface="PT Sans"/>
              </a:rPr>
              <a:t>Categorized by business size, offering robust functionalities for large enterprises (Tier 1) down to simplified solutions for SMBs (Tier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grpSp>
        <p:nvGrpSpPr>
          <p:cNvPr id="87" name="Group 2"/>
          <p:cNvGrpSpPr/>
          <p:nvPr/>
        </p:nvGrpSpPr>
        <p:grpSpPr>
          <a:xfrm rot="0">
            <a:off x="0" y="0"/>
            <a:ext cx="18288000" cy="10287000"/>
            <a:chOff x="0" y="0"/>
            <a:chExt cx="24384000" cy="13716000"/>
          </a:xfrm>
        </p:grpSpPr>
        <p:sp>
          <p:nvSpPr>
            <p:cNvPr id="1048622"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88" name="Group 4"/>
          <p:cNvGrpSpPr/>
          <p:nvPr/>
        </p:nvGrpSpPr>
        <p:grpSpPr>
          <a:xfrm rot="0">
            <a:off x="0" y="0"/>
            <a:ext cx="18288000" cy="10287000"/>
            <a:chOff x="0" y="0"/>
            <a:chExt cx="24384000" cy="13716000"/>
          </a:xfrm>
        </p:grpSpPr>
        <p:sp>
          <p:nvSpPr>
            <p:cNvPr id="1048623"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89" name="Group 6"/>
          <p:cNvGrpSpPr/>
          <p:nvPr/>
        </p:nvGrpSpPr>
        <p:grpSpPr>
          <a:xfrm rot="0">
            <a:off x="0" y="0"/>
            <a:ext cx="18288000" cy="2458641"/>
            <a:chOff x="0" y="0"/>
            <a:chExt cx="24384000" cy="3278188"/>
          </a:xfrm>
        </p:grpSpPr>
        <p:sp>
          <p:nvSpPr>
            <p:cNvPr id="1048624" name="Freeform 7" descr="preencoded.png"/>
            <p:cNvSpPr/>
            <p:nvPr/>
          </p:nvSpPr>
          <p:spPr>
            <a:xfrm rot="0" flipH="0" flipV="0">
              <a:off x="0" y="0"/>
              <a:ext cx="24384000" cy="3278251"/>
            </a:xfrm>
            <a:custGeom>
              <a:avLst/>
              <a:ahLst/>
              <a:rect l="l" t="t" r="r" b="b"/>
              <a:pathLst>
                <a:path w="24384000" h="3278251">
                  <a:moveTo>
                    <a:pt x="0" y="0"/>
                  </a:moveTo>
                  <a:lnTo>
                    <a:pt x="24384000" y="0"/>
                  </a:lnTo>
                  <a:lnTo>
                    <a:pt x="24384000" y="3278251"/>
                  </a:lnTo>
                  <a:lnTo>
                    <a:pt x="0" y="3278251"/>
                  </a:lnTo>
                  <a:lnTo>
                    <a:pt x="0" y="0"/>
                  </a:lnTo>
                  <a:close/>
                </a:path>
              </a:pathLst>
            </a:custGeom>
            <a:blipFill>
              <a:blip xmlns:r="http://schemas.openxmlformats.org/officeDocument/2006/relationships" r:embed="rId2"/>
              <a:stretch>
                <a:fillRect l="0" t="0" r="-48" b="1"/>
              </a:stretch>
            </a:blipFill>
          </p:spPr>
        </p:sp>
      </p:grpSp>
      <p:sp>
        <p:nvSpPr>
          <p:cNvPr id="1048625" name="TextBox 8"/>
          <p:cNvSpPr txBox="1"/>
          <p:nvPr/>
        </p:nvSpPr>
        <p:spPr>
          <a:xfrm rot="0">
            <a:off x="2757354" y="3584943"/>
            <a:ext cx="10111797" cy="685048"/>
          </a:xfrm>
          <a:prstGeom prst="rect"/>
        </p:spPr>
        <p:txBody>
          <a:bodyPr anchor="t" bIns="0" lIns="0" rIns="0" rtlCol="0" tIns="0">
            <a:spAutoFit/>
          </a:bodyPr>
          <a:p>
            <a:pPr algn="l">
              <a:lnSpc>
                <a:spcPts val="5362"/>
              </a:lnSpc>
            </a:pPr>
            <a:r>
              <a:rPr b="1" sz="3600" lang="en-US">
                <a:solidFill>
                  <a:srgbClr val="00002E"/>
                </a:solidFill>
                <a:latin typeface="Nunito Bold"/>
                <a:ea typeface="Nunito Bold"/>
                <a:cs typeface="Nunito Bold"/>
                <a:sym typeface="Nunito Bold"/>
              </a:rPr>
              <a:t>What is Information Technology?</a:t>
            </a:r>
          </a:p>
        </p:txBody>
      </p:sp>
      <p:sp>
        <p:nvSpPr>
          <p:cNvPr id="1048626" name="TextBox 9"/>
          <p:cNvSpPr txBox="1"/>
          <p:nvPr/>
        </p:nvSpPr>
        <p:spPr>
          <a:xfrm rot="0">
            <a:off x="2757335" y="4395492"/>
            <a:ext cx="12773396" cy="974979"/>
          </a:xfrm>
          <a:prstGeom prst="rect"/>
        </p:spPr>
        <p:txBody>
          <a:bodyPr anchor="t" bIns="0" lIns="0" rIns="0" rtlCol="0" tIns="0">
            <a:spAutoFit/>
          </a:bodyPr>
          <a:p>
            <a:pPr algn="l">
              <a:lnSpc>
                <a:spcPts val="2559"/>
              </a:lnSpc>
            </a:pPr>
            <a:r>
              <a:rPr sz="2000" lang="en-US">
                <a:solidFill>
                  <a:srgbClr val="00002E"/>
                </a:solidFill>
                <a:latin typeface="PT Sans"/>
                <a:ea typeface="PT Sans"/>
                <a:cs typeface="PT Sans"/>
                <a:sym typeface="PT Sans"/>
              </a:rPr>
              <a:t>Information Technology (IT) encompasses the use of computers, storage, networking, and other physical devices, infrastructure, and processes to create, process, store, secure, and exchange all forms of electronic data. It plays a pivotal role in today's interconnected global economy.</a:t>
            </a:r>
          </a:p>
        </p:txBody>
      </p:sp>
      <p:grpSp>
        <p:nvGrpSpPr>
          <p:cNvPr id="90" name="Group 10"/>
          <p:cNvGrpSpPr/>
          <p:nvPr/>
        </p:nvGrpSpPr>
        <p:grpSpPr>
          <a:xfrm rot="0">
            <a:off x="2742114" y="5104314"/>
            <a:ext cx="6352651" cy="2069249"/>
            <a:chOff x="0" y="0"/>
            <a:chExt cx="8470202" cy="2758999"/>
          </a:xfrm>
        </p:grpSpPr>
        <p:sp>
          <p:nvSpPr>
            <p:cNvPr id="1048627" name="Freeform 11"/>
            <p:cNvSpPr/>
            <p:nvPr/>
          </p:nvSpPr>
          <p:spPr>
            <a:xfrm rot="0" flipH="0" flipV="0">
              <a:off x="20320" y="20320"/>
              <a:ext cx="8429625" cy="2718435"/>
            </a:xfrm>
            <a:custGeom>
              <a:avLst/>
              <a:ahLst/>
              <a:rect l="l" t="t" r="r" b="b"/>
              <a:pathLst>
                <a:path w="8429625" h="2718435">
                  <a:moveTo>
                    <a:pt x="0" y="393446"/>
                  </a:moveTo>
                  <a:cubicBezTo>
                    <a:pt x="0" y="176149"/>
                    <a:pt x="177927" y="0"/>
                    <a:pt x="397383" y="0"/>
                  </a:cubicBezTo>
                  <a:lnTo>
                    <a:pt x="8032242" y="0"/>
                  </a:lnTo>
                  <a:cubicBezTo>
                    <a:pt x="8251698" y="0"/>
                    <a:pt x="8429625" y="176149"/>
                    <a:pt x="8429625" y="393446"/>
                  </a:cubicBezTo>
                  <a:lnTo>
                    <a:pt x="8429625" y="2324989"/>
                  </a:lnTo>
                  <a:cubicBezTo>
                    <a:pt x="8429625" y="2542286"/>
                    <a:pt x="8251698" y="2718435"/>
                    <a:pt x="8032242" y="2718435"/>
                  </a:cubicBezTo>
                  <a:lnTo>
                    <a:pt x="397383" y="2718435"/>
                  </a:lnTo>
                  <a:cubicBezTo>
                    <a:pt x="177927" y="2718435"/>
                    <a:pt x="0" y="2542286"/>
                    <a:pt x="0" y="2324989"/>
                  </a:cubicBezTo>
                  <a:close/>
                </a:path>
              </a:pathLst>
            </a:custGeom>
            <a:solidFill>
              <a:srgbClr val="F3F3FF"/>
            </a:solidFill>
          </p:spPr>
        </p:sp>
        <p:sp>
          <p:nvSpPr>
            <p:cNvPr id="1048628" name="Freeform 12"/>
            <p:cNvSpPr/>
            <p:nvPr/>
          </p:nvSpPr>
          <p:spPr>
            <a:xfrm rot="0" flipH="0" flipV="0">
              <a:off x="0" y="0"/>
              <a:ext cx="8470265" cy="2759075"/>
            </a:xfrm>
            <a:custGeom>
              <a:avLst/>
              <a:ahLst/>
              <a:rect l="l" t="t" r="r" b="b"/>
              <a:pathLst>
                <a:path w="8470265" h="2759075">
                  <a:moveTo>
                    <a:pt x="0" y="413766"/>
                  </a:moveTo>
                  <a:cubicBezTo>
                    <a:pt x="0" y="185039"/>
                    <a:pt x="187198" y="0"/>
                    <a:pt x="417703" y="0"/>
                  </a:cubicBezTo>
                  <a:lnTo>
                    <a:pt x="8052562" y="0"/>
                  </a:lnTo>
                  <a:lnTo>
                    <a:pt x="8052562" y="20320"/>
                  </a:lnTo>
                  <a:lnTo>
                    <a:pt x="8052562" y="0"/>
                  </a:lnTo>
                  <a:cubicBezTo>
                    <a:pt x="8283067" y="0"/>
                    <a:pt x="8470265" y="185039"/>
                    <a:pt x="8470265" y="413766"/>
                  </a:cubicBezTo>
                  <a:lnTo>
                    <a:pt x="8449945" y="413766"/>
                  </a:lnTo>
                  <a:lnTo>
                    <a:pt x="8470265" y="413766"/>
                  </a:lnTo>
                  <a:lnTo>
                    <a:pt x="8470265" y="2345309"/>
                  </a:lnTo>
                  <a:lnTo>
                    <a:pt x="8449945" y="2345309"/>
                  </a:lnTo>
                  <a:lnTo>
                    <a:pt x="8470265" y="2345309"/>
                  </a:lnTo>
                  <a:cubicBezTo>
                    <a:pt x="8470265" y="2574036"/>
                    <a:pt x="8283067" y="2759075"/>
                    <a:pt x="8052562" y="2759075"/>
                  </a:cubicBezTo>
                  <a:lnTo>
                    <a:pt x="8052562" y="2738755"/>
                  </a:lnTo>
                  <a:lnTo>
                    <a:pt x="8052562" y="2759075"/>
                  </a:lnTo>
                  <a:lnTo>
                    <a:pt x="417703" y="2759075"/>
                  </a:lnTo>
                  <a:lnTo>
                    <a:pt x="417703" y="2738755"/>
                  </a:lnTo>
                  <a:lnTo>
                    <a:pt x="417703" y="2759075"/>
                  </a:lnTo>
                  <a:cubicBezTo>
                    <a:pt x="187198" y="2758948"/>
                    <a:pt x="0" y="2573909"/>
                    <a:pt x="0" y="2345309"/>
                  </a:cubicBezTo>
                  <a:lnTo>
                    <a:pt x="0" y="413766"/>
                  </a:lnTo>
                  <a:lnTo>
                    <a:pt x="20320" y="413766"/>
                  </a:lnTo>
                  <a:lnTo>
                    <a:pt x="0" y="413766"/>
                  </a:lnTo>
                  <a:moveTo>
                    <a:pt x="40640" y="413766"/>
                  </a:moveTo>
                  <a:lnTo>
                    <a:pt x="40640" y="2345309"/>
                  </a:lnTo>
                  <a:lnTo>
                    <a:pt x="20320" y="2345309"/>
                  </a:lnTo>
                  <a:lnTo>
                    <a:pt x="40640" y="2345309"/>
                  </a:lnTo>
                  <a:cubicBezTo>
                    <a:pt x="40640" y="2551176"/>
                    <a:pt x="209296" y="2718435"/>
                    <a:pt x="417703" y="2718435"/>
                  </a:cubicBezTo>
                  <a:lnTo>
                    <a:pt x="8052562" y="2718435"/>
                  </a:lnTo>
                  <a:cubicBezTo>
                    <a:pt x="8260969" y="2718435"/>
                    <a:pt x="8429625" y="2551176"/>
                    <a:pt x="8429625" y="2345309"/>
                  </a:cubicBezTo>
                  <a:lnTo>
                    <a:pt x="8429625" y="413766"/>
                  </a:lnTo>
                  <a:cubicBezTo>
                    <a:pt x="8429625" y="207899"/>
                    <a:pt x="8260969" y="40640"/>
                    <a:pt x="8052562" y="40640"/>
                  </a:cubicBezTo>
                  <a:lnTo>
                    <a:pt x="417703" y="40640"/>
                  </a:lnTo>
                  <a:lnTo>
                    <a:pt x="417703" y="20320"/>
                  </a:lnTo>
                  <a:lnTo>
                    <a:pt x="417703" y="40640"/>
                  </a:lnTo>
                  <a:cubicBezTo>
                    <a:pt x="209169" y="40640"/>
                    <a:pt x="40640" y="207899"/>
                    <a:pt x="40640" y="413766"/>
                  </a:cubicBezTo>
                  <a:close/>
                </a:path>
              </a:pathLst>
            </a:custGeom>
            <a:solidFill>
              <a:srgbClr val="2D4DF2"/>
            </a:solidFill>
          </p:spPr>
        </p:sp>
      </p:grpSp>
      <p:grpSp>
        <p:nvGrpSpPr>
          <p:cNvPr id="91" name="Group 13"/>
          <p:cNvGrpSpPr/>
          <p:nvPr/>
        </p:nvGrpSpPr>
        <p:grpSpPr>
          <a:xfrm rot="0">
            <a:off x="2972991" y="5335191"/>
            <a:ext cx="589798" cy="589798"/>
            <a:chOff x="0" y="0"/>
            <a:chExt cx="786397" cy="786397"/>
          </a:xfrm>
        </p:grpSpPr>
        <p:sp>
          <p:nvSpPr>
            <p:cNvPr id="1048629" name="Freeform 14"/>
            <p:cNvSpPr/>
            <p:nvPr/>
          </p:nvSpPr>
          <p:spPr>
            <a:xfrm rot="0" flipH="0" flipV="0">
              <a:off x="0" y="0"/>
              <a:ext cx="786384" cy="786384"/>
            </a:xfrm>
            <a:custGeom>
              <a:avLst/>
              <a:ahLst/>
              <a:rect l="l" t="t" r="r" b="b"/>
              <a:pathLst>
                <a:path w="786384" h="786384">
                  <a:moveTo>
                    <a:pt x="0" y="393192"/>
                  </a:moveTo>
                  <a:cubicBezTo>
                    <a:pt x="0" y="176022"/>
                    <a:pt x="176022" y="0"/>
                    <a:pt x="393192" y="0"/>
                  </a:cubicBezTo>
                  <a:cubicBezTo>
                    <a:pt x="610362" y="0"/>
                    <a:pt x="786384" y="176022"/>
                    <a:pt x="786384" y="393192"/>
                  </a:cubicBezTo>
                  <a:cubicBezTo>
                    <a:pt x="786384" y="610362"/>
                    <a:pt x="610362" y="786384"/>
                    <a:pt x="393192" y="786384"/>
                  </a:cubicBezTo>
                  <a:cubicBezTo>
                    <a:pt x="176022" y="786384"/>
                    <a:pt x="0" y="610362"/>
                    <a:pt x="0" y="393192"/>
                  </a:cubicBezTo>
                  <a:close/>
                </a:path>
              </a:pathLst>
            </a:custGeom>
            <a:solidFill>
              <a:srgbClr val="2D4DF2"/>
            </a:solidFill>
          </p:spPr>
        </p:sp>
      </p:grpSp>
      <p:grpSp>
        <p:nvGrpSpPr>
          <p:cNvPr id="92" name="Group 15"/>
          <p:cNvGrpSpPr/>
          <p:nvPr/>
        </p:nvGrpSpPr>
        <p:grpSpPr>
          <a:xfrm rot="0">
            <a:off x="3135211" y="5497411"/>
            <a:ext cx="265509" cy="265509"/>
            <a:chOff x="0" y="0"/>
            <a:chExt cx="354012" cy="354012"/>
          </a:xfrm>
        </p:grpSpPr>
        <p:sp>
          <p:nvSpPr>
            <p:cNvPr id="1048630" name="Freeform 16" descr="preencoded.png"/>
            <p:cNvSpPr/>
            <p:nvPr/>
          </p:nvSpPr>
          <p:spPr>
            <a:xfrm rot="0" flipH="0" flipV="0">
              <a:off x="0" y="0"/>
              <a:ext cx="354076" cy="354076"/>
            </a:xfrm>
            <a:custGeom>
              <a:avLst/>
              <a:ahLst/>
              <a:rect l="l" t="t" r="r" b="b"/>
              <a:pathLst>
                <a:path w="354076" h="354076">
                  <a:moveTo>
                    <a:pt x="0" y="0"/>
                  </a:moveTo>
                  <a:lnTo>
                    <a:pt x="354076" y="0"/>
                  </a:lnTo>
                  <a:lnTo>
                    <a:pt x="354076" y="354076"/>
                  </a:lnTo>
                  <a:lnTo>
                    <a:pt x="0" y="354076"/>
                  </a:lnTo>
                  <a:lnTo>
                    <a:pt x="0" y="0"/>
                  </a:lnTo>
                  <a:close/>
                </a:path>
              </a:pathLst>
            </a:custGeom>
            <a:blipFill>
              <a:blip xmlns:r="http://schemas.openxmlformats.org/officeDocument/2006/relationships" r:embed="rId3"/>
              <a:stretch>
                <a:fillRect l="0" t="0" r="17" b="-18977"/>
              </a:stretch>
            </a:blipFill>
          </p:spPr>
        </p:sp>
      </p:grpSp>
      <p:sp>
        <p:nvSpPr>
          <p:cNvPr id="1048631" name="TextBox 17"/>
          <p:cNvSpPr txBox="1"/>
          <p:nvPr/>
        </p:nvSpPr>
        <p:spPr>
          <a:xfrm rot="0">
            <a:off x="2972991" y="6016228"/>
            <a:ext cx="2314204" cy="327298"/>
          </a:xfrm>
          <a:prstGeom prst="rect"/>
        </p:spPr>
        <p:txBody>
          <a:bodyPr anchor="t" bIns="0" lIns="0" rIns="0" rtlCol="0" tIns="0">
            <a:spAutoFit/>
          </a:bodyPr>
          <a:p>
            <a:pPr algn="l">
              <a:lnSpc>
                <a:spcPts val="2681"/>
              </a:lnSpc>
            </a:pPr>
            <a:r>
              <a:rPr b="1" sz="1800" lang="en-US">
                <a:solidFill>
                  <a:srgbClr val="00002E"/>
                </a:solidFill>
                <a:latin typeface="Nunito Bold"/>
                <a:ea typeface="Nunito Bold"/>
                <a:cs typeface="Nunito Bold"/>
                <a:sym typeface="Nunito Bold"/>
              </a:rPr>
              <a:t>Hardware</a:t>
            </a:r>
          </a:p>
        </p:txBody>
      </p:sp>
      <p:sp>
        <p:nvSpPr>
          <p:cNvPr id="1048632" name="TextBox 18"/>
          <p:cNvSpPr txBox="1"/>
          <p:nvPr/>
        </p:nvSpPr>
        <p:spPr>
          <a:xfrm rot="0">
            <a:off x="2972991" y="6363891"/>
            <a:ext cx="5890803" cy="649986"/>
          </a:xfrm>
          <a:prstGeom prst="rect"/>
        </p:spPr>
        <p:txBody>
          <a:bodyPr anchor="t" bIns="0" lIns="0" rIns="0" rtlCol="0" tIns="0">
            <a:spAutoFit/>
          </a:bodyPr>
          <a:p>
            <a:pPr algn="l">
              <a:lnSpc>
                <a:spcPts val="2559"/>
              </a:lnSpc>
            </a:pPr>
            <a:r>
              <a:rPr sz="1800" lang="en-US">
                <a:solidFill>
                  <a:srgbClr val="00002E"/>
                </a:solidFill>
                <a:latin typeface="PT Sans"/>
                <a:ea typeface="PT Sans"/>
                <a:cs typeface="PT Sans"/>
                <a:sym typeface="PT Sans"/>
              </a:rPr>
              <a:t>Physical components like servers, computers, and mobile devices.</a:t>
            </a:r>
          </a:p>
        </p:txBody>
      </p:sp>
      <p:grpSp>
        <p:nvGrpSpPr>
          <p:cNvPr id="93" name="Group 19"/>
          <p:cNvGrpSpPr/>
          <p:nvPr/>
        </p:nvGrpSpPr>
        <p:grpSpPr>
          <a:xfrm rot="0">
            <a:off x="9193368" y="5104314"/>
            <a:ext cx="6352651" cy="2069249"/>
            <a:chOff x="0" y="0"/>
            <a:chExt cx="8470202" cy="2758999"/>
          </a:xfrm>
        </p:grpSpPr>
        <p:sp>
          <p:nvSpPr>
            <p:cNvPr id="1048633" name="Freeform 20"/>
            <p:cNvSpPr/>
            <p:nvPr/>
          </p:nvSpPr>
          <p:spPr>
            <a:xfrm rot="0" flipH="0" flipV="0">
              <a:off x="20320" y="20320"/>
              <a:ext cx="8429625" cy="2718435"/>
            </a:xfrm>
            <a:custGeom>
              <a:avLst/>
              <a:ahLst/>
              <a:rect l="l" t="t" r="r" b="b"/>
              <a:pathLst>
                <a:path w="8429625" h="2718435">
                  <a:moveTo>
                    <a:pt x="0" y="393446"/>
                  </a:moveTo>
                  <a:cubicBezTo>
                    <a:pt x="0" y="176149"/>
                    <a:pt x="177927" y="0"/>
                    <a:pt x="397383" y="0"/>
                  </a:cubicBezTo>
                  <a:lnTo>
                    <a:pt x="8032242" y="0"/>
                  </a:lnTo>
                  <a:cubicBezTo>
                    <a:pt x="8251698" y="0"/>
                    <a:pt x="8429625" y="176149"/>
                    <a:pt x="8429625" y="393446"/>
                  </a:cubicBezTo>
                  <a:lnTo>
                    <a:pt x="8429625" y="2324989"/>
                  </a:lnTo>
                  <a:cubicBezTo>
                    <a:pt x="8429625" y="2542286"/>
                    <a:pt x="8251698" y="2718435"/>
                    <a:pt x="8032242" y="2718435"/>
                  </a:cubicBezTo>
                  <a:lnTo>
                    <a:pt x="397383" y="2718435"/>
                  </a:lnTo>
                  <a:cubicBezTo>
                    <a:pt x="177927" y="2718435"/>
                    <a:pt x="0" y="2542286"/>
                    <a:pt x="0" y="2324989"/>
                  </a:cubicBezTo>
                  <a:close/>
                </a:path>
              </a:pathLst>
            </a:custGeom>
            <a:solidFill>
              <a:srgbClr val="F3F3FF"/>
            </a:solidFill>
          </p:spPr>
        </p:sp>
        <p:sp>
          <p:nvSpPr>
            <p:cNvPr id="1048634" name="Freeform 21"/>
            <p:cNvSpPr/>
            <p:nvPr/>
          </p:nvSpPr>
          <p:spPr>
            <a:xfrm rot="0" flipH="0" flipV="0">
              <a:off x="0" y="0"/>
              <a:ext cx="8470265" cy="2759075"/>
            </a:xfrm>
            <a:custGeom>
              <a:avLst/>
              <a:ahLst/>
              <a:rect l="l" t="t" r="r" b="b"/>
              <a:pathLst>
                <a:path w="8470265" h="2759075">
                  <a:moveTo>
                    <a:pt x="0" y="413766"/>
                  </a:moveTo>
                  <a:cubicBezTo>
                    <a:pt x="0" y="185039"/>
                    <a:pt x="187198" y="0"/>
                    <a:pt x="417703" y="0"/>
                  </a:cubicBezTo>
                  <a:lnTo>
                    <a:pt x="8052562" y="0"/>
                  </a:lnTo>
                  <a:lnTo>
                    <a:pt x="8052562" y="20320"/>
                  </a:lnTo>
                  <a:lnTo>
                    <a:pt x="8052562" y="0"/>
                  </a:lnTo>
                  <a:cubicBezTo>
                    <a:pt x="8283067" y="0"/>
                    <a:pt x="8470265" y="185039"/>
                    <a:pt x="8470265" y="413766"/>
                  </a:cubicBezTo>
                  <a:lnTo>
                    <a:pt x="8449945" y="413766"/>
                  </a:lnTo>
                  <a:lnTo>
                    <a:pt x="8470265" y="413766"/>
                  </a:lnTo>
                  <a:lnTo>
                    <a:pt x="8470265" y="2345309"/>
                  </a:lnTo>
                  <a:lnTo>
                    <a:pt x="8449945" y="2345309"/>
                  </a:lnTo>
                  <a:lnTo>
                    <a:pt x="8470265" y="2345309"/>
                  </a:lnTo>
                  <a:cubicBezTo>
                    <a:pt x="8470265" y="2574036"/>
                    <a:pt x="8283067" y="2759075"/>
                    <a:pt x="8052562" y="2759075"/>
                  </a:cubicBezTo>
                  <a:lnTo>
                    <a:pt x="8052562" y="2738755"/>
                  </a:lnTo>
                  <a:lnTo>
                    <a:pt x="8052562" y="2759075"/>
                  </a:lnTo>
                  <a:lnTo>
                    <a:pt x="417703" y="2759075"/>
                  </a:lnTo>
                  <a:lnTo>
                    <a:pt x="417703" y="2738755"/>
                  </a:lnTo>
                  <a:lnTo>
                    <a:pt x="417703" y="2759075"/>
                  </a:lnTo>
                  <a:cubicBezTo>
                    <a:pt x="187198" y="2758948"/>
                    <a:pt x="0" y="2573909"/>
                    <a:pt x="0" y="2345309"/>
                  </a:cubicBezTo>
                  <a:lnTo>
                    <a:pt x="0" y="413766"/>
                  </a:lnTo>
                  <a:lnTo>
                    <a:pt x="20320" y="413766"/>
                  </a:lnTo>
                  <a:lnTo>
                    <a:pt x="0" y="413766"/>
                  </a:lnTo>
                  <a:moveTo>
                    <a:pt x="40640" y="413766"/>
                  </a:moveTo>
                  <a:lnTo>
                    <a:pt x="40640" y="2345309"/>
                  </a:lnTo>
                  <a:lnTo>
                    <a:pt x="20320" y="2345309"/>
                  </a:lnTo>
                  <a:lnTo>
                    <a:pt x="40640" y="2345309"/>
                  </a:lnTo>
                  <a:cubicBezTo>
                    <a:pt x="40640" y="2551176"/>
                    <a:pt x="209296" y="2718435"/>
                    <a:pt x="417703" y="2718435"/>
                  </a:cubicBezTo>
                  <a:lnTo>
                    <a:pt x="8052562" y="2718435"/>
                  </a:lnTo>
                  <a:cubicBezTo>
                    <a:pt x="8260969" y="2718435"/>
                    <a:pt x="8429625" y="2551176"/>
                    <a:pt x="8429625" y="2345309"/>
                  </a:cubicBezTo>
                  <a:lnTo>
                    <a:pt x="8429625" y="413766"/>
                  </a:lnTo>
                  <a:cubicBezTo>
                    <a:pt x="8429625" y="207899"/>
                    <a:pt x="8260969" y="40640"/>
                    <a:pt x="8052562" y="40640"/>
                  </a:cubicBezTo>
                  <a:lnTo>
                    <a:pt x="417703" y="40640"/>
                  </a:lnTo>
                  <a:lnTo>
                    <a:pt x="417703" y="20320"/>
                  </a:lnTo>
                  <a:lnTo>
                    <a:pt x="417703" y="40640"/>
                  </a:lnTo>
                  <a:cubicBezTo>
                    <a:pt x="209169" y="40640"/>
                    <a:pt x="40640" y="207899"/>
                    <a:pt x="40640" y="413766"/>
                  </a:cubicBezTo>
                  <a:close/>
                </a:path>
              </a:pathLst>
            </a:custGeom>
            <a:solidFill>
              <a:srgbClr val="018CE1"/>
            </a:solidFill>
          </p:spPr>
        </p:sp>
      </p:grpSp>
      <p:grpSp>
        <p:nvGrpSpPr>
          <p:cNvPr id="94" name="Group 22"/>
          <p:cNvGrpSpPr/>
          <p:nvPr/>
        </p:nvGrpSpPr>
        <p:grpSpPr>
          <a:xfrm rot="0">
            <a:off x="9424245" y="5335191"/>
            <a:ext cx="589798" cy="589798"/>
            <a:chOff x="0" y="0"/>
            <a:chExt cx="786397" cy="786397"/>
          </a:xfrm>
        </p:grpSpPr>
        <p:sp>
          <p:nvSpPr>
            <p:cNvPr id="1048635" name="Freeform 23"/>
            <p:cNvSpPr/>
            <p:nvPr/>
          </p:nvSpPr>
          <p:spPr>
            <a:xfrm rot="0" flipH="0" flipV="0">
              <a:off x="0" y="0"/>
              <a:ext cx="786384" cy="786384"/>
            </a:xfrm>
            <a:custGeom>
              <a:avLst/>
              <a:ahLst/>
              <a:rect l="l" t="t" r="r" b="b"/>
              <a:pathLst>
                <a:path w="786384" h="786384">
                  <a:moveTo>
                    <a:pt x="0" y="393192"/>
                  </a:moveTo>
                  <a:cubicBezTo>
                    <a:pt x="0" y="176022"/>
                    <a:pt x="176022" y="0"/>
                    <a:pt x="393192" y="0"/>
                  </a:cubicBezTo>
                  <a:cubicBezTo>
                    <a:pt x="610362" y="0"/>
                    <a:pt x="786384" y="176022"/>
                    <a:pt x="786384" y="393192"/>
                  </a:cubicBezTo>
                  <a:cubicBezTo>
                    <a:pt x="786384" y="610362"/>
                    <a:pt x="610362" y="786384"/>
                    <a:pt x="393192" y="786384"/>
                  </a:cubicBezTo>
                  <a:cubicBezTo>
                    <a:pt x="176022" y="786384"/>
                    <a:pt x="0" y="610362"/>
                    <a:pt x="0" y="393192"/>
                  </a:cubicBezTo>
                  <a:close/>
                </a:path>
              </a:pathLst>
            </a:custGeom>
            <a:solidFill>
              <a:srgbClr val="018CE1"/>
            </a:solidFill>
          </p:spPr>
        </p:sp>
      </p:grpSp>
      <p:grpSp>
        <p:nvGrpSpPr>
          <p:cNvPr id="95" name="Group 24"/>
          <p:cNvGrpSpPr/>
          <p:nvPr/>
        </p:nvGrpSpPr>
        <p:grpSpPr>
          <a:xfrm rot="0">
            <a:off x="9586465" y="5497411"/>
            <a:ext cx="265509" cy="265509"/>
            <a:chOff x="0" y="0"/>
            <a:chExt cx="354012" cy="354012"/>
          </a:xfrm>
        </p:grpSpPr>
        <p:sp>
          <p:nvSpPr>
            <p:cNvPr id="1048636" name="Freeform 25" descr="preencoded.png"/>
            <p:cNvSpPr/>
            <p:nvPr/>
          </p:nvSpPr>
          <p:spPr>
            <a:xfrm rot="0" flipH="0" flipV="0">
              <a:off x="0" y="0"/>
              <a:ext cx="354076" cy="354076"/>
            </a:xfrm>
            <a:custGeom>
              <a:avLst/>
              <a:ahLst/>
              <a:rect l="l" t="t" r="r" b="b"/>
              <a:pathLst>
                <a:path w="354076" h="354076">
                  <a:moveTo>
                    <a:pt x="0" y="0"/>
                  </a:moveTo>
                  <a:lnTo>
                    <a:pt x="354076" y="0"/>
                  </a:lnTo>
                  <a:lnTo>
                    <a:pt x="354076" y="354076"/>
                  </a:lnTo>
                  <a:lnTo>
                    <a:pt x="0" y="354076"/>
                  </a:lnTo>
                  <a:lnTo>
                    <a:pt x="0" y="0"/>
                  </a:lnTo>
                  <a:close/>
                </a:path>
              </a:pathLst>
            </a:custGeom>
            <a:blipFill>
              <a:blip xmlns:r="http://schemas.openxmlformats.org/officeDocument/2006/relationships" r:embed="rId3"/>
              <a:stretch>
                <a:fillRect l="0" t="0" r="17" b="-18977"/>
              </a:stretch>
            </a:blipFill>
          </p:spPr>
        </p:sp>
      </p:grpSp>
      <p:sp>
        <p:nvSpPr>
          <p:cNvPr id="1048637" name="TextBox 26"/>
          <p:cNvSpPr txBox="1"/>
          <p:nvPr/>
        </p:nvSpPr>
        <p:spPr>
          <a:xfrm rot="0">
            <a:off x="9424245" y="6016228"/>
            <a:ext cx="2314204" cy="327298"/>
          </a:xfrm>
          <a:prstGeom prst="rect"/>
        </p:spPr>
        <p:txBody>
          <a:bodyPr anchor="t" bIns="0" lIns="0" rIns="0" rtlCol="0" tIns="0">
            <a:spAutoFit/>
          </a:bodyPr>
          <a:p>
            <a:pPr algn="l">
              <a:lnSpc>
                <a:spcPts val="2681"/>
              </a:lnSpc>
            </a:pPr>
            <a:r>
              <a:rPr b="1" sz="1800" lang="en-US">
                <a:solidFill>
                  <a:srgbClr val="00002E"/>
                </a:solidFill>
                <a:latin typeface="Nunito Bold"/>
                <a:ea typeface="Nunito Bold"/>
                <a:cs typeface="Nunito Bold"/>
                <a:sym typeface="Nunito Bold"/>
              </a:rPr>
              <a:t>Software</a:t>
            </a:r>
          </a:p>
        </p:txBody>
      </p:sp>
      <p:sp>
        <p:nvSpPr>
          <p:cNvPr id="1048638" name="TextBox 27"/>
          <p:cNvSpPr txBox="1"/>
          <p:nvPr/>
        </p:nvSpPr>
        <p:spPr>
          <a:xfrm rot="0">
            <a:off x="9424245" y="6363891"/>
            <a:ext cx="5890803" cy="649986"/>
          </a:xfrm>
          <a:prstGeom prst="rect"/>
        </p:spPr>
        <p:txBody>
          <a:bodyPr anchor="t" bIns="0" lIns="0" rIns="0" rtlCol="0" tIns="0">
            <a:spAutoFit/>
          </a:bodyPr>
          <a:p>
            <a:pPr algn="l">
              <a:lnSpc>
                <a:spcPts val="2559"/>
              </a:lnSpc>
            </a:pPr>
            <a:r>
              <a:rPr sz="1800" lang="en-US">
                <a:solidFill>
                  <a:srgbClr val="00002E"/>
                </a:solidFill>
                <a:latin typeface="PT Sans"/>
                <a:ea typeface="PT Sans"/>
                <a:cs typeface="PT Sans"/>
                <a:sym typeface="PT Sans"/>
              </a:rPr>
              <a:t>Applications, operating systems, and programs that enable hardware functionality.</a:t>
            </a:r>
          </a:p>
        </p:txBody>
      </p:sp>
      <p:grpSp>
        <p:nvGrpSpPr>
          <p:cNvPr id="96" name="Group 28"/>
          <p:cNvGrpSpPr/>
          <p:nvPr/>
        </p:nvGrpSpPr>
        <p:grpSpPr>
          <a:xfrm rot="0">
            <a:off x="2742114" y="7222774"/>
            <a:ext cx="6352651" cy="1857628"/>
            <a:chOff x="0" y="0"/>
            <a:chExt cx="8470202" cy="2411006"/>
          </a:xfrm>
        </p:grpSpPr>
        <p:sp>
          <p:nvSpPr>
            <p:cNvPr id="1048639" name="Freeform 29"/>
            <p:cNvSpPr/>
            <p:nvPr/>
          </p:nvSpPr>
          <p:spPr>
            <a:xfrm rot="0" flipH="0" flipV="0">
              <a:off x="20320" y="20320"/>
              <a:ext cx="8429498" cy="2370328"/>
            </a:xfrm>
            <a:custGeom>
              <a:avLst/>
              <a:ahLst/>
              <a:rect l="l" t="t" r="r" b="b"/>
              <a:pathLst>
                <a:path w="8429498" h="2370328">
                  <a:moveTo>
                    <a:pt x="0" y="393319"/>
                  </a:moveTo>
                  <a:cubicBezTo>
                    <a:pt x="0" y="176149"/>
                    <a:pt x="178308" y="0"/>
                    <a:pt x="398145" y="0"/>
                  </a:cubicBezTo>
                  <a:lnTo>
                    <a:pt x="8031353" y="0"/>
                  </a:lnTo>
                  <a:cubicBezTo>
                    <a:pt x="8251317" y="0"/>
                    <a:pt x="8429498" y="176149"/>
                    <a:pt x="8429498" y="393319"/>
                  </a:cubicBezTo>
                  <a:lnTo>
                    <a:pt x="8429498" y="1977009"/>
                  </a:lnTo>
                  <a:cubicBezTo>
                    <a:pt x="8429498" y="2194306"/>
                    <a:pt x="8251190" y="2370328"/>
                    <a:pt x="8031353" y="2370328"/>
                  </a:cubicBezTo>
                  <a:lnTo>
                    <a:pt x="398145" y="2370328"/>
                  </a:lnTo>
                  <a:cubicBezTo>
                    <a:pt x="178181" y="2370328"/>
                    <a:pt x="0" y="2194179"/>
                    <a:pt x="0" y="1977009"/>
                  </a:cubicBezTo>
                  <a:close/>
                </a:path>
              </a:pathLst>
            </a:custGeom>
            <a:solidFill>
              <a:srgbClr val="F3F3FF"/>
            </a:solidFill>
          </p:spPr>
        </p:sp>
        <p:sp>
          <p:nvSpPr>
            <p:cNvPr id="1048640" name="Freeform 30"/>
            <p:cNvSpPr/>
            <p:nvPr/>
          </p:nvSpPr>
          <p:spPr>
            <a:xfrm rot="0" flipH="0" flipV="0">
              <a:off x="0" y="0"/>
              <a:ext cx="8470138" cy="2410968"/>
            </a:xfrm>
            <a:custGeom>
              <a:avLst/>
              <a:ahLst/>
              <a:rect l="l" t="t" r="r" b="b"/>
              <a:pathLst>
                <a:path w="8470138" h="2410968">
                  <a:moveTo>
                    <a:pt x="0" y="413639"/>
                  </a:moveTo>
                  <a:cubicBezTo>
                    <a:pt x="0" y="184912"/>
                    <a:pt x="187579" y="0"/>
                    <a:pt x="418465" y="0"/>
                  </a:cubicBezTo>
                  <a:lnTo>
                    <a:pt x="8051673" y="0"/>
                  </a:lnTo>
                  <a:lnTo>
                    <a:pt x="8051673" y="20320"/>
                  </a:lnTo>
                  <a:lnTo>
                    <a:pt x="8051673" y="0"/>
                  </a:lnTo>
                  <a:cubicBezTo>
                    <a:pt x="8282559" y="0"/>
                    <a:pt x="8470138" y="184912"/>
                    <a:pt x="8470138" y="413639"/>
                  </a:cubicBezTo>
                  <a:lnTo>
                    <a:pt x="8449818" y="413639"/>
                  </a:lnTo>
                  <a:lnTo>
                    <a:pt x="8470138" y="413639"/>
                  </a:lnTo>
                  <a:lnTo>
                    <a:pt x="8470138" y="1997329"/>
                  </a:lnTo>
                  <a:lnTo>
                    <a:pt x="8449818" y="1997329"/>
                  </a:lnTo>
                  <a:lnTo>
                    <a:pt x="8470138" y="1997329"/>
                  </a:lnTo>
                  <a:cubicBezTo>
                    <a:pt x="8470138" y="2226056"/>
                    <a:pt x="8282559" y="2410968"/>
                    <a:pt x="8051673" y="2410968"/>
                  </a:cubicBezTo>
                  <a:lnTo>
                    <a:pt x="8051673" y="2390648"/>
                  </a:lnTo>
                  <a:lnTo>
                    <a:pt x="8051673" y="2410968"/>
                  </a:lnTo>
                  <a:lnTo>
                    <a:pt x="418465" y="2410968"/>
                  </a:lnTo>
                  <a:lnTo>
                    <a:pt x="418465" y="2390648"/>
                  </a:lnTo>
                  <a:lnTo>
                    <a:pt x="418465" y="2410968"/>
                  </a:lnTo>
                  <a:cubicBezTo>
                    <a:pt x="187579" y="2410968"/>
                    <a:pt x="0" y="2226056"/>
                    <a:pt x="0" y="1997329"/>
                  </a:cubicBezTo>
                  <a:lnTo>
                    <a:pt x="0" y="413639"/>
                  </a:lnTo>
                  <a:lnTo>
                    <a:pt x="20320" y="413639"/>
                  </a:lnTo>
                  <a:lnTo>
                    <a:pt x="0" y="413639"/>
                  </a:lnTo>
                  <a:moveTo>
                    <a:pt x="40640" y="413639"/>
                  </a:moveTo>
                  <a:lnTo>
                    <a:pt x="40640" y="1997329"/>
                  </a:lnTo>
                  <a:lnTo>
                    <a:pt x="20320" y="1997329"/>
                  </a:lnTo>
                  <a:lnTo>
                    <a:pt x="40640" y="1997329"/>
                  </a:lnTo>
                  <a:cubicBezTo>
                    <a:pt x="40640" y="2203196"/>
                    <a:pt x="209550" y="2370455"/>
                    <a:pt x="418465" y="2370455"/>
                  </a:cubicBezTo>
                  <a:lnTo>
                    <a:pt x="8051673" y="2370455"/>
                  </a:lnTo>
                  <a:cubicBezTo>
                    <a:pt x="8260588" y="2370455"/>
                    <a:pt x="8429498" y="2203196"/>
                    <a:pt x="8429498" y="1997329"/>
                  </a:cubicBezTo>
                  <a:lnTo>
                    <a:pt x="8429498" y="413639"/>
                  </a:lnTo>
                  <a:cubicBezTo>
                    <a:pt x="8429498" y="207772"/>
                    <a:pt x="8260588" y="40513"/>
                    <a:pt x="8051673" y="40513"/>
                  </a:cubicBezTo>
                  <a:lnTo>
                    <a:pt x="418465" y="40513"/>
                  </a:lnTo>
                  <a:lnTo>
                    <a:pt x="418465" y="20320"/>
                  </a:lnTo>
                  <a:lnTo>
                    <a:pt x="418465" y="40640"/>
                  </a:lnTo>
                  <a:cubicBezTo>
                    <a:pt x="209550" y="40640"/>
                    <a:pt x="40640" y="207899"/>
                    <a:pt x="40640" y="413639"/>
                  </a:cubicBezTo>
                  <a:close/>
                </a:path>
              </a:pathLst>
            </a:custGeom>
            <a:solidFill>
              <a:srgbClr val="DA33BF"/>
            </a:solidFill>
          </p:spPr>
        </p:sp>
      </p:grpSp>
      <p:grpSp>
        <p:nvGrpSpPr>
          <p:cNvPr id="97" name="Group 31"/>
          <p:cNvGrpSpPr/>
          <p:nvPr/>
        </p:nvGrpSpPr>
        <p:grpSpPr>
          <a:xfrm rot="0">
            <a:off x="2972991" y="7503023"/>
            <a:ext cx="589798" cy="589798"/>
            <a:chOff x="0" y="0"/>
            <a:chExt cx="786397" cy="786397"/>
          </a:xfrm>
        </p:grpSpPr>
        <p:sp>
          <p:nvSpPr>
            <p:cNvPr id="1048641" name="Freeform 32"/>
            <p:cNvSpPr/>
            <p:nvPr/>
          </p:nvSpPr>
          <p:spPr>
            <a:xfrm rot="0" flipH="0" flipV="0">
              <a:off x="0" y="0"/>
              <a:ext cx="786384" cy="786384"/>
            </a:xfrm>
            <a:custGeom>
              <a:avLst/>
              <a:ahLst/>
              <a:rect l="l" t="t" r="r" b="b"/>
              <a:pathLst>
                <a:path w="786384" h="786384">
                  <a:moveTo>
                    <a:pt x="0" y="393192"/>
                  </a:moveTo>
                  <a:cubicBezTo>
                    <a:pt x="0" y="176022"/>
                    <a:pt x="176022" y="0"/>
                    <a:pt x="393192" y="0"/>
                  </a:cubicBezTo>
                  <a:cubicBezTo>
                    <a:pt x="610362" y="0"/>
                    <a:pt x="786384" y="176022"/>
                    <a:pt x="786384" y="393192"/>
                  </a:cubicBezTo>
                  <a:cubicBezTo>
                    <a:pt x="786384" y="610362"/>
                    <a:pt x="610362" y="786384"/>
                    <a:pt x="393192" y="786384"/>
                  </a:cubicBezTo>
                  <a:cubicBezTo>
                    <a:pt x="176022" y="786384"/>
                    <a:pt x="0" y="610362"/>
                    <a:pt x="0" y="393192"/>
                  </a:cubicBezTo>
                  <a:close/>
                </a:path>
              </a:pathLst>
            </a:custGeom>
            <a:solidFill>
              <a:srgbClr val="DA33BF"/>
            </a:solidFill>
          </p:spPr>
        </p:sp>
      </p:grpSp>
      <p:grpSp>
        <p:nvGrpSpPr>
          <p:cNvPr id="98" name="Group 33"/>
          <p:cNvGrpSpPr/>
          <p:nvPr/>
        </p:nvGrpSpPr>
        <p:grpSpPr>
          <a:xfrm rot="0">
            <a:off x="3135211" y="7665244"/>
            <a:ext cx="265509" cy="265509"/>
            <a:chOff x="0" y="0"/>
            <a:chExt cx="354012" cy="354012"/>
          </a:xfrm>
        </p:grpSpPr>
        <p:sp>
          <p:nvSpPr>
            <p:cNvPr id="1048642" name="Freeform 34" descr="preencoded.png"/>
            <p:cNvSpPr/>
            <p:nvPr/>
          </p:nvSpPr>
          <p:spPr>
            <a:xfrm rot="0" flipH="0" flipV="0">
              <a:off x="0" y="0"/>
              <a:ext cx="354076" cy="354076"/>
            </a:xfrm>
            <a:custGeom>
              <a:avLst/>
              <a:ahLst/>
              <a:rect l="l" t="t" r="r" b="b"/>
              <a:pathLst>
                <a:path w="354076" h="354076">
                  <a:moveTo>
                    <a:pt x="0" y="0"/>
                  </a:moveTo>
                  <a:lnTo>
                    <a:pt x="354076" y="0"/>
                  </a:lnTo>
                  <a:lnTo>
                    <a:pt x="354076" y="354076"/>
                  </a:lnTo>
                  <a:lnTo>
                    <a:pt x="0" y="354076"/>
                  </a:lnTo>
                  <a:lnTo>
                    <a:pt x="0" y="0"/>
                  </a:lnTo>
                  <a:close/>
                </a:path>
              </a:pathLst>
            </a:custGeom>
            <a:blipFill>
              <a:blip xmlns:r="http://schemas.openxmlformats.org/officeDocument/2006/relationships" r:embed="rId3"/>
              <a:stretch>
                <a:fillRect l="0" t="0" r="17" b="-18977"/>
              </a:stretch>
            </a:blipFill>
          </p:spPr>
        </p:sp>
      </p:grpSp>
      <p:sp>
        <p:nvSpPr>
          <p:cNvPr id="1048643" name="TextBox 35"/>
          <p:cNvSpPr txBox="1"/>
          <p:nvPr/>
        </p:nvSpPr>
        <p:spPr>
          <a:xfrm rot="0">
            <a:off x="3135211" y="8020412"/>
            <a:ext cx="2736315" cy="327298"/>
          </a:xfrm>
          <a:prstGeom prst="rect"/>
        </p:spPr>
        <p:txBody>
          <a:bodyPr anchor="t" bIns="0" lIns="0" rIns="0" rtlCol="0" tIns="0">
            <a:spAutoFit/>
          </a:bodyPr>
          <a:p>
            <a:pPr algn="l">
              <a:lnSpc>
                <a:spcPts val="2681"/>
              </a:lnSpc>
            </a:pPr>
            <a:r>
              <a:rPr b="1" sz="1800" lang="en-US">
                <a:solidFill>
                  <a:srgbClr val="00002E"/>
                </a:solidFill>
                <a:latin typeface="Nunito Bold"/>
                <a:ea typeface="Nunito Bold"/>
                <a:cs typeface="Nunito Bold"/>
                <a:sym typeface="Nunito Bold"/>
              </a:rPr>
              <a:t>Networks</a:t>
            </a:r>
          </a:p>
        </p:txBody>
      </p:sp>
      <p:sp>
        <p:nvSpPr>
          <p:cNvPr id="1048644" name="TextBox 36"/>
          <p:cNvSpPr txBox="1"/>
          <p:nvPr/>
        </p:nvSpPr>
        <p:spPr>
          <a:xfrm rot="0">
            <a:off x="2972991" y="8365808"/>
            <a:ext cx="5890803" cy="649985"/>
          </a:xfrm>
          <a:prstGeom prst="rect"/>
        </p:spPr>
        <p:txBody>
          <a:bodyPr anchor="t" bIns="0" lIns="0" rIns="0" rtlCol="0" tIns="0">
            <a:spAutoFit/>
          </a:bodyPr>
          <a:p>
            <a:pPr algn="l">
              <a:lnSpc>
                <a:spcPts val="2559"/>
              </a:lnSpc>
            </a:pPr>
            <a:r>
              <a:rPr sz="1800" lang="en-US">
                <a:solidFill>
                  <a:srgbClr val="00002E"/>
                </a:solidFill>
                <a:latin typeface="PT Sans"/>
                <a:ea typeface="PT Sans"/>
                <a:cs typeface="PT Sans"/>
                <a:sym typeface="PT Sans"/>
              </a:rPr>
              <a:t>Systems connecting devices for data sharing and communication.</a:t>
            </a:r>
          </a:p>
        </p:txBody>
      </p:sp>
      <p:grpSp>
        <p:nvGrpSpPr>
          <p:cNvPr id="99" name="Group 37"/>
          <p:cNvGrpSpPr/>
          <p:nvPr/>
        </p:nvGrpSpPr>
        <p:grpSpPr>
          <a:xfrm rot="0">
            <a:off x="9193368" y="7272147"/>
            <a:ext cx="6352651" cy="1808255"/>
            <a:chOff x="0" y="0"/>
            <a:chExt cx="8470202" cy="2411006"/>
          </a:xfrm>
        </p:grpSpPr>
        <p:sp>
          <p:nvSpPr>
            <p:cNvPr id="1048645" name="Freeform 38"/>
            <p:cNvSpPr/>
            <p:nvPr/>
          </p:nvSpPr>
          <p:spPr>
            <a:xfrm rot="0" flipH="0" flipV="0">
              <a:off x="20320" y="20320"/>
              <a:ext cx="8429498" cy="2370328"/>
            </a:xfrm>
            <a:custGeom>
              <a:avLst/>
              <a:ahLst/>
              <a:rect l="l" t="t" r="r" b="b"/>
              <a:pathLst>
                <a:path w="8429498" h="2370328">
                  <a:moveTo>
                    <a:pt x="0" y="393319"/>
                  </a:moveTo>
                  <a:cubicBezTo>
                    <a:pt x="0" y="176149"/>
                    <a:pt x="178308" y="0"/>
                    <a:pt x="398145" y="0"/>
                  </a:cubicBezTo>
                  <a:lnTo>
                    <a:pt x="8031353" y="0"/>
                  </a:lnTo>
                  <a:cubicBezTo>
                    <a:pt x="8251317" y="0"/>
                    <a:pt x="8429498" y="176149"/>
                    <a:pt x="8429498" y="393319"/>
                  </a:cubicBezTo>
                  <a:lnTo>
                    <a:pt x="8429498" y="1977009"/>
                  </a:lnTo>
                  <a:cubicBezTo>
                    <a:pt x="8429498" y="2194306"/>
                    <a:pt x="8251190" y="2370328"/>
                    <a:pt x="8031353" y="2370328"/>
                  </a:cubicBezTo>
                  <a:lnTo>
                    <a:pt x="398145" y="2370328"/>
                  </a:lnTo>
                  <a:cubicBezTo>
                    <a:pt x="178181" y="2370328"/>
                    <a:pt x="0" y="2194179"/>
                    <a:pt x="0" y="1977009"/>
                  </a:cubicBezTo>
                  <a:close/>
                </a:path>
              </a:pathLst>
            </a:custGeom>
            <a:solidFill>
              <a:srgbClr val="F3F3FF"/>
            </a:solidFill>
          </p:spPr>
        </p:sp>
        <p:sp>
          <p:nvSpPr>
            <p:cNvPr id="1048646" name="Freeform 39"/>
            <p:cNvSpPr/>
            <p:nvPr/>
          </p:nvSpPr>
          <p:spPr>
            <a:xfrm rot="0" flipH="0" flipV="0">
              <a:off x="0" y="0"/>
              <a:ext cx="8470138" cy="2410968"/>
            </a:xfrm>
            <a:custGeom>
              <a:avLst/>
              <a:ahLst/>
              <a:rect l="l" t="t" r="r" b="b"/>
              <a:pathLst>
                <a:path w="8470138" h="2410968">
                  <a:moveTo>
                    <a:pt x="0" y="413639"/>
                  </a:moveTo>
                  <a:cubicBezTo>
                    <a:pt x="0" y="184912"/>
                    <a:pt x="187579" y="0"/>
                    <a:pt x="418465" y="0"/>
                  </a:cubicBezTo>
                  <a:lnTo>
                    <a:pt x="8051673" y="0"/>
                  </a:lnTo>
                  <a:lnTo>
                    <a:pt x="8051673" y="20320"/>
                  </a:lnTo>
                  <a:lnTo>
                    <a:pt x="8051673" y="0"/>
                  </a:lnTo>
                  <a:cubicBezTo>
                    <a:pt x="8282559" y="0"/>
                    <a:pt x="8470138" y="184912"/>
                    <a:pt x="8470138" y="413639"/>
                  </a:cubicBezTo>
                  <a:lnTo>
                    <a:pt x="8449818" y="413639"/>
                  </a:lnTo>
                  <a:lnTo>
                    <a:pt x="8470138" y="413639"/>
                  </a:lnTo>
                  <a:lnTo>
                    <a:pt x="8470138" y="1997329"/>
                  </a:lnTo>
                  <a:lnTo>
                    <a:pt x="8449818" y="1997329"/>
                  </a:lnTo>
                  <a:lnTo>
                    <a:pt x="8470138" y="1997329"/>
                  </a:lnTo>
                  <a:cubicBezTo>
                    <a:pt x="8470138" y="2226056"/>
                    <a:pt x="8282559" y="2410968"/>
                    <a:pt x="8051673" y="2410968"/>
                  </a:cubicBezTo>
                  <a:lnTo>
                    <a:pt x="8051673" y="2390648"/>
                  </a:lnTo>
                  <a:lnTo>
                    <a:pt x="8051673" y="2410968"/>
                  </a:lnTo>
                  <a:lnTo>
                    <a:pt x="418465" y="2410968"/>
                  </a:lnTo>
                  <a:lnTo>
                    <a:pt x="418465" y="2390648"/>
                  </a:lnTo>
                  <a:lnTo>
                    <a:pt x="418465" y="2410968"/>
                  </a:lnTo>
                  <a:cubicBezTo>
                    <a:pt x="187579" y="2410968"/>
                    <a:pt x="0" y="2226056"/>
                    <a:pt x="0" y="1997329"/>
                  </a:cubicBezTo>
                  <a:lnTo>
                    <a:pt x="0" y="413639"/>
                  </a:lnTo>
                  <a:lnTo>
                    <a:pt x="20320" y="413639"/>
                  </a:lnTo>
                  <a:lnTo>
                    <a:pt x="0" y="413639"/>
                  </a:lnTo>
                  <a:moveTo>
                    <a:pt x="40640" y="413639"/>
                  </a:moveTo>
                  <a:lnTo>
                    <a:pt x="40640" y="1997329"/>
                  </a:lnTo>
                  <a:lnTo>
                    <a:pt x="20320" y="1997329"/>
                  </a:lnTo>
                  <a:lnTo>
                    <a:pt x="40640" y="1997329"/>
                  </a:lnTo>
                  <a:cubicBezTo>
                    <a:pt x="40640" y="2203196"/>
                    <a:pt x="209550" y="2370455"/>
                    <a:pt x="418465" y="2370455"/>
                  </a:cubicBezTo>
                  <a:lnTo>
                    <a:pt x="8051673" y="2370455"/>
                  </a:lnTo>
                  <a:cubicBezTo>
                    <a:pt x="8260588" y="2370455"/>
                    <a:pt x="8429498" y="2203196"/>
                    <a:pt x="8429498" y="1997329"/>
                  </a:cubicBezTo>
                  <a:lnTo>
                    <a:pt x="8429498" y="413639"/>
                  </a:lnTo>
                  <a:cubicBezTo>
                    <a:pt x="8429498" y="207772"/>
                    <a:pt x="8260588" y="40513"/>
                    <a:pt x="8051673" y="40513"/>
                  </a:cubicBezTo>
                  <a:lnTo>
                    <a:pt x="418465" y="40513"/>
                  </a:lnTo>
                  <a:lnTo>
                    <a:pt x="418465" y="20320"/>
                  </a:lnTo>
                  <a:lnTo>
                    <a:pt x="418465" y="40640"/>
                  </a:lnTo>
                  <a:cubicBezTo>
                    <a:pt x="209550" y="40640"/>
                    <a:pt x="40640" y="207899"/>
                    <a:pt x="40640" y="413639"/>
                  </a:cubicBezTo>
                  <a:close/>
                </a:path>
              </a:pathLst>
            </a:custGeom>
            <a:solidFill>
              <a:srgbClr val="2D4DF2"/>
            </a:solidFill>
          </p:spPr>
        </p:sp>
      </p:grpSp>
      <p:grpSp>
        <p:nvGrpSpPr>
          <p:cNvPr id="100" name="Group 40"/>
          <p:cNvGrpSpPr/>
          <p:nvPr/>
        </p:nvGrpSpPr>
        <p:grpSpPr>
          <a:xfrm rot="0">
            <a:off x="9424245" y="7503023"/>
            <a:ext cx="589798" cy="589798"/>
            <a:chOff x="0" y="0"/>
            <a:chExt cx="786397" cy="786397"/>
          </a:xfrm>
        </p:grpSpPr>
        <p:sp>
          <p:nvSpPr>
            <p:cNvPr id="1048647" name="Freeform 41"/>
            <p:cNvSpPr/>
            <p:nvPr/>
          </p:nvSpPr>
          <p:spPr>
            <a:xfrm rot="0" flipH="0" flipV="0">
              <a:off x="0" y="0"/>
              <a:ext cx="786384" cy="786384"/>
            </a:xfrm>
            <a:custGeom>
              <a:avLst/>
              <a:ahLst/>
              <a:rect l="l" t="t" r="r" b="b"/>
              <a:pathLst>
                <a:path w="786384" h="786384">
                  <a:moveTo>
                    <a:pt x="0" y="393192"/>
                  </a:moveTo>
                  <a:cubicBezTo>
                    <a:pt x="0" y="176022"/>
                    <a:pt x="176022" y="0"/>
                    <a:pt x="393192" y="0"/>
                  </a:cubicBezTo>
                  <a:cubicBezTo>
                    <a:pt x="610362" y="0"/>
                    <a:pt x="786384" y="176022"/>
                    <a:pt x="786384" y="393192"/>
                  </a:cubicBezTo>
                  <a:cubicBezTo>
                    <a:pt x="786384" y="610362"/>
                    <a:pt x="610362" y="786384"/>
                    <a:pt x="393192" y="786384"/>
                  </a:cubicBezTo>
                  <a:cubicBezTo>
                    <a:pt x="176022" y="786384"/>
                    <a:pt x="0" y="610362"/>
                    <a:pt x="0" y="393192"/>
                  </a:cubicBezTo>
                  <a:close/>
                </a:path>
              </a:pathLst>
            </a:custGeom>
            <a:solidFill>
              <a:srgbClr val="2D4DF2"/>
            </a:solidFill>
          </p:spPr>
        </p:sp>
      </p:grpSp>
      <p:grpSp>
        <p:nvGrpSpPr>
          <p:cNvPr id="101" name="Group 42"/>
          <p:cNvGrpSpPr/>
          <p:nvPr/>
        </p:nvGrpSpPr>
        <p:grpSpPr>
          <a:xfrm rot="0">
            <a:off x="9586465" y="7665244"/>
            <a:ext cx="265509" cy="265509"/>
            <a:chOff x="0" y="0"/>
            <a:chExt cx="354012" cy="354012"/>
          </a:xfrm>
        </p:grpSpPr>
        <p:sp>
          <p:nvSpPr>
            <p:cNvPr id="1048648" name="Freeform 43" descr="preencoded.png"/>
            <p:cNvSpPr/>
            <p:nvPr/>
          </p:nvSpPr>
          <p:spPr>
            <a:xfrm rot="0" flipH="0" flipV="0">
              <a:off x="0" y="0"/>
              <a:ext cx="354076" cy="354076"/>
            </a:xfrm>
            <a:custGeom>
              <a:avLst/>
              <a:ahLst/>
              <a:rect l="l" t="t" r="r" b="b"/>
              <a:pathLst>
                <a:path w="354076" h="354076">
                  <a:moveTo>
                    <a:pt x="0" y="0"/>
                  </a:moveTo>
                  <a:lnTo>
                    <a:pt x="354076" y="0"/>
                  </a:lnTo>
                  <a:lnTo>
                    <a:pt x="354076" y="354076"/>
                  </a:lnTo>
                  <a:lnTo>
                    <a:pt x="0" y="354076"/>
                  </a:lnTo>
                  <a:lnTo>
                    <a:pt x="0" y="0"/>
                  </a:lnTo>
                  <a:close/>
                </a:path>
              </a:pathLst>
            </a:custGeom>
            <a:blipFill>
              <a:blip xmlns:r="http://schemas.openxmlformats.org/officeDocument/2006/relationships" r:embed="rId3"/>
              <a:stretch>
                <a:fillRect l="0" t="0" r="17" b="-18977"/>
              </a:stretch>
            </a:blipFill>
          </p:spPr>
        </p:sp>
      </p:grpSp>
      <p:sp>
        <p:nvSpPr>
          <p:cNvPr id="1048649" name="TextBox 44"/>
          <p:cNvSpPr txBox="1"/>
          <p:nvPr/>
        </p:nvSpPr>
        <p:spPr>
          <a:xfrm rot="0">
            <a:off x="9424245" y="8184061"/>
            <a:ext cx="2314204" cy="327298"/>
          </a:xfrm>
          <a:prstGeom prst="rect"/>
        </p:spPr>
        <p:txBody>
          <a:bodyPr anchor="t" bIns="0" lIns="0" rIns="0" rtlCol="0" tIns="0">
            <a:spAutoFit/>
          </a:bodyPr>
          <a:p>
            <a:pPr algn="l">
              <a:lnSpc>
                <a:spcPts val="2681"/>
              </a:lnSpc>
            </a:pPr>
            <a:r>
              <a:rPr b="1" sz="1800" lang="en-US">
                <a:solidFill>
                  <a:srgbClr val="00002E"/>
                </a:solidFill>
                <a:latin typeface="Nunito Bold"/>
                <a:ea typeface="Nunito Bold"/>
                <a:cs typeface="Nunito Bold"/>
                <a:sym typeface="Nunito Bold"/>
              </a:rPr>
              <a:t>Data Management</a:t>
            </a:r>
          </a:p>
        </p:txBody>
      </p:sp>
      <p:sp>
        <p:nvSpPr>
          <p:cNvPr id="1048650" name="TextBox 45"/>
          <p:cNvSpPr txBox="1"/>
          <p:nvPr/>
        </p:nvSpPr>
        <p:spPr>
          <a:xfrm rot="0">
            <a:off x="9424245" y="8531723"/>
            <a:ext cx="5890803" cy="318154"/>
          </a:xfrm>
          <a:prstGeom prst="rect"/>
        </p:spPr>
        <p:txBody>
          <a:bodyPr anchor="t" bIns="0" lIns="0" rIns="0" rtlCol="0" tIns="0">
            <a:spAutoFit/>
          </a:bodyPr>
          <a:p>
            <a:pPr algn="l">
              <a:lnSpc>
                <a:spcPts val="2559"/>
              </a:lnSpc>
            </a:pPr>
            <a:r>
              <a:rPr sz="1800" lang="en-US">
                <a:solidFill>
                  <a:srgbClr val="00002E"/>
                </a:solidFill>
                <a:latin typeface="PT Sans"/>
                <a:ea typeface="PT Sans"/>
                <a:cs typeface="PT Sans"/>
                <a:sym typeface="PT Sans"/>
              </a:rPr>
              <a:t>Storing, organizing, and securing information effectively.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95" name=""/>
        <p:cNvGrpSpPr/>
        <p:nvPr/>
      </p:nvGrpSpPr>
      <p:grpSpPr>
        <a:xfrm>
          <a:off x="0" y="0"/>
          <a:ext cx="0" cy="0"/>
          <a:chOff x="0" y="0"/>
          <a:chExt cx="0" cy="0"/>
        </a:xfrm>
      </p:grpSpPr>
      <p:grpSp>
        <p:nvGrpSpPr>
          <p:cNvPr id="396" name="Group 2"/>
          <p:cNvGrpSpPr/>
          <p:nvPr/>
        </p:nvGrpSpPr>
        <p:grpSpPr>
          <a:xfrm rot="0">
            <a:off x="0" y="0"/>
            <a:ext cx="18288000" cy="10287000"/>
            <a:chOff x="0" y="0"/>
            <a:chExt cx="24384000" cy="13716000"/>
          </a:xfrm>
        </p:grpSpPr>
        <p:sp>
          <p:nvSpPr>
            <p:cNvPr id="1049289"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397" name="Group 4"/>
          <p:cNvGrpSpPr/>
          <p:nvPr/>
        </p:nvGrpSpPr>
        <p:grpSpPr>
          <a:xfrm rot="0">
            <a:off x="0" y="0"/>
            <a:ext cx="18288000" cy="10287000"/>
            <a:chOff x="0" y="0"/>
            <a:chExt cx="24384000" cy="13716000"/>
          </a:xfrm>
        </p:grpSpPr>
        <p:sp>
          <p:nvSpPr>
            <p:cNvPr id="1049290"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291" name="TextBox 6"/>
          <p:cNvSpPr txBox="1"/>
          <p:nvPr/>
        </p:nvSpPr>
        <p:spPr>
          <a:xfrm rot="0">
            <a:off x="967530" y="955177"/>
            <a:ext cx="6504603" cy="965397"/>
          </a:xfrm>
          <a:prstGeom prst="rect"/>
        </p:spPr>
        <p:txBody>
          <a:bodyPr anchor="t" bIns="0" lIns="0" rIns="0" rtlCol="0" tIns="0">
            <a:spAutoFit/>
          </a:bodyPr>
          <a:p>
            <a:pPr algn="l">
              <a:lnSpc>
                <a:spcPts val="7555"/>
              </a:lnSpc>
            </a:pPr>
            <a:r>
              <a:rPr b="1" sz="4999" lang="en-US">
                <a:solidFill>
                  <a:srgbClr val="00002E"/>
                </a:solidFill>
                <a:latin typeface="Nunito Bold"/>
                <a:ea typeface="Nunito Bold"/>
                <a:cs typeface="Nunito Bold"/>
                <a:sym typeface="Nunito Bold"/>
              </a:rPr>
              <a:t>Benefits of ERP</a:t>
            </a:r>
          </a:p>
        </p:txBody>
      </p:sp>
      <p:sp>
        <p:nvSpPr>
          <p:cNvPr id="1049292" name="TextBox 7"/>
          <p:cNvSpPr txBox="1"/>
          <p:nvPr/>
        </p:nvSpPr>
        <p:spPr>
          <a:xfrm rot="0">
            <a:off x="967530" y="2288534"/>
            <a:ext cx="16352996" cy="1045210"/>
          </a:xfrm>
          <a:prstGeom prst="rect"/>
        </p:spPr>
        <p:txBody>
          <a:bodyPr anchor="t" bIns="0" lIns="0" rIns="0" rtlCol="0" tIns="0">
            <a:spAutoFit/>
          </a:bodyPr>
          <a:p>
            <a:pPr algn="l">
              <a:lnSpc>
                <a:spcPts val="4115"/>
              </a:lnSpc>
            </a:pPr>
            <a:r>
              <a:rPr sz="2200" lang="en-US">
                <a:solidFill>
                  <a:srgbClr val="00002E"/>
                </a:solidFill>
                <a:latin typeface="PT Sans"/>
                <a:ea typeface="PT Sans"/>
                <a:cs typeface="PT Sans"/>
                <a:sym typeface="PT Sans"/>
              </a:rPr>
              <a:t>ERP systems offer a wide array of advantages that can transform business operations, driving efficiency, enhancing decision-making, and fostering growth across the organization.</a:t>
            </a:r>
          </a:p>
        </p:txBody>
      </p:sp>
      <p:grpSp>
        <p:nvGrpSpPr>
          <p:cNvPr id="398" name="Group 8"/>
          <p:cNvGrpSpPr/>
          <p:nvPr/>
        </p:nvGrpSpPr>
        <p:grpSpPr>
          <a:xfrm rot="0">
            <a:off x="937060" y="3538871"/>
            <a:ext cx="8109947" cy="2525754"/>
            <a:chOff x="0" y="0"/>
            <a:chExt cx="10813263" cy="3367672"/>
          </a:xfrm>
        </p:grpSpPr>
        <p:sp>
          <p:nvSpPr>
            <p:cNvPr id="1049293" name="Freeform 9"/>
            <p:cNvSpPr/>
            <p:nvPr/>
          </p:nvSpPr>
          <p:spPr>
            <a:xfrm rot="0" flipH="0" flipV="0">
              <a:off x="40640" y="40640"/>
              <a:ext cx="10732009" cy="3286379"/>
            </a:xfrm>
            <a:custGeom>
              <a:avLst/>
              <a:ahLst/>
              <a:rect l="l" t="t" r="r" b="b"/>
              <a:pathLst>
                <a:path w="10732009" h="3286379">
                  <a:moveTo>
                    <a:pt x="0" y="243840"/>
                  </a:moveTo>
                  <a:cubicBezTo>
                    <a:pt x="0" y="109220"/>
                    <a:pt x="110998" y="0"/>
                    <a:pt x="248031" y="0"/>
                  </a:cubicBezTo>
                  <a:lnTo>
                    <a:pt x="10483977" y="0"/>
                  </a:lnTo>
                  <a:cubicBezTo>
                    <a:pt x="10620884" y="0"/>
                    <a:pt x="10732009" y="109220"/>
                    <a:pt x="10732009" y="243840"/>
                  </a:cubicBezTo>
                  <a:lnTo>
                    <a:pt x="10732009" y="3042539"/>
                  </a:lnTo>
                  <a:cubicBezTo>
                    <a:pt x="10732009" y="3177159"/>
                    <a:pt x="10621010" y="3286379"/>
                    <a:pt x="10483977" y="3286379"/>
                  </a:cubicBezTo>
                  <a:lnTo>
                    <a:pt x="248031" y="3286379"/>
                  </a:lnTo>
                  <a:cubicBezTo>
                    <a:pt x="111125" y="3286379"/>
                    <a:pt x="0" y="3177159"/>
                    <a:pt x="0" y="3042539"/>
                  </a:cubicBezTo>
                  <a:close/>
                </a:path>
              </a:pathLst>
            </a:custGeom>
            <a:solidFill>
              <a:srgbClr val="F3F3FF">
                <a:alpha val="56078"/>
              </a:srgbClr>
            </a:solidFill>
          </p:spPr>
        </p:sp>
        <p:sp>
          <p:nvSpPr>
            <p:cNvPr id="1049294" name="Freeform 10"/>
            <p:cNvSpPr/>
            <p:nvPr/>
          </p:nvSpPr>
          <p:spPr>
            <a:xfrm rot="0" flipH="0" flipV="0">
              <a:off x="0" y="0"/>
              <a:ext cx="10813288" cy="3367659"/>
            </a:xfrm>
            <a:custGeom>
              <a:avLst/>
              <a:ahLst/>
              <a:rect l="l" t="t" r="r" b="b"/>
              <a:pathLst>
                <a:path w="10813288" h="3367659">
                  <a:moveTo>
                    <a:pt x="0" y="284480"/>
                  </a:moveTo>
                  <a:cubicBezTo>
                    <a:pt x="0" y="126746"/>
                    <a:pt x="129921" y="0"/>
                    <a:pt x="288671" y="0"/>
                  </a:cubicBezTo>
                  <a:lnTo>
                    <a:pt x="10524617" y="0"/>
                  </a:lnTo>
                  <a:lnTo>
                    <a:pt x="10524617" y="40640"/>
                  </a:lnTo>
                  <a:lnTo>
                    <a:pt x="10524617" y="0"/>
                  </a:lnTo>
                  <a:cubicBezTo>
                    <a:pt x="10683367" y="0"/>
                    <a:pt x="10813288" y="126746"/>
                    <a:pt x="10813288" y="284480"/>
                  </a:cubicBezTo>
                  <a:lnTo>
                    <a:pt x="10772649" y="284480"/>
                  </a:lnTo>
                  <a:lnTo>
                    <a:pt x="10813288" y="284480"/>
                  </a:lnTo>
                  <a:lnTo>
                    <a:pt x="10813288" y="3083179"/>
                  </a:lnTo>
                  <a:lnTo>
                    <a:pt x="10772649" y="3083179"/>
                  </a:lnTo>
                  <a:lnTo>
                    <a:pt x="10813288" y="3083179"/>
                  </a:lnTo>
                  <a:cubicBezTo>
                    <a:pt x="10813288" y="3240913"/>
                    <a:pt x="10683367" y="3367659"/>
                    <a:pt x="10524617" y="3367659"/>
                  </a:cubicBezTo>
                  <a:lnTo>
                    <a:pt x="10524617" y="3327019"/>
                  </a:lnTo>
                  <a:lnTo>
                    <a:pt x="10524617" y="3367659"/>
                  </a:lnTo>
                  <a:lnTo>
                    <a:pt x="288671" y="3367659"/>
                  </a:lnTo>
                  <a:lnTo>
                    <a:pt x="288671" y="3327019"/>
                  </a:lnTo>
                  <a:lnTo>
                    <a:pt x="288671" y="3367659"/>
                  </a:lnTo>
                  <a:cubicBezTo>
                    <a:pt x="129921" y="3367659"/>
                    <a:pt x="0" y="3240913"/>
                    <a:pt x="0" y="3083179"/>
                  </a:cubicBezTo>
                  <a:lnTo>
                    <a:pt x="0" y="284480"/>
                  </a:lnTo>
                  <a:lnTo>
                    <a:pt x="40640" y="284480"/>
                  </a:lnTo>
                  <a:lnTo>
                    <a:pt x="0" y="284480"/>
                  </a:lnTo>
                  <a:moveTo>
                    <a:pt x="81280" y="284480"/>
                  </a:moveTo>
                  <a:lnTo>
                    <a:pt x="81280" y="3083179"/>
                  </a:lnTo>
                  <a:lnTo>
                    <a:pt x="40640" y="3083179"/>
                  </a:lnTo>
                  <a:lnTo>
                    <a:pt x="81280" y="3083179"/>
                  </a:lnTo>
                  <a:cubicBezTo>
                    <a:pt x="81280" y="3194812"/>
                    <a:pt x="173482" y="3286379"/>
                    <a:pt x="288671" y="3286379"/>
                  </a:cubicBezTo>
                  <a:lnTo>
                    <a:pt x="10524617" y="3286379"/>
                  </a:lnTo>
                  <a:cubicBezTo>
                    <a:pt x="10639806" y="3286379"/>
                    <a:pt x="10732008" y="3194812"/>
                    <a:pt x="10732008" y="3083179"/>
                  </a:cubicBezTo>
                  <a:lnTo>
                    <a:pt x="10732008" y="284480"/>
                  </a:lnTo>
                  <a:cubicBezTo>
                    <a:pt x="10732008" y="172847"/>
                    <a:pt x="10639806" y="81280"/>
                    <a:pt x="10524617" y="81280"/>
                  </a:cubicBezTo>
                  <a:lnTo>
                    <a:pt x="288671" y="81280"/>
                  </a:lnTo>
                  <a:lnTo>
                    <a:pt x="288671" y="40640"/>
                  </a:lnTo>
                  <a:lnTo>
                    <a:pt x="288671" y="81280"/>
                  </a:lnTo>
                  <a:cubicBezTo>
                    <a:pt x="173482" y="81280"/>
                    <a:pt x="81280" y="172847"/>
                    <a:pt x="81280" y="284480"/>
                  </a:cubicBezTo>
                  <a:close/>
                </a:path>
              </a:pathLst>
            </a:custGeom>
            <a:solidFill>
              <a:srgbClr val="2D4DF2"/>
            </a:solidFill>
          </p:spPr>
        </p:sp>
      </p:grpSp>
      <p:grpSp>
        <p:nvGrpSpPr>
          <p:cNvPr id="399" name="Group 11"/>
          <p:cNvGrpSpPr/>
          <p:nvPr/>
        </p:nvGrpSpPr>
        <p:grpSpPr>
          <a:xfrm rot="0">
            <a:off x="929430" y="3569341"/>
            <a:ext cx="152400" cy="2464803"/>
            <a:chOff x="0" y="0"/>
            <a:chExt cx="203200" cy="3286404"/>
          </a:xfrm>
        </p:grpSpPr>
        <p:sp>
          <p:nvSpPr>
            <p:cNvPr id="1049295" name="Freeform 12"/>
            <p:cNvSpPr/>
            <p:nvPr/>
          </p:nvSpPr>
          <p:spPr>
            <a:xfrm rot="0" flipH="0" flipV="0">
              <a:off x="0" y="0"/>
              <a:ext cx="203200" cy="3286379"/>
            </a:xfrm>
            <a:custGeom>
              <a:avLst/>
              <a:ahLst/>
              <a:rect l="l" t="t" r="r" b="b"/>
              <a:pathLst>
                <a:path w="203200" h="3286379">
                  <a:moveTo>
                    <a:pt x="0" y="101600"/>
                  </a:moveTo>
                  <a:cubicBezTo>
                    <a:pt x="0" y="45466"/>
                    <a:pt x="45466" y="0"/>
                    <a:pt x="101600" y="0"/>
                  </a:cubicBezTo>
                  <a:cubicBezTo>
                    <a:pt x="157734" y="0"/>
                    <a:pt x="203200" y="45466"/>
                    <a:pt x="203200" y="101600"/>
                  </a:cubicBezTo>
                  <a:lnTo>
                    <a:pt x="203200" y="3184779"/>
                  </a:lnTo>
                  <a:cubicBezTo>
                    <a:pt x="203200" y="3240913"/>
                    <a:pt x="157734" y="3286379"/>
                    <a:pt x="101600" y="3286379"/>
                  </a:cubicBezTo>
                  <a:cubicBezTo>
                    <a:pt x="45466" y="3286379"/>
                    <a:pt x="0" y="3240913"/>
                    <a:pt x="0" y="3184779"/>
                  </a:cubicBezTo>
                  <a:close/>
                </a:path>
              </a:pathLst>
            </a:custGeom>
            <a:solidFill>
              <a:srgbClr val="2D4DF2"/>
            </a:solidFill>
          </p:spPr>
        </p:sp>
      </p:grpSp>
      <p:sp>
        <p:nvSpPr>
          <p:cNvPr id="1049296" name="TextBox 13"/>
          <p:cNvSpPr txBox="1"/>
          <p:nvPr/>
        </p:nvSpPr>
        <p:spPr>
          <a:xfrm rot="0">
            <a:off x="1396298" y="3807600"/>
            <a:ext cx="7305599" cy="482403"/>
          </a:xfrm>
          <a:prstGeom prst="rect"/>
        </p:spPr>
        <p:txBody>
          <a:bodyPr anchor="t" bIns="0" lIns="0" rIns="0" rtlCol="0" tIns="0">
            <a:spAutoFit/>
          </a:bodyPr>
          <a:p>
            <a:pPr algn="l">
              <a:lnSpc>
                <a:spcPts val="3978"/>
              </a:lnSpc>
            </a:pPr>
            <a:r>
              <a:rPr b="1" sz="2600" lang="en-US">
                <a:solidFill>
                  <a:srgbClr val="00002E"/>
                </a:solidFill>
                <a:latin typeface="Nunito Bold"/>
                <a:ea typeface="Nunito Bold"/>
                <a:cs typeface="Nunito Bold"/>
                <a:sym typeface="Nunito Bold"/>
              </a:rPr>
              <a:t>Enhanced Operational Efficiency</a:t>
            </a:r>
          </a:p>
        </p:txBody>
      </p:sp>
      <p:sp>
        <p:nvSpPr>
          <p:cNvPr id="1049297" name="TextBox 14"/>
          <p:cNvSpPr txBox="1"/>
          <p:nvPr/>
        </p:nvSpPr>
        <p:spPr>
          <a:xfrm rot="0">
            <a:off x="1396298" y="4300528"/>
            <a:ext cx="8048996" cy="1567815"/>
          </a:xfrm>
          <a:prstGeom prst="rect"/>
        </p:spPr>
        <p:txBody>
          <a:bodyPr anchor="t" bIns="0" lIns="0" rIns="0" rtlCol="0" tIns="0">
            <a:spAutoFit/>
          </a:bodyPr>
          <a:p>
            <a:pPr algn="l">
              <a:lnSpc>
                <a:spcPts val="4115"/>
              </a:lnSpc>
            </a:pPr>
            <a:r>
              <a:rPr sz="2200" lang="en-US">
                <a:solidFill>
                  <a:srgbClr val="00002E"/>
                </a:solidFill>
                <a:latin typeface="PT Sans"/>
                <a:ea typeface="PT Sans"/>
                <a:cs typeface="PT Sans"/>
                <a:sym typeface="PT Sans"/>
              </a:rPr>
              <a:t>Automates routine tasks, streamlines workflows, and reduces manual errors, leading to significant time and resource savings across departments and boosting overall productivity.</a:t>
            </a:r>
          </a:p>
        </p:txBody>
      </p:sp>
      <p:grpSp>
        <p:nvGrpSpPr>
          <p:cNvPr id="400" name="Group 15"/>
          <p:cNvGrpSpPr/>
          <p:nvPr/>
        </p:nvGrpSpPr>
        <p:grpSpPr>
          <a:xfrm rot="0">
            <a:off x="9241222" y="3538871"/>
            <a:ext cx="8109947" cy="2525754"/>
            <a:chOff x="0" y="0"/>
            <a:chExt cx="10813263" cy="3367672"/>
          </a:xfrm>
        </p:grpSpPr>
        <p:sp>
          <p:nvSpPr>
            <p:cNvPr id="1049298" name="Freeform 16"/>
            <p:cNvSpPr/>
            <p:nvPr/>
          </p:nvSpPr>
          <p:spPr>
            <a:xfrm rot="0" flipH="0" flipV="0">
              <a:off x="40640" y="40640"/>
              <a:ext cx="10732009" cy="3286379"/>
            </a:xfrm>
            <a:custGeom>
              <a:avLst/>
              <a:ahLst/>
              <a:rect l="l" t="t" r="r" b="b"/>
              <a:pathLst>
                <a:path w="10732009" h="3286379">
                  <a:moveTo>
                    <a:pt x="0" y="243840"/>
                  </a:moveTo>
                  <a:cubicBezTo>
                    <a:pt x="0" y="109220"/>
                    <a:pt x="110998" y="0"/>
                    <a:pt x="248031" y="0"/>
                  </a:cubicBezTo>
                  <a:lnTo>
                    <a:pt x="10483977" y="0"/>
                  </a:lnTo>
                  <a:cubicBezTo>
                    <a:pt x="10620884" y="0"/>
                    <a:pt x="10732009" y="109220"/>
                    <a:pt x="10732009" y="243840"/>
                  </a:cubicBezTo>
                  <a:lnTo>
                    <a:pt x="10732009" y="3042539"/>
                  </a:lnTo>
                  <a:cubicBezTo>
                    <a:pt x="10732009" y="3177159"/>
                    <a:pt x="10621010" y="3286379"/>
                    <a:pt x="10483977" y="3286379"/>
                  </a:cubicBezTo>
                  <a:lnTo>
                    <a:pt x="248031" y="3286379"/>
                  </a:lnTo>
                  <a:cubicBezTo>
                    <a:pt x="111125" y="3286379"/>
                    <a:pt x="0" y="3177159"/>
                    <a:pt x="0" y="3042539"/>
                  </a:cubicBezTo>
                  <a:close/>
                </a:path>
              </a:pathLst>
            </a:custGeom>
            <a:solidFill>
              <a:srgbClr val="F3F3FF">
                <a:alpha val="56078"/>
              </a:srgbClr>
            </a:solidFill>
          </p:spPr>
        </p:sp>
        <p:sp>
          <p:nvSpPr>
            <p:cNvPr id="1049299" name="Freeform 17"/>
            <p:cNvSpPr/>
            <p:nvPr/>
          </p:nvSpPr>
          <p:spPr>
            <a:xfrm rot="0" flipH="0" flipV="0">
              <a:off x="0" y="0"/>
              <a:ext cx="10813288" cy="3367659"/>
            </a:xfrm>
            <a:custGeom>
              <a:avLst/>
              <a:ahLst/>
              <a:rect l="l" t="t" r="r" b="b"/>
              <a:pathLst>
                <a:path w="10813288" h="3367659">
                  <a:moveTo>
                    <a:pt x="0" y="284480"/>
                  </a:moveTo>
                  <a:cubicBezTo>
                    <a:pt x="0" y="126746"/>
                    <a:pt x="129921" y="0"/>
                    <a:pt x="288671" y="0"/>
                  </a:cubicBezTo>
                  <a:lnTo>
                    <a:pt x="10524617" y="0"/>
                  </a:lnTo>
                  <a:lnTo>
                    <a:pt x="10524617" y="40640"/>
                  </a:lnTo>
                  <a:lnTo>
                    <a:pt x="10524617" y="0"/>
                  </a:lnTo>
                  <a:cubicBezTo>
                    <a:pt x="10683367" y="0"/>
                    <a:pt x="10813288" y="126746"/>
                    <a:pt x="10813288" y="284480"/>
                  </a:cubicBezTo>
                  <a:lnTo>
                    <a:pt x="10772649" y="284480"/>
                  </a:lnTo>
                  <a:lnTo>
                    <a:pt x="10813288" y="284480"/>
                  </a:lnTo>
                  <a:lnTo>
                    <a:pt x="10813288" y="3083179"/>
                  </a:lnTo>
                  <a:lnTo>
                    <a:pt x="10772649" y="3083179"/>
                  </a:lnTo>
                  <a:lnTo>
                    <a:pt x="10813288" y="3083179"/>
                  </a:lnTo>
                  <a:cubicBezTo>
                    <a:pt x="10813288" y="3240913"/>
                    <a:pt x="10683367" y="3367659"/>
                    <a:pt x="10524617" y="3367659"/>
                  </a:cubicBezTo>
                  <a:lnTo>
                    <a:pt x="10524617" y="3327019"/>
                  </a:lnTo>
                  <a:lnTo>
                    <a:pt x="10524617" y="3367659"/>
                  </a:lnTo>
                  <a:lnTo>
                    <a:pt x="288671" y="3367659"/>
                  </a:lnTo>
                  <a:lnTo>
                    <a:pt x="288671" y="3327019"/>
                  </a:lnTo>
                  <a:lnTo>
                    <a:pt x="288671" y="3367659"/>
                  </a:lnTo>
                  <a:cubicBezTo>
                    <a:pt x="129921" y="3367659"/>
                    <a:pt x="0" y="3240913"/>
                    <a:pt x="0" y="3083179"/>
                  </a:cubicBezTo>
                  <a:lnTo>
                    <a:pt x="0" y="284480"/>
                  </a:lnTo>
                  <a:lnTo>
                    <a:pt x="40640" y="284480"/>
                  </a:lnTo>
                  <a:lnTo>
                    <a:pt x="0" y="284480"/>
                  </a:lnTo>
                  <a:moveTo>
                    <a:pt x="81280" y="284480"/>
                  </a:moveTo>
                  <a:lnTo>
                    <a:pt x="81280" y="3083179"/>
                  </a:lnTo>
                  <a:lnTo>
                    <a:pt x="40640" y="3083179"/>
                  </a:lnTo>
                  <a:lnTo>
                    <a:pt x="81280" y="3083179"/>
                  </a:lnTo>
                  <a:cubicBezTo>
                    <a:pt x="81280" y="3194812"/>
                    <a:pt x="173482" y="3286379"/>
                    <a:pt x="288671" y="3286379"/>
                  </a:cubicBezTo>
                  <a:lnTo>
                    <a:pt x="10524617" y="3286379"/>
                  </a:lnTo>
                  <a:cubicBezTo>
                    <a:pt x="10639806" y="3286379"/>
                    <a:pt x="10732008" y="3194812"/>
                    <a:pt x="10732008" y="3083179"/>
                  </a:cubicBezTo>
                  <a:lnTo>
                    <a:pt x="10732008" y="284480"/>
                  </a:lnTo>
                  <a:cubicBezTo>
                    <a:pt x="10732008" y="172847"/>
                    <a:pt x="10639806" y="81280"/>
                    <a:pt x="10524617" y="81280"/>
                  </a:cubicBezTo>
                  <a:lnTo>
                    <a:pt x="288671" y="81280"/>
                  </a:lnTo>
                  <a:lnTo>
                    <a:pt x="288671" y="40640"/>
                  </a:lnTo>
                  <a:lnTo>
                    <a:pt x="288671" y="81280"/>
                  </a:lnTo>
                  <a:cubicBezTo>
                    <a:pt x="173482" y="81280"/>
                    <a:pt x="81280" y="172847"/>
                    <a:pt x="81280" y="284480"/>
                  </a:cubicBezTo>
                  <a:close/>
                </a:path>
              </a:pathLst>
            </a:custGeom>
            <a:solidFill>
              <a:srgbClr val="018CE1"/>
            </a:solidFill>
          </p:spPr>
        </p:sp>
      </p:grpSp>
      <p:grpSp>
        <p:nvGrpSpPr>
          <p:cNvPr id="401" name="Group 18"/>
          <p:cNvGrpSpPr/>
          <p:nvPr/>
        </p:nvGrpSpPr>
        <p:grpSpPr>
          <a:xfrm rot="0">
            <a:off x="9233592" y="3569341"/>
            <a:ext cx="152400" cy="2464803"/>
            <a:chOff x="0" y="0"/>
            <a:chExt cx="203200" cy="3286404"/>
          </a:xfrm>
        </p:grpSpPr>
        <p:sp>
          <p:nvSpPr>
            <p:cNvPr id="1049300" name="Freeform 19"/>
            <p:cNvSpPr/>
            <p:nvPr/>
          </p:nvSpPr>
          <p:spPr>
            <a:xfrm rot="0" flipH="0" flipV="0">
              <a:off x="0" y="0"/>
              <a:ext cx="203200" cy="3286379"/>
            </a:xfrm>
            <a:custGeom>
              <a:avLst/>
              <a:ahLst/>
              <a:rect l="l" t="t" r="r" b="b"/>
              <a:pathLst>
                <a:path w="203200" h="3286379">
                  <a:moveTo>
                    <a:pt x="0" y="101600"/>
                  </a:moveTo>
                  <a:cubicBezTo>
                    <a:pt x="0" y="45466"/>
                    <a:pt x="45466" y="0"/>
                    <a:pt x="101600" y="0"/>
                  </a:cubicBezTo>
                  <a:cubicBezTo>
                    <a:pt x="157734" y="0"/>
                    <a:pt x="203200" y="45466"/>
                    <a:pt x="203200" y="101600"/>
                  </a:cubicBezTo>
                  <a:lnTo>
                    <a:pt x="203200" y="3184779"/>
                  </a:lnTo>
                  <a:cubicBezTo>
                    <a:pt x="203200" y="3240913"/>
                    <a:pt x="157734" y="3286379"/>
                    <a:pt x="101600" y="3286379"/>
                  </a:cubicBezTo>
                  <a:cubicBezTo>
                    <a:pt x="45466" y="3286379"/>
                    <a:pt x="0" y="3240913"/>
                    <a:pt x="0" y="3184779"/>
                  </a:cubicBezTo>
                  <a:close/>
                </a:path>
              </a:pathLst>
            </a:custGeom>
            <a:solidFill>
              <a:srgbClr val="018CE1"/>
            </a:solidFill>
          </p:spPr>
        </p:sp>
      </p:grpSp>
      <p:sp>
        <p:nvSpPr>
          <p:cNvPr id="1049301" name="TextBox 20"/>
          <p:cNvSpPr txBox="1"/>
          <p:nvPr/>
        </p:nvSpPr>
        <p:spPr>
          <a:xfrm rot="0">
            <a:off x="9700441" y="3807609"/>
            <a:ext cx="5905205" cy="482403"/>
          </a:xfrm>
          <a:prstGeom prst="rect"/>
        </p:spPr>
        <p:txBody>
          <a:bodyPr anchor="t" bIns="0" lIns="0" rIns="0" rtlCol="0" tIns="0">
            <a:spAutoFit/>
          </a:bodyPr>
          <a:p>
            <a:pPr algn="l">
              <a:lnSpc>
                <a:spcPts val="3978"/>
              </a:lnSpc>
            </a:pPr>
            <a:r>
              <a:rPr b="1" sz="2600" lang="en-US">
                <a:solidFill>
                  <a:srgbClr val="00002E"/>
                </a:solidFill>
                <a:latin typeface="Nunito Bold"/>
                <a:ea typeface="Nunito Bold"/>
                <a:cs typeface="Nunito Bold"/>
                <a:sym typeface="Nunito Bold"/>
              </a:rPr>
              <a:t>Improved Data Visibility</a:t>
            </a:r>
          </a:p>
        </p:txBody>
      </p:sp>
      <p:sp>
        <p:nvSpPr>
          <p:cNvPr id="1049302" name="TextBox 21"/>
          <p:cNvSpPr txBox="1"/>
          <p:nvPr/>
        </p:nvSpPr>
        <p:spPr>
          <a:xfrm rot="0">
            <a:off x="9700470" y="4300537"/>
            <a:ext cx="7305599" cy="1567815"/>
          </a:xfrm>
          <a:prstGeom prst="rect"/>
        </p:spPr>
        <p:txBody>
          <a:bodyPr anchor="t" bIns="0" lIns="0" rIns="0" rtlCol="0" tIns="0">
            <a:spAutoFit/>
          </a:bodyPr>
          <a:p>
            <a:pPr algn="l">
              <a:lnSpc>
                <a:spcPts val="4115"/>
              </a:lnSpc>
            </a:pPr>
            <a:r>
              <a:rPr sz="2200" lang="en-US">
                <a:solidFill>
                  <a:srgbClr val="00002E"/>
                </a:solidFill>
                <a:latin typeface="PT Sans"/>
                <a:ea typeface="PT Sans"/>
                <a:cs typeface="PT Sans"/>
                <a:sym typeface="PT Sans"/>
              </a:rPr>
              <a:t>Provides a unified view of critical business data in real-time, enabling better insights and more informed decision-making across all levels of management.</a:t>
            </a:r>
          </a:p>
        </p:txBody>
      </p:sp>
      <p:grpSp>
        <p:nvGrpSpPr>
          <p:cNvPr id="402" name="Group 22"/>
          <p:cNvGrpSpPr/>
          <p:nvPr/>
        </p:nvGrpSpPr>
        <p:grpSpPr>
          <a:xfrm rot="0">
            <a:off x="937060" y="6258849"/>
            <a:ext cx="8109947" cy="2951150"/>
            <a:chOff x="0" y="0"/>
            <a:chExt cx="10813263" cy="3934866"/>
          </a:xfrm>
        </p:grpSpPr>
        <p:sp>
          <p:nvSpPr>
            <p:cNvPr id="1049303" name="Freeform 23"/>
            <p:cNvSpPr/>
            <p:nvPr/>
          </p:nvSpPr>
          <p:spPr>
            <a:xfrm rot="0" flipH="0" flipV="0">
              <a:off x="40640" y="40640"/>
              <a:ext cx="10732009" cy="3853561"/>
            </a:xfrm>
            <a:custGeom>
              <a:avLst/>
              <a:ahLst/>
              <a:rect l="l" t="t" r="r" b="b"/>
              <a:pathLst>
                <a:path w="10732009" h="3853561">
                  <a:moveTo>
                    <a:pt x="0" y="243840"/>
                  </a:moveTo>
                  <a:cubicBezTo>
                    <a:pt x="0" y="109220"/>
                    <a:pt x="110617" y="0"/>
                    <a:pt x="247142" y="0"/>
                  </a:cubicBezTo>
                  <a:lnTo>
                    <a:pt x="10484866" y="0"/>
                  </a:lnTo>
                  <a:cubicBezTo>
                    <a:pt x="10621391" y="0"/>
                    <a:pt x="10732009" y="109220"/>
                    <a:pt x="10732009" y="243840"/>
                  </a:cubicBezTo>
                  <a:lnTo>
                    <a:pt x="10732009" y="3609721"/>
                  </a:lnTo>
                  <a:cubicBezTo>
                    <a:pt x="10732009" y="3744341"/>
                    <a:pt x="10621391" y="3853561"/>
                    <a:pt x="10484866" y="3853561"/>
                  </a:cubicBezTo>
                  <a:lnTo>
                    <a:pt x="247142" y="3853561"/>
                  </a:lnTo>
                  <a:cubicBezTo>
                    <a:pt x="110617" y="3853561"/>
                    <a:pt x="0" y="3744341"/>
                    <a:pt x="0" y="3609721"/>
                  </a:cubicBezTo>
                  <a:close/>
                </a:path>
              </a:pathLst>
            </a:custGeom>
            <a:solidFill>
              <a:srgbClr val="F3F3FF">
                <a:alpha val="56078"/>
              </a:srgbClr>
            </a:solidFill>
          </p:spPr>
        </p:sp>
        <p:sp>
          <p:nvSpPr>
            <p:cNvPr id="1049304" name="Freeform 24"/>
            <p:cNvSpPr/>
            <p:nvPr/>
          </p:nvSpPr>
          <p:spPr>
            <a:xfrm rot="0" flipH="0" flipV="0">
              <a:off x="0" y="0"/>
              <a:ext cx="10813288" cy="3934841"/>
            </a:xfrm>
            <a:custGeom>
              <a:avLst/>
              <a:ahLst/>
              <a:rect l="l" t="t" r="r" b="b"/>
              <a:pathLst>
                <a:path w="10813288" h="3934841">
                  <a:moveTo>
                    <a:pt x="0" y="284480"/>
                  </a:moveTo>
                  <a:cubicBezTo>
                    <a:pt x="0" y="126873"/>
                    <a:pt x="129286" y="0"/>
                    <a:pt x="287782" y="0"/>
                  </a:cubicBezTo>
                  <a:lnTo>
                    <a:pt x="10525506" y="0"/>
                  </a:lnTo>
                  <a:lnTo>
                    <a:pt x="10525506" y="40640"/>
                  </a:lnTo>
                  <a:lnTo>
                    <a:pt x="10525506" y="0"/>
                  </a:lnTo>
                  <a:cubicBezTo>
                    <a:pt x="10683875" y="0"/>
                    <a:pt x="10813288" y="126873"/>
                    <a:pt x="10813288" y="284480"/>
                  </a:cubicBezTo>
                  <a:lnTo>
                    <a:pt x="10772649" y="284480"/>
                  </a:lnTo>
                  <a:lnTo>
                    <a:pt x="10813288" y="284480"/>
                  </a:lnTo>
                  <a:lnTo>
                    <a:pt x="10813288" y="3650361"/>
                  </a:lnTo>
                  <a:lnTo>
                    <a:pt x="10772649" y="3650361"/>
                  </a:lnTo>
                  <a:lnTo>
                    <a:pt x="10813288" y="3650361"/>
                  </a:lnTo>
                  <a:cubicBezTo>
                    <a:pt x="10813288" y="3807968"/>
                    <a:pt x="10684002" y="3934841"/>
                    <a:pt x="10525506" y="3934841"/>
                  </a:cubicBezTo>
                  <a:lnTo>
                    <a:pt x="10525506" y="3894201"/>
                  </a:lnTo>
                  <a:lnTo>
                    <a:pt x="10525506" y="3934841"/>
                  </a:lnTo>
                  <a:lnTo>
                    <a:pt x="287782" y="3934841"/>
                  </a:lnTo>
                  <a:lnTo>
                    <a:pt x="287782" y="3894201"/>
                  </a:lnTo>
                  <a:lnTo>
                    <a:pt x="287782" y="3934841"/>
                  </a:lnTo>
                  <a:cubicBezTo>
                    <a:pt x="129286" y="3934841"/>
                    <a:pt x="0" y="3807968"/>
                    <a:pt x="0" y="3650361"/>
                  </a:cubicBezTo>
                  <a:lnTo>
                    <a:pt x="0" y="284480"/>
                  </a:lnTo>
                  <a:lnTo>
                    <a:pt x="40640" y="284480"/>
                  </a:lnTo>
                  <a:lnTo>
                    <a:pt x="0" y="284480"/>
                  </a:lnTo>
                  <a:moveTo>
                    <a:pt x="81280" y="284480"/>
                  </a:moveTo>
                  <a:lnTo>
                    <a:pt x="81280" y="3650361"/>
                  </a:lnTo>
                  <a:lnTo>
                    <a:pt x="40640" y="3650361"/>
                  </a:lnTo>
                  <a:lnTo>
                    <a:pt x="81280" y="3650361"/>
                  </a:lnTo>
                  <a:cubicBezTo>
                    <a:pt x="81280" y="3762121"/>
                    <a:pt x="173228" y="3853561"/>
                    <a:pt x="287782" y="3853561"/>
                  </a:cubicBezTo>
                  <a:lnTo>
                    <a:pt x="10525506" y="3853561"/>
                  </a:lnTo>
                  <a:cubicBezTo>
                    <a:pt x="10640061" y="3853561"/>
                    <a:pt x="10732008" y="3762121"/>
                    <a:pt x="10732008" y="3650361"/>
                  </a:cubicBezTo>
                  <a:lnTo>
                    <a:pt x="10732008" y="284480"/>
                  </a:lnTo>
                  <a:cubicBezTo>
                    <a:pt x="10732008" y="172720"/>
                    <a:pt x="10640061" y="81280"/>
                    <a:pt x="10525506" y="81280"/>
                  </a:cubicBezTo>
                  <a:lnTo>
                    <a:pt x="287782" y="81280"/>
                  </a:lnTo>
                  <a:lnTo>
                    <a:pt x="287782" y="40640"/>
                  </a:lnTo>
                  <a:lnTo>
                    <a:pt x="287782" y="81280"/>
                  </a:lnTo>
                  <a:cubicBezTo>
                    <a:pt x="173228" y="81280"/>
                    <a:pt x="81280" y="172720"/>
                    <a:pt x="81280" y="284480"/>
                  </a:cubicBezTo>
                  <a:close/>
                </a:path>
              </a:pathLst>
            </a:custGeom>
            <a:solidFill>
              <a:srgbClr val="DA33BF"/>
            </a:solidFill>
          </p:spPr>
        </p:sp>
      </p:grpSp>
      <p:grpSp>
        <p:nvGrpSpPr>
          <p:cNvPr id="403" name="Group 25"/>
          <p:cNvGrpSpPr/>
          <p:nvPr/>
        </p:nvGrpSpPr>
        <p:grpSpPr>
          <a:xfrm rot="0">
            <a:off x="929430" y="6289329"/>
            <a:ext cx="152400" cy="2890199"/>
            <a:chOff x="0" y="0"/>
            <a:chExt cx="203200" cy="3853599"/>
          </a:xfrm>
        </p:grpSpPr>
        <p:sp>
          <p:nvSpPr>
            <p:cNvPr id="1049305" name="Freeform 26"/>
            <p:cNvSpPr/>
            <p:nvPr/>
          </p:nvSpPr>
          <p:spPr>
            <a:xfrm rot="0" flipH="0" flipV="0">
              <a:off x="0" y="0"/>
              <a:ext cx="203200" cy="3853561"/>
            </a:xfrm>
            <a:custGeom>
              <a:avLst/>
              <a:ahLst/>
              <a:rect l="l" t="t" r="r" b="b"/>
              <a:pathLst>
                <a:path w="203200" h="3853561">
                  <a:moveTo>
                    <a:pt x="0" y="101600"/>
                  </a:moveTo>
                  <a:cubicBezTo>
                    <a:pt x="0" y="45466"/>
                    <a:pt x="45466" y="0"/>
                    <a:pt x="101600" y="0"/>
                  </a:cubicBezTo>
                  <a:cubicBezTo>
                    <a:pt x="157734" y="0"/>
                    <a:pt x="203200" y="45466"/>
                    <a:pt x="203200" y="101600"/>
                  </a:cubicBezTo>
                  <a:lnTo>
                    <a:pt x="203200" y="3751961"/>
                  </a:lnTo>
                  <a:cubicBezTo>
                    <a:pt x="203200" y="3808095"/>
                    <a:pt x="157734" y="3853561"/>
                    <a:pt x="101600" y="3853561"/>
                  </a:cubicBezTo>
                  <a:cubicBezTo>
                    <a:pt x="45466" y="3853561"/>
                    <a:pt x="0" y="3808095"/>
                    <a:pt x="0" y="3751961"/>
                  </a:cubicBezTo>
                  <a:close/>
                </a:path>
              </a:pathLst>
            </a:custGeom>
            <a:solidFill>
              <a:srgbClr val="DA33BF"/>
            </a:solidFill>
          </p:spPr>
        </p:sp>
      </p:grpSp>
      <p:sp>
        <p:nvSpPr>
          <p:cNvPr id="1049306" name="TextBox 27"/>
          <p:cNvSpPr txBox="1"/>
          <p:nvPr/>
        </p:nvSpPr>
        <p:spPr>
          <a:xfrm rot="0">
            <a:off x="1396308" y="6527606"/>
            <a:ext cx="3251997" cy="482403"/>
          </a:xfrm>
          <a:prstGeom prst="rect"/>
        </p:spPr>
        <p:txBody>
          <a:bodyPr anchor="t" bIns="0" lIns="0" rIns="0" rtlCol="0" tIns="0">
            <a:spAutoFit/>
          </a:bodyPr>
          <a:p>
            <a:pPr algn="l">
              <a:lnSpc>
                <a:spcPts val="3978"/>
              </a:lnSpc>
            </a:pPr>
            <a:r>
              <a:rPr b="1" sz="2600" lang="en-US">
                <a:solidFill>
                  <a:srgbClr val="00002E"/>
                </a:solidFill>
                <a:latin typeface="Nunito Bold"/>
                <a:ea typeface="Nunito Bold"/>
                <a:cs typeface="Nunito Bold"/>
                <a:sym typeface="Nunito Bold"/>
              </a:rPr>
              <a:t>Cost Reduction</a:t>
            </a:r>
          </a:p>
        </p:txBody>
      </p:sp>
      <p:sp>
        <p:nvSpPr>
          <p:cNvPr id="1049307" name="TextBox 28"/>
          <p:cNvSpPr txBox="1"/>
          <p:nvPr/>
        </p:nvSpPr>
        <p:spPr>
          <a:xfrm rot="0">
            <a:off x="1396308" y="7020525"/>
            <a:ext cx="7305599" cy="1567815"/>
          </a:xfrm>
          <a:prstGeom prst="rect"/>
        </p:spPr>
        <p:txBody>
          <a:bodyPr anchor="t" bIns="0" lIns="0" rIns="0" rtlCol="0" tIns="0">
            <a:spAutoFit/>
          </a:bodyPr>
          <a:p>
            <a:pPr algn="l">
              <a:lnSpc>
                <a:spcPts val="4115"/>
              </a:lnSpc>
            </a:pPr>
            <a:r>
              <a:rPr sz="2200" lang="en-US">
                <a:solidFill>
                  <a:srgbClr val="00002E"/>
                </a:solidFill>
                <a:latin typeface="PT Sans"/>
                <a:ea typeface="PT Sans"/>
                <a:cs typeface="PT Sans"/>
                <a:sym typeface="PT Sans"/>
              </a:rPr>
              <a:t>Optimizes resource utilization, reduces operational waste, improves inventory management, and can lower administrative and IT costs in the long run.</a:t>
            </a:r>
          </a:p>
        </p:txBody>
      </p:sp>
      <p:grpSp>
        <p:nvGrpSpPr>
          <p:cNvPr id="404" name="Group 29"/>
          <p:cNvGrpSpPr/>
          <p:nvPr/>
        </p:nvGrpSpPr>
        <p:grpSpPr>
          <a:xfrm rot="0">
            <a:off x="9241222" y="6258849"/>
            <a:ext cx="8109947" cy="2951150"/>
            <a:chOff x="0" y="0"/>
            <a:chExt cx="10813263" cy="3934866"/>
          </a:xfrm>
        </p:grpSpPr>
        <p:sp>
          <p:nvSpPr>
            <p:cNvPr id="1049308" name="Freeform 30"/>
            <p:cNvSpPr/>
            <p:nvPr/>
          </p:nvSpPr>
          <p:spPr>
            <a:xfrm rot="0" flipH="0" flipV="0">
              <a:off x="40640" y="40640"/>
              <a:ext cx="10732009" cy="3853561"/>
            </a:xfrm>
            <a:custGeom>
              <a:avLst/>
              <a:ahLst/>
              <a:rect l="l" t="t" r="r" b="b"/>
              <a:pathLst>
                <a:path w="10732009" h="3853561">
                  <a:moveTo>
                    <a:pt x="0" y="243840"/>
                  </a:moveTo>
                  <a:cubicBezTo>
                    <a:pt x="0" y="109220"/>
                    <a:pt x="110617" y="0"/>
                    <a:pt x="247142" y="0"/>
                  </a:cubicBezTo>
                  <a:lnTo>
                    <a:pt x="10484866" y="0"/>
                  </a:lnTo>
                  <a:cubicBezTo>
                    <a:pt x="10621391" y="0"/>
                    <a:pt x="10732009" y="109220"/>
                    <a:pt x="10732009" y="243840"/>
                  </a:cubicBezTo>
                  <a:lnTo>
                    <a:pt x="10732009" y="3609721"/>
                  </a:lnTo>
                  <a:cubicBezTo>
                    <a:pt x="10732009" y="3744341"/>
                    <a:pt x="10621391" y="3853561"/>
                    <a:pt x="10484866" y="3853561"/>
                  </a:cubicBezTo>
                  <a:lnTo>
                    <a:pt x="247142" y="3853561"/>
                  </a:lnTo>
                  <a:cubicBezTo>
                    <a:pt x="110617" y="3853561"/>
                    <a:pt x="0" y="3744341"/>
                    <a:pt x="0" y="3609721"/>
                  </a:cubicBezTo>
                  <a:close/>
                </a:path>
              </a:pathLst>
            </a:custGeom>
            <a:solidFill>
              <a:srgbClr val="F3F3FF">
                <a:alpha val="56078"/>
              </a:srgbClr>
            </a:solidFill>
          </p:spPr>
        </p:sp>
        <p:sp>
          <p:nvSpPr>
            <p:cNvPr id="1049309" name="Freeform 31"/>
            <p:cNvSpPr/>
            <p:nvPr/>
          </p:nvSpPr>
          <p:spPr>
            <a:xfrm rot="0" flipH="0" flipV="0">
              <a:off x="0" y="0"/>
              <a:ext cx="10813288" cy="3934841"/>
            </a:xfrm>
            <a:custGeom>
              <a:avLst/>
              <a:ahLst/>
              <a:rect l="l" t="t" r="r" b="b"/>
              <a:pathLst>
                <a:path w="10813288" h="3934841">
                  <a:moveTo>
                    <a:pt x="0" y="284480"/>
                  </a:moveTo>
                  <a:cubicBezTo>
                    <a:pt x="0" y="126873"/>
                    <a:pt x="129286" y="0"/>
                    <a:pt x="287782" y="0"/>
                  </a:cubicBezTo>
                  <a:lnTo>
                    <a:pt x="10525506" y="0"/>
                  </a:lnTo>
                  <a:lnTo>
                    <a:pt x="10525506" y="40640"/>
                  </a:lnTo>
                  <a:lnTo>
                    <a:pt x="10525506" y="0"/>
                  </a:lnTo>
                  <a:cubicBezTo>
                    <a:pt x="10683875" y="0"/>
                    <a:pt x="10813288" y="126873"/>
                    <a:pt x="10813288" y="284480"/>
                  </a:cubicBezTo>
                  <a:lnTo>
                    <a:pt x="10772649" y="284480"/>
                  </a:lnTo>
                  <a:lnTo>
                    <a:pt x="10813288" y="284480"/>
                  </a:lnTo>
                  <a:lnTo>
                    <a:pt x="10813288" y="3650361"/>
                  </a:lnTo>
                  <a:lnTo>
                    <a:pt x="10772649" y="3650361"/>
                  </a:lnTo>
                  <a:lnTo>
                    <a:pt x="10813288" y="3650361"/>
                  </a:lnTo>
                  <a:cubicBezTo>
                    <a:pt x="10813288" y="3807968"/>
                    <a:pt x="10684002" y="3934841"/>
                    <a:pt x="10525506" y="3934841"/>
                  </a:cubicBezTo>
                  <a:lnTo>
                    <a:pt x="10525506" y="3894201"/>
                  </a:lnTo>
                  <a:lnTo>
                    <a:pt x="10525506" y="3934841"/>
                  </a:lnTo>
                  <a:lnTo>
                    <a:pt x="287782" y="3934841"/>
                  </a:lnTo>
                  <a:lnTo>
                    <a:pt x="287782" y="3894201"/>
                  </a:lnTo>
                  <a:lnTo>
                    <a:pt x="287782" y="3934841"/>
                  </a:lnTo>
                  <a:cubicBezTo>
                    <a:pt x="129286" y="3934841"/>
                    <a:pt x="0" y="3807968"/>
                    <a:pt x="0" y="3650361"/>
                  </a:cubicBezTo>
                  <a:lnTo>
                    <a:pt x="0" y="284480"/>
                  </a:lnTo>
                  <a:lnTo>
                    <a:pt x="40640" y="284480"/>
                  </a:lnTo>
                  <a:lnTo>
                    <a:pt x="0" y="284480"/>
                  </a:lnTo>
                  <a:moveTo>
                    <a:pt x="81280" y="284480"/>
                  </a:moveTo>
                  <a:lnTo>
                    <a:pt x="81280" y="3650361"/>
                  </a:lnTo>
                  <a:lnTo>
                    <a:pt x="40640" y="3650361"/>
                  </a:lnTo>
                  <a:lnTo>
                    <a:pt x="81280" y="3650361"/>
                  </a:lnTo>
                  <a:cubicBezTo>
                    <a:pt x="81280" y="3762121"/>
                    <a:pt x="173228" y="3853561"/>
                    <a:pt x="287782" y="3853561"/>
                  </a:cubicBezTo>
                  <a:lnTo>
                    <a:pt x="10525506" y="3853561"/>
                  </a:lnTo>
                  <a:cubicBezTo>
                    <a:pt x="10640061" y="3853561"/>
                    <a:pt x="10732008" y="3762121"/>
                    <a:pt x="10732008" y="3650361"/>
                  </a:cubicBezTo>
                  <a:lnTo>
                    <a:pt x="10732008" y="284480"/>
                  </a:lnTo>
                  <a:cubicBezTo>
                    <a:pt x="10732008" y="172720"/>
                    <a:pt x="10640061" y="81280"/>
                    <a:pt x="10525506" y="81280"/>
                  </a:cubicBezTo>
                  <a:lnTo>
                    <a:pt x="287782" y="81280"/>
                  </a:lnTo>
                  <a:lnTo>
                    <a:pt x="287782" y="40640"/>
                  </a:lnTo>
                  <a:lnTo>
                    <a:pt x="287782" y="81280"/>
                  </a:lnTo>
                  <a:cubicBezTo>
                    <a:pt x="173228" y="81280"/>
                    <a:pt x="81280" y="172720"/>
                    <a:pt x="81280" y="284480"/>
                  </a:cubicBezTo>
                  <a:close/>
                </a:path>
              </a:pathLst>
            </a:custGeom>
            <a:solidFill>
              <a:srgbClr val="2D4DF2"/>
            </a:solidFill>
          </p:spPr>
        </p:sp>
      </p:grpSp>
      <p:grpSp>
        <p:nvGrpSpPr>
          <p:cNvPr id="405" name="Group 32"/>
          <p:cNvGrpSpPr/>
          <p:nvPr/>
        </p:nvGrpSpPr>
        <p:grpSpPr>
          <a:xfrm rot="0">
            <a:off x="9233592" y="6289329"/>
            <a:ext cx="152400" cy="2890199"/>
            <a:chOff x="0" y="0"/>
            <a:chExt cx="203200" cy="3853599"/>
          </a:xfrm>
        </p:grpSpPr>
        <p:sp>
          <p:nvSpPr>
            <p:cNvPr id="1049310" name="Freeform 33"/>
            <p:cNvSpPr/>
            <p:nvPr/>
          </p:nvSpPr>
          <p:spPr>
            <a:xfrm rot="0" flipH="0" flipV="0">
              <a:off x="0" y="0"/>
              <a:ext cx="203200" cy="3853561"/>
            </a:xfrm>
            <a:custGeom>
              <a:avLst/>
              <a:ahLst/>
              <a:rect l="l" t="t" r="r" b="b"/>
              <a:pathLst>
                <a:path w="203200" h="3853561">
                  <a:moveTo>
                    <a:pt x="0" y="101600"/>
                  </a:moveTo>
                  <a:cubicBezTo>
                    <a:pt x="0" y="45466"/>
                    <a:pt x="45466" y="0"/>
                    <a:pt x="101600" y="0"/>
                  </a:cubicBezTo>
                  <a:cubicBezTo>
                    <a:pt x="157734" y="0"/>
                    <a:pt x="203200" y="45466"/>
                    <a:pt x="203200" y="101600"/>
                  </a:cubicBezTo>
                  <a:lnTo>
                    <a:pt x="203200" y="3751961"/>
                  </a:lnTo>
                  <a:cubicBezTo>
                    <a:pt x="203200" y="3808095"/>
                    <a:pt x="157734" y="3853561"/>
                    <a:pt x="101600" y="3853561"/>
                  </a:cubicBezTo>
                  <a:cubicBezTo>
                    <a:pt x="45466" y="3853561"/>
                    <a:pt x="0" y="3808095"/>
                    <a:pt x="0" y="3751961"/>
                  </a:cubicBezTo>
                  <a:close/>
                </a:path>
              </a:pathLst>
            </a:custGeom>
            <a:solidFill>
              <a:srgbClr val="2D4DF2"/>
            </a:solidFill>
          </p:spPr>
        </p:sp>
      </p:grpSp>
      <p:sp>
        <p:nvSpPr>
          <p:cNvPr id="1049311" name="TextBox 34"/>
          <p:cNvSpPr txBox="1"/>
          <p:nvPr/>
        </p:nvSpPr>
        <p:spPr>
          <a:xfrm rot="0">
            <a:off x="9700470" y="6527606"/>
            <a:ext cx="3251997" cy="482403"/>
          </a:xfrm>
          <a:prstGeom prst="rect"/>
        </p:spPr>
        <p:txBody>
          <a:bodyPr anchor="t" bIns="0" lIns="0" rIns="0" rtlCol="0" tIns="0">
            <a:spAutoFit/>
          </a:bodyPr>
          <a:p>
            <a:pPr algn="l">
              <a:lnSpc>
                <a:spcPts val="3978"/>
              </a:lnSpc>
            </a:pPr>
            <a:r>
              <a:rPr b="1" sz="2600" lang="en-US">
                <a:solidFill>
                  <a:srgbClr val="00002E"/>
                </a:solidFill>
                <a:latin typeface="Nunito Bold"/>
                <a:ea typeface="Nunito Bold"/>
                <a:cs typeface="Nunito Bold"/>
                <a:sym typeface="Nunito Bold"/>
              </a:rPr>
              <a:t>Greater Scalability</a:t>
            </a:r>
          </a:p>
        </p:txBody>
      </p:sp>
      <p:sp>
        <p:nvSpPr>
          <p:cNvPr id="1049312" name="TextBox 35"/>
          <p:cNvSpPr txBox="1"/>
          <p:nvPr/>
        </p:nvSpPr>
        <p:spPr>
          <a:xfrm rot="0">
            <a:off x="9700470" y="7020525"/>
            <a:ext cx="7305599" cy="2090420"/>
          </a:xfrm>
          <a:prstGeom prst="rect"/>
        </p:spPr>
        <p:txBody>
          <a:bodyPr anchor="t" bIns="0" lIns="0" rIns="0" rtlCol="0" tIns="0">
            <a:spAutoFit/>
          </a:bodyPr>
          <a:p>
            <a:pPr algn="l">
              <a:lnSpc>
                <a:spcPts val="4115"/>
              </a:lnSpc>
            </a:pPr>
            <a:r>
              <a:rPr sz="2200" lang="en-US">
                <a:solidFill>
                  <a:srgbClr val="00002E"/>
                </a:solidFill>
                <a:latin typeface="PT Sans"/>
                <a:ea typeface="PT Sans"/>
                <a:cs typeface="PT Sans"/>
                <a:sym typeface="PT Sans"/>
              </a:rPr>
              <a:t>Designed to adapt and grow with the business, ERP systems can easily accommodate increased users, data volumes, new functionalities, and geographic expansion without major disruptions.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08" name=""/>
        <p:cNvGrpSpPr/>
        <p:nvPr/>
      </p:nvGrpSpPr>
      <p:grpSpPr>
        <a:xfrm>
          <a:off x="0" y="0"/>
          <a:ext cx="0" cy="0"/>
          <a:chOff x="0" y="0"/>
          <a:chExt cx="0" cy="0"/>
        </a:xfrm>
      </p:grpSpPr>
      <p:grpSp>
        <p:nvGrpSpPr>
          <p:cNvPr id="409" name="Group 2"/>
          <p:cNvGrpSpPr/>
          <p:nvPr/>
        </p:nvGrpSpPr>
        <p:grpSpPr>
          <a:xfrm rot="0">
            <a:off x="0" y="0"/>
            <a:ext cx="18288000" cy="10287000"/>
            <a:chOff x="0" y="0"/>
            <a:chExt cx="24384000" cy="13716000"/>
          </a:xfrm>
        </p:grpSpPr>
        <p:sp>
          <p:nvSpPr>
            <p:cNvPr id="1049319"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410" name="Group 4"/>
          <p:cNvGrpSpPr/>
          <p:nvPr/>
        </p:nvGrpSpPr>
        <p:grpSpPr>
          <a:xfrm rot="0">
            <a:off x="0" y="0"/>
            <a:ext cx="18288000" cy="10287000"/>
            <a:chOff x="0" y="0"/>
            <a:chExt cx="24384000" cy="13716000"/>
          </a:xfrm>
        </p:grpSpPr>
        <p:sp>
          <p:nvSpPr>
            <p:cNvPr id="1049320"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321" name="TextBox 6"/>
          <p:cNvSpPr txBox="1"/>
          <p:nvPr/>
        </p:nvSpPr>
        <p:spPr>
          <a:xfrm rot="0">
            <a:off x="1976438" y="1921516"/>
            <a:ext cx="5193602" cy="753970"/>
          </a:xfrm>
          <a:prstGeom prst="rect"/>
        </p:spPr>
        <p:txBody>
          <a:bodyPr anchor="t" bIns="0" lIns="0" rIns="0" rtlCol="0" tIns="0">
            <a:spAutoFit/>
          </a:bodyPr>
          <a:p>
            <a:pPr algn="l">
              <a:lnSpc>
                <a:spcPts val="5981"/>
              </a:lnSpc>
            </a:pPr>
            <a:r>
              <a:rPr b="1" sz="4000" lang="en-US">
                <a:solidFill>
                  <a:srgbClr val="00002E"/>
                </a:solidFill>
                <a:latin typeface="Nunito Bold"/>
                <a:ea typeface="Nunito Bold"/>
                <a:cs typeface="Nunito Bold"/>
                <a:sym typeface="Nunito Bold"/>
              </a:rPr>
              <a:t>ERP vs CRM</a:t>
            </a:r>
          </a:p>
        </p:txBody>
      </p:sp>
      <p:sp>
        <p:nvSpPr>
          <p:cNvPr id="1049322" name="TextBox 7"/>
          <p:cNvSpPr txBox="1"/>
          <p:nvPr/>
        </p:nvSpPr>
        <p:spPr>
          <a:xfrm rot="0">
            <a:off x="1976438" y="2924918"/>
            <a:ext cx="14335201" cy="1029461"/>
          </a:xfrm>
          <a:prstGeom prst="rect"/>
        </p:spPr>
        <p:txBody>
          <a:bodyPr anchor="t" bIns="0" lIns="0" rIns="0" rtlCol="0" tIns="0">
            <a:spAutoFit/>
          </a:bodyPr>
          <a:p>
            <a:pPr algn="l">
              <a:lnSpc>
                <a:spcPts val="2702"/>
              </a:lnSpc>
            </a:pPr>
            <a:r>
              <a:rPr sz="2000" lang="en-US">
                <a:solidFill>
                  <a:srgbClr val="00002E"/>
                </a:solidFill>
                <a:latin typeface="PT Sans"/>
                <a:ea typeface="PT Sans"/>
                <a:cs typeface="PT Sans"/>
                <a:sym typeface="PT Sans"/>
              </a:rPr>
              <a:t>While both ERP (Enterprise Resource Planning) and CRM (Customer Relationship Management) systems are crucial for business operations, they focus on different aspects and serve distinct purposes. Understanding their differences is key to optimizing business processes and customer interactions.</a:t>
            </a:r>
          </a:p>
        </p:txBody>
      </p:sp>
      <p:sp>
        <p:nvSpPr>
          <p:cNvPr id="1049323" name="TextBox 8"/>
          <p:cNvSpPr txBox="1"/>
          <p:nvPr/>
        </p:nvSpPr>
        <p:spPr>
          <a:xfrm rot="0">
            <a:off x="1976438" y="4200525"/>
            <a:ext cx="5133604" cy="456076"/>
          </a:xfrm>
          <a:prstGeom prst="rect"/>
        </p:spPr>
        <p:txBody>
          <a:bodyPr anchor="t" bIns="0" lIns="0" rIns="0" rtlCol="0" tIns="0">
            <a:spAutoFit/>
          </a:bodyPr>
          <a:p>
            <a:pPr algn="l">
              <a:lnSpc>
                <a:spcPts val="3618"/>
              </a:lnSpc>
            </a:pPr>
            <a:r>
              <a:rPr b="1" sz="2400" lang="en-US">
                <a:solidFill>
                  <a:srgbClr val="00002E"/>
                </a:solidFill>
                <a:latin typeface="Nunito Bold"/>
                <a:ea typeface="Nunito Bold"/>
                <a:cs typeface="Nunito Bold"/>
                <a:sym typeface="Nunito Bold"/>
              </a:rPr>
              <a:t>ERP (Enterprise Resource Planning)</a:t>
            </a:r>
          </a:p>
        </p:txBody>
      </p:sp>
      <p:sp>
        <p:nvSpPr>
          <p:cNvPr id="1049324" name="TextBox 9"/>
          <p:cNvSpPr txBox="1"/>
          <p:nvPr/>
        </p:nvSpPr>
        <p:spPr>
          <a:xfrm rot="0">
            <a:off x="1976438" y="4743298"/>
            <a:ext cx="6898196" cy="1372616"/>
          </a:xfrm>
          <a:prstGeom prst="rect"/>
        </p:spPr>
        <p:txBody>
          <a:bodyPr anchor="t" bIns="0" lIns="0" rIns="0" rtlCol="0" tIns="0">
            <a:spAutoFit/>
          </a:bodyPr>
          <a:p>
            <a:pPr algn="l">
              <a:lnSpc>
                <a:spcPts val="2702"/>
              </a:lnSpc>
            </a:pPr>
            <a:r>
              <a:rPr sz="2000" lang="en-US">
                <a:solidFill>
                  <a:srgbClr val="00002E"/>
                </a:solidFill>
                <a:latin typeface="PT Sans"/>
                <a:ea typeface="PT Sans"/>
                <a:cs typeface="PT Sans"/>
                <a:sym typeface="PT Sans"/>
              </a:rPr>
              <a:t>ERP systems are designed to manage and integrate core business processes across an organization. They focus on internal operational efficiency by centralizing data from various departments.</a:t>
            </a:r>
          </a:p>
        </p:txBody>
      </p:sp>
      <p:sp>
        <p:nvSpPr>
          <p:cNvPr id="1049325" name="TextBox 10"/>
          <p:cNvSpPr txBox="1"/>
          <p:nvPr/>
        </p:nvSpPr>
        <p:spPr>
          <a:xfrm rot="0">
            <a:off x="1976438" y="6116688"/>
            <a:ext cx="6898196" cy="2402077"/>
          </a:xfrm>
          <a:prstGeom prst="rect"/>
        </p:spPr>
        <p:txBody>
          <a:bodyPr anchor="t" bIns="0" lIns="0" rIns="0" rtlCol="0" tIns="0">
            <a:spAutoFit/>
          </a:bodyPr>
          <a:p>
            <a:pPr algn="l">
              <a:lnSpc>
                <a:spcPts val="2702"/>
              </a:lnSpc>
            </a:pPr>
            <a:r>
              <a:rPr b="1" sz="2000" lang="en-US">
                <a:solidFill>
                  <a:srgbClr val="00002E"/>
                </a:solidFill>
                <a:latin typeface="PT Sans Bold"/>
                <a:ea typeface="PT Sans Bold"/>
                <a:cs typeface="PT Sans Bold"/>
                <a:sym typeface="PT Sans Bold"/>
              </a:rPr>
              <a:t>Focus:</a:t>
            </a:r>
            <a:r>
              <a:rPr sz="2000" lang="en-US">
                <a:solidFill>
                  <a:srgbClr val="00002E"/>
                </a:solidFill>
                <a:latin typeface="PT Sans"/>
                <a:ea typeface="PT Sans"/>
                <a:cs typeface="PT Sans"/>
                <a:sym typeface="PT Sans"/>
              </a:rPr>
              <a:t> Internal business processes and operational efficiency.</a:t>
            </a:r>
            <a:endParaRPr sz="2400"/>
          </a:p>
          <a:p>
            <a:pPr algn="l">
              <a:lnSpc>
                <a:spcPts val="2702"/>
              </a:lnSpc>
            </a:pPr>
            <a:r>
              <a:rPr b="1" sz="2000" lang="en-US">
                <a:solidFill>
                  <a:srgbClr val="00002E"/>
                </a:solidFill>
                <a:latin typeface="PT Sans Bold"/>
                <a:ea typeface="PT Sans Bold"/>
                <a:cs typeface="PT Sans Bold"/>
                <a:sym typeface="PT Sans Bold"/>
              </a:rPr>
              <a:t>Goal:</a:t>
            </a:r>
            <a:r>
              <a:rPr sz="2000" lang="en-US">
                <a:solidFill>
                  <a:srgbClr val="00002E"/>
                </a:solidFill>
                <a:latin typeface="PT Sans"/>
                <a:ea typeface="PT Sans"/>
                <a:cs typeface="PT Sans"/>
                <a:sym typeface="PT Sans"/>
              </a:rPr>
              <a:t> Streamline finance, HR, manufacturing, and supply chain.</a:t>
            </a:r>
            <a:endParaRPr sz="2400"/>
          </a:p>
          <a:p>
            <a:pPr algn="l">
              <a:lnSpc>
                <a:spcPts val="2702"/>
              </a:lnSpc>
            </a:pPr>
            <a:r>
              <a:rPr b="1" sz="2000" lang="en-US">
                <a:solidFill>
                  <a:srgbClr val="00002E"/>
                </a:solidFill>
                <a:latin typeface="PT Sans Bold"/>
                <a:ea typeface="PT Sans Bold"/>
                <a:cs typeface="PT Sans Bold"/>
                <a:sym typeface="PT Sans Bold"/>
              </a:rPr>
              <a:t>Users:</a:t>
            </a:r>
            <a:r>
              <a:rPr sz="2000" lang="en-US">
                <a:solidFill>
                  <a:srgbClr val="00002E"/>
                </a:solidFill>
                <a:latin typeface="PT Sans"/>
                <a:ea typeface="PT Sans"/>
                <a:cs typeface="PT Sans"/>
                <a:sym typeface="PT Sans"/>
              </a:rPr>
              <a:t> Employees across all departments (finance, operations, HR).</a:t>
            </a:r>
            <a:endParaRPr sz="2400"/>
          </a:p>
          <a:p>
            <a:pPr algn="l">
              <a:lnSpc>
                <a:spcPts val="2702"/>
              </a:lnSpc>
            </a:pPr>
            <a:r>
              <a:rPr b="1" sz="2000" lang="en-US">
                <a:solidFill>
                  <a:srgbClr val="00002E"/>
                </a:solidFill>
                <a:latin typeface="PT Sans Bold"/>
                <a:ea typeface="PT Sans Bold"/>
                <a:cs typeface="PT Sans Bold"/>
                <a:sym typeface="PT Sans Bold"/>
              </a:rPr>
              <a:t>Key Functions:</a:t>
            </a:r>
            <a:r>
              <a:rPr sz="2000" lang="en-US">
                <a:solidFill>
                  <a:srgbClr val="00002E"/>
                </a:solidFill>
                <a:latin typeface="PT Sans"/>
                <a:ea typeface="PT Sans"/>
                <a:cs typeface="PT Sans"/>
                <a:sym typeface="PT Sans"/>
              </a:rPr>
              <a:t> Financial management, supply chain, production planning, inventory control.</a:t>
            </a:r>
          </a:p>
        </p:txBody>
      </p:sp>
      <p:sp>
        <p:nvSpPr>
          <p:cNvPr id="1049326" name="TextBox 11"/>
          <p:cNvSpPr txBox="1"/>
          <p:nvPr/>
        </p:nvSpPr>
        <p:spPr>
          <a:xfrm rot="0">
            <a:off x="9422759" y="4200525"/>
            <a:ext cx="6313799" cy="456076"/>
          </a:xfrm>
          <a:prstGeom prst="rect"/>
        </p:spPr>
        <p:txBody>
          <a:bodyPr anchor="t" bIns="0" lIns="0" rIns="0" rtlCol="0" tIns="0">
            <a:spAutoFit/>
          </a:bodyPr>
          <a:p>
            <a:pPr algn="l">
              <a:lnSpc>
                <a:spcPts val="3618"/>
              </a:lnSpc>
            </a:pPr>
            <a:r>
              <a:rPr b="1" sz="2400" lang="en-US">
                <a:solidFill>
                  <a:srgbClr val="00002E"/>
                </a:solidFill>
                <a:latin typeface="Nunito Bold"/>
                <a:ea typeface="Nunito Bold"/>
                <a:cs typeface="Nunito Bold"/>
                <a:sym typeface="Nunito Bold"/>
              </a:rPr>
              <a:t>CRM (Customer Relationship Management)</a:t>
            </a:r>
          </a:p>
        </p:txBody>
      </p:sp>
      <p:sp>
        <p:nvSpPr>
          <p:cNvPr id="1049327" name="TextBox 12"/>
          <p:cNvSpPr txBox="1"/>
          <p:nvPr/>
        </p:nvSpPr>
        <p:spPr>
          <a:xfrm rot="0">
            <a:off x="9422759" y="4743298"/>
            <a:ext cx="6898196" cy="1372616"/>
          </a:xfrm>
          <a:prstGeom prst="rect"/>
        </p:spPr>
        <p:txBody>
          <a:bodyPr anchor="t" bIns="0" lIns="0" rIns="0" rtlCol="0" tIns="0">
            <a:spAutoFit/>
          </a:bodyPr>
          <a:p>
            <a:pPr algn="l">
              <a:lnSpc>
                <a:spcPts val="2702"/>
              </a:lnSpc>
            </a:pPr>
            <a:r>
              <a:rPr sz="2000" lang="en-US">
                <a:solidFill>
                  <a:srgbClr val="00002E"/>
                </a:solidFill>
                <a:latin typeface="PT Sans"/>
                <a:ea typeface="PT Sans"/>
                <a:cs typeface="PT Sans"/>
                <a:sym typeface="PT Sans"/>
              </a:rPr>
              <a:t>CRM systems concentrate on managing a company's interactions with current and potential customers. Their primary goal is to improve business relationships, driving sales growth and enhancing customer satisfaction.</a:t>
            </a:r>
          </a:p>
        </p:txBody>
      </p:sp>
      <p:sp>
        <p:nvSpPr>
          <p:cNvPr id="1049328" name="TextBox 13"/>
          <p:cNvSpPr txBox="1"/>
          <p:nvPr/>
        </p:nvSpPr>
        <p:spPr>
          <a:xfrm rot="0">
            <a:off x="9422759" y="6116688"/>
            <a:ext cx="6898196" cy="1715771"/>
          </a:xfrm>
          <a:prstGeom prst="rect"/>
        </p:spPr>
        <p:txBody>
          <a:bodyPr anchor="t" bIns="0" lIns="0" rIns="0" rtlCol="0" tIns="0">
            <a:spAutoFit/>
          </a:bodyPr>
          <a:p>
            <a:pPr algn="l">
              <a:lnSpc>
                <a:spcPts val="2702"/>
              </a:lnSpc>
            </a:pPr>
            <a:r>
              <a:rPr b="1" sz="2000" lang="en-US">
                <a:solidFill>
                  <a:srgbClr val="00002E"/>
                </a:solidFill>
                <a:latin typeface="PT Sans Bold"/>
                <a:ea typeface="PT Sans Bold"/>
                <a:cs typeface="PT Sans Bold"/>
                <a:sym typeface="PT Sans Bold"/>
              </a:rPr>
              <a:t>Focus:</a:t>
            </a:r>
            <a:r>
              <a:rPr sz="2000" lang="en-US">
                <a:solidFill>
                  <a:srgbClr val="00002E"/>
                </a:solidFill>
                <a:latin typeface="PT Sans"/>
                <a:ea typeface="PT Sans"/>
                <a:cs typeface="PT Sans"/>
                <a:sym typeface="PT Sans"/>
              </a:rPr>
              <a:t> External customer interactions and relationships.</a:t>
            </a:r>
            <a:endParaRPr sz="2400"/>
          </a:p>
          <a:p>
            <a:pPr algn="l">
              <a:lnSpc>
                <a:spcPts val="2702"/>
              </a:lnSpc>
            </a:pPr>
            <a:r>
              <a:rPr b="1" sz="2000" lang="en-US">
                <a:solidFill>
                  <a:srgbClr val="00002E"/>
                </a:solidFill>
                <a:latin typeface="PT Sans Bold"/>
                <a:ea typeface="PT Sans Bold"/>
                <a:cs typeface="PT Sans Bold"/>
                <a:sym typeface="PT Sans Bold"/>
              </a:rPr>
              <a:t>Goal:</a:t>
            </a:r>
            <a:r>
              <a:rPr sz="2000" lang="en-US">
                <a:solidFill>
                  <a:srgbClr val="00002E"/>
                </a:solidFill>
                <a:latin typeface="PT Sans"/>
                <a:ea typeface="PT Sans"/>
                <a:cs typeface="PT Sans"/>
                <a:sym typeface="PT Sans"/>
              </a:rPr>
              <a:t> Improve sales, marketing, and customer service.</a:t>
            </a:r>
            <a:endParaRPr sz="2400"/>
          </a:p>
          <a:p>
            <a:pPr algn="l">
              <a:lnSpc>
                <a:spcPts val="2702"/>
              </a:lnSpc>
            </a:pPr>
            <a:r>
              <a:rPr b="1" sz="2000" lang="en-US">
                <a:solidFill>
                  <a:srgbClr val="00002E"/>
                </a:solidFill>
                <a:latin typeface="PT Sans Bold"/>
                <a:ea typeface="PT Sans Bold"/>
                <a:cs typeface="PT Sans Bold"/>
                <a:sym typeface="PT Sans Bold"/>
              </a:rPr>
              <a:t>Users:</a:t>
            </a:r>
            <a:r>
              <a:rPr sz="2000" lang="en-US">
                <a:solidFill>
                  <a:srgbClr val="00002E"/>
                </a:solidFill>
                <a:latin typeface="PT Sans"/>
                <a:ea typeface="PT Sans"/>
                <a:cs typeface="PT Sans"/>
                <a:sym typeface="PT Sans"/>
              </a:rPr>
              <a:t> Sales, marketing, and customer service teams.</a:t>
            </a:r>
            <a:endParaRPr sz="2400"/>
          </a:p>
          <a:p>
            <a:pPr algn="l">
              <a:lnSpc>
                <a:spcPts val="2702"/>
              </a:lnSpc>
            </a:pPr>
            <a:r>
              <a:rPr b="1" sz="2000" lang="en-US">
                <a:solidFill>
                  <a:srgbClr val="00002E"/>
                </a:solidFill>
                <a:latin typeface="PT Sans Bold"/>
                <a:ea typeface="PT Sans Bold"/>
                <a:cs typeface="PT Sans Bold"/>
                <a:sym typeface="PT Sans Bold"/>
              </a:rPr>
              <a:t>Key Functions:</a:t>
            </a:r>
            <a:r>
              <a:rPr sz="2000" lang="en-US">
                <a:solidFill>
                  <a:srgbClr val="00002E"/>
                </a:solidFill>
                <a:latin typeface="PT Sans"/>
                <a:ea typeface="PT Sans"/>
                <a:cs typeface="PT Sans"/>
                <a:sym typeface="PT Sans"/>
              </a:rPr>
              <a:t> Lead management, sales automation, customer support, marketing campaigns.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13" name=""/>
        <p:cNvGrpSpPr/>
        <p:nvPr/>
      </p:nvGrpSpPr>
      <p:grpSpPr>
        <a:xfrm>
          <a:off x="0" y="0"/>
          <a:ext cx="0" cy="0"/>
          <a:chOff x="0" y="0"/>
          <a:chExt cx="0" cy="0"/>
        </a:xfrm>
      </p:grpSpPr>
      <p:grpSp>
        <p:nvGrpSpPr>
          <p:cNvPr id="414" name="Group 2"/>
          <p:cNvGrpSpPr/>
          <p:nvPr/>
        </p:nvGrpSpPr>
        <p:grpSpPr>
          <a:xfrm rot="0">
            <a:off x="0" y="0"/>
            <a:ext cx="18288000" cy="10287000"/>
            <a:chOff x="0" y="0"/>
            <a:chExt cx="24384000" cy="13716000"/>
          </a:xfrm>
        </p:grpSpPr>
        <p:sp>
          <p:nvSpPr>
            <p:cNvPr id="1049335"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415" name="Group 4"/>
          <p:cNvGrpSpPr/>
          <p:nvPr/>
        </p:nvGrpSpPr>
        <p:grpSpPr>
          <a:xfrm rot="0">
            <a:off x="0" y="0"/>
            <a:ext cx="18288000" cy="10287000"/>
            <a:chOff x="0" y="0"/>
            <a:chExt cx="24384000" cy="13716000"/>
          </a:xfrm>
        </p:grpSpPr>
        <p:sp>
          <p:nvSpPr>
            <p:cNvPr id="1049336"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337" name="TextBox 6"/>
          <p:cNvSpPr txBox="1"/>
          <p:nvPr/>
        </p:nvSpPr>
        <p:spPr>
          <a:xfrm rot="0">
            <a:off x="933155" y="977208"/>
            <a:ext cx="16421395" cy="1890268"/>
          </a:xfrm>
          <a:prstGeom prst="rect"/>
        </p:spPr>
        <p:txBody>
          <a:bodyPr anchor="t" bIns="0" lIns="0" rIns="0" rtlCol="0" tIns="0">
            <a:spAutoFit/>
          </a:bodyPr>
          <a:p>
            <a:pPr algn="l">
              <a:lnSpc>
                <a:spcPts val="7442"/>
              </a:lnSpc>
            </a:pPr>
            <a:r>
              <a:rPr b="1" sz="4999" lang="en-US">
                <a:solidFill>
                  <a:srgbClr val="00002E"/>
                </a:solidFill>
                <a:latin typeface="Nunito Bold"/>
                <a:ea typeface="Nunito Bold"/>
                <a:cs typeface="Nunito Bold"/>
                <a:sym typeface="Nunito Bold"/>
              </a:rPr>
              <a:t>The Relationship between Business Strategy, IT Strategy, and Alignment Capability</a:t>
            </a:r>
          </a:p>
        </p:txBody>
      </p:sp>
      <p:sp>
        <p:nvSpPr>
          <p:cNvPr id="1049338" name="TextBox 7"/>
          <p:cNvSpPr txBox="1"/>
          <p:nvPr/>
        </p:nvSpPr>
        <p:spPr>
          <a:xfrm rot="0">
            <a:off x="933155" y="3048895"/>
            <a:ext cx="16421395" cy="921296"/>
          </a:xfrm>
          <a:prstGeom prst="rect"/>
        </p:spPr>
        <p:txBody>
          <a:bodyPr anchor="t" bIns="0" lIns="0" rIns="0" rtlCol="0" tIns="0">
            <a:spAutoFit/>
          </a:bodyPr>
          <a:p>
            <a:pPr algn="l">
              <a:lnSpc>
                <a:spcPts val="3636"/>
              </a:lnSpc>
            </a:pPr>
            <a:r>
              <a:rPr sz="2000" lang="en-US">
                <a:solidFill>
                  <a:srgbClr val="00002E"/>
                </a:solidFill>
                <a:latin typeface="PT Sans"/>
                <a:ea typeface="PT Sans"/>
                <a:cs typeface="PT Sans"/>
                <a:sym typeface="PT Sans"/>
              </a:rPr>
              <a:t>The effective integration of business goals with technology implementation is paramount for modern organizations. This requires a clear understanding of each component and their symbiotic relationship.</a:t>
            </a:r>
          </a:p>
        </p:txBody>
      </p:sp>
      <p:grpSp>
        <p:nvGrpSpPr>
          <p:cNvPr id="416" name="Group 8"/>
          <p:cNvGrpSpPr/>
          <p:nvPr/>
        </p:nvGrpSpPr>
        <p:grpSpPr>
          <a:xfrm rot="0">
            <a:off x="933155" y="4237434"/>
            <a:ext cx="5473894" cy="1066505"/>
            <a:chOff x="0" y="0"/>
            <a:chExt cx="7298525" cy="1422006"/>
          </a:xfrm>
        </p:grpSpPr>
        <p:sp>
          <p:nvSpPr>
            <p:cNvPr id="1049339" name="Freeform 9" descr="preencoded.png"/>
            <p:cNvSpPr/>
            <p:nvPr/>
          </p:nvSpPr>
          <p:spPr>
            <a:xfrm rot="0" flipH="0" flipV="0">
              <a:off x="0" y="0"/>
              <a:ext cx="7298563" cy="1422019"/>
            </a:xfrm>
            <a:custGeom>
              <a:avLst/>
              <a:ahLst/>
              <a:rect l="l" t="t" r="r" b="b"/>
              <a:pathLst>
                <a:path w="7298563" h="1422019">
                  <a:moveTo>
                    <a:pt x="0" y="0"/>
                  </a:moveTo>
                  <a:lnTo>
                    <a:pt x="7298563" y="0"/>
                  </a:lnTo>
                  <a:lnTo>
                    <a:pt x="7298563" y="1422019"/>
                  </a:lnTo>
                  <a:lnTo>
                    <a:pt x="0" y="1422019"/>
                  </a:lnTo>
                  <a:lnTo>
                    <a:pt x="0" y="0"/>
                  </a:lnTo>
                  <a:close/>
                </a:path>
              </a:pathLst>
            </a:custGeom>
            <a:blipFill>
              <a:blip xmlns:r="http://schemas.openxmlformats.org/officeDocument/2006/relationships" r:embed="rId2"/>
              <a:stretch>
                <a:fillRect l="0" t="0" r="-25" b="0"/>
              </a:stretch>
            </a:blipFill>
          </p:spPr>
        </p:sp>
      </p:grpSp>
      <p:sp>
        <p:nvSpPr>
          <p:cNvPr id="1049340" name="TextBox 10"/>
          <p:cNvSpPr txBox="1"/>
          <p:nvPr/>
        </p:nvSpPr>
        <p:spPr>
          <a:xfrm rot="0">
            <a:off x="1199702" y="5474789"/>
            <a:ext cx="3136802" cy="459076"/>
          </a:xfrm>
          <a:prstGeom prst="rect"/>
        </p:spPr>
        <p:txBody>
          <a:bodyPr anchor="t" bIns="0" lIns="0" rIns="0" rtlCol="0" tIns="0">
            <a:spAutoFit/>
          </a:bodyPr>
          <a:p>
            <a:pPr algn="l">
              <a:lnSpc>
                <a:spcPts val="3618"/>
              </a:lnSpc>
            </a:pPr>
            <a:r>
              <a:rPr b="1" sz="2400" lang="en-US">
                <a:solidFill>
                  <a:srgbClr val="00002E"/>
                </a:solidFill>
                <a:latin typeface="Nunito Bold"/>
                <a:ea typeface="Nunito Bold"/>
                <a:cs typeface="Nunito Bold"/>
                <a:sym typeface="Nunito Bold"/>
              </a:rPr>
              <a:t>Business Strategy</a:t>
            </a:r>
          </a:p>
        </p:txBody>
      </p:sp>
      <p:sp>
        <p:nvSpPr>
          <p:cNvPr id="1049341" name="TextBox 11"/>
          <p:cNvSpPr txBox="1"/>
          <p:nvPr/>
        </p:nvSpPr>
        <p:spPr>
          <a:xfrm rot="0">
            <a:off x="1199702" y="5961755"/>
            <a:ext cx="4940998" cy="2308860"/>
          </a:xfrm>
          <a:prstGeom prst="rect"/>
        </p:spPr>
        <p:txBody>
          <a:bodyPr anchor="t" bIns="0" lIns="0" rIns="0" rtlCol="0" tIns="0">
            <a:spAutoFit/>
          </a:bodyPr>
          <a:p>
            <a:pPr algn="l">
              <a:lnSpc>
                <a:spcPts val="3636"/>
              </a:lnSpc>
            </a:pPr>
            <a:r>
              <a:rPr sz="2000" lang="en-US">
                <a:solidFill>
                  <a:srgbClr val="00002E"/>
                </a:solidFill>
                <a:latin typeface="PT Sans"/>
                <a:ea typeface="PT Sans"/>
                <a:cs typeface="PT Sans"/>
                <a:sym typeface="PT Sans"/>
              </a:rPr>
              <a:t>Defines the organization's overarching goals, objectives, and desired market position. It guides all major decisions and resource allocation, focusing on market opportunities and competitive advantage.</a:t>
            </a:r>
          </a:p>
        </p:txBody>
      </p:sp>
      <p:grpSp>
        <p:nvGrpSpPr>
          <p:cNvPr id="417" name="Group 12"/>
          <p:cNvGrpSpPr/>
          <p:nvPr/>
        </p:nvGrpSpPr>
        <p:grpSpPr>
          <a:xfrm rot="0">
            <a:off x="6407048" y="4237434"/>
            <a:ext cx="5473894" cy="1066505"/>
            <a:chOff x="0" y="0"/>
            <a:chExt cx="7298525" cy="1422006"/>
          </a:xfrm>
        </p:grpSpPr>
        <p:sp>
          <p:nvSpPr>
            <p:cNvPr id="1049342" name="Freeform 13" descr="preencoded.png"/>
            <p:cNvSpPr/>
            <p:nvPr/>
          </p:nvSpPr>
          <p:spPr>
            <a:xfrm rot="0" flipH="0" flipV="0">
              <a:off x="0" y="0"/>
              <a:ext cx="7298563" cy="1422019"/>
            </a:xfrm>
            <a:custGeom>
              <a:avLst/>
              <a:ahLst/>
              <a:rect l="l" t="t" r="r" b="b"/>
              <a:pathLst>
                <a:path w="7298563" h="1422019">
                  <a:moveTo>
                    <a:pt x="0" y="0"/>
                  </a:moveTo>
                  <a:lnTo>
                    <a:pt x="7298563" y="0"/>
                  </a:lnTo>
                  <a:lnTo>
                    <a:pt x="7298563" y="1422019"/>
                  </a:lnTo>
                  <a:lnTo>
                    <a:pt x="0" y="1422019"/>
                  </a:lnTo>
                  <a:lnTo>
                    <a:pt x="0" y="0"/>
                  </a:lnTo>
                  <a:close/>
                </a:path>
              </a:pathLst>
            </a:custGeom>
            <a:blipFill>
              <a:blip xmlns:r="http://schemas.openxmlformats.org/officeDocument/2006/relationships" r:embed="rId3"/>
              <a:stretch>
                <a:fillRect l="0" t="0" r="-25" b="0"/>
              </a:stretch>
            </a:blipFill>
          </p:spPr>
        </p:sp>
      </p:grpSp>
      <p:sp>
        <p:nvSpPr>
          <p:cNvPr id="1049343" name="TextBox 14"/>
          <p:cNvSpPr txBox="1"/>
          <p:nvPr/>
        </p:nvSpPr>
        <p:spPr>
          <a:xfrm rot="0">
            <a:off x="6673606" y="5474789"/>
            <a:ext cx="3136802" cy="459076"/>
          </a:xfrm>
          <a:prstGeom prst="rect"/>
        </p:spPr>
        <p:txBody>
          <a:bodyPr anchor="t" bIns="0" lIns="0" rIns="0" rtlCol="0" tIns="0">
            <a:spAutoFit/>
          </a:bodyPr>
          <a:p>
            <a:pPr algn="l">
              <a:lnSpc>
                <a:spcPts val="3618"/>
              </a:lnSpc>
            </a:pPr>
            <a:r>
              <a:rPr b="1" sz="2400" lang="en-US">
                <a:solidFill>
                  <a:srgbClr val="00002E"/>
                </a:solidFill>
                <a:latin typeface="Nunito Bold"/>
                <a:ea typeface="Nunito Bold"/>
                <a:cs typeface="Nunito Bold"/>
                <a:sym typeface="Nunito Bold"/>
              </a:rPr>
              <a:t>IT Strategy</a:t>
            </a:r>
          </a:p>
        </p:txBody>
      </p:sp>
      <p:sp>
        <p:nvSpPr>
          <p:cNvPr id="1049344" name="TextBox 15"/>
          <p:cNvSpPr txBox="1"/>
          <p:nvPr/>
        </p:nvSpPr>
        <p:spPr>
          <a:xfrm rot="0">
            <a:off x="6673606" y="5961755"/>
            <a:ext cx="4940998" cy="2770632"/>
          </a:xfrm>
          <a:prstGeom prst="rect"/>
        </p:spPr>
        <p:txBody>
          <a:bodyPr anchor="t" bIns="0" lIns="0" rIns="0" rtlCol="0" tIns="0">
            <a:spAutoFit/>
          </a:bodyPr>
          <a:p>
            <a:pPr algn="l">
              <a:lnSpc>
                <a:spcPts val="3636"/>
              </a:lnSpc>
            </a:pPr>
            <a:r>
              <a:rPr sz="2000" lang="en-US">
                <a:solidFill>
                  <a:srgbClr val="00002E"/>
                </a:solidFill>
                <a:latin typeface="PT Sans"/>
                <a:ea typeface="PT Sans"/>
                <a:cs typeface="PT Sans"/>
                <a:sym typeface="PT Sans"/>
              </a:rPr>
              <a:t>Outlines how information technology will be leveraged to support, enable, and accelerate the achievement of business goals. It encompasses technology investments, infrastructure, applications, and digital initiatives.</a:t>
            </a:r>
          </a:p>
        </p:txBody>
      </p:sp>
      <p:grpSp>
        <p:nvGrpSpPr>
          <p:cNvPr id="418" name="Group 16"/>
          <p:cNvGrpSpPr/>
          <p:nvPr/>
        </p:nvGrpSpPr>
        <p:grpSpPr>
          <a:xfrm rot="0">
            <a:off x="11880952" y="4237434"/>
            <a:ext cx="5473894" cy="1066505"/>
            <a:chOff x="0" y="0"/>
            <a:chExt cx="7298525" cy="1422006"/>
          </a:xfrm>
        </p:grpSpPr>
        <p:sp>
          <p:nvSpPr>
            <p:cNvPr id="1049345" name="Freeform 17" descr="preencoded.png"/>
            <p:cNvSpPr/>
            <p:nvPr/>
          </p:nvSpPr>
          <p:spPr>
            <a:xfrm rot="0" flipH="0" flipV="0">
              <a:off x="0" y="0"/>
              <a:ext cx="7298563" cy="1422019"/>
            </a:xfrm>
            <a:custGeom>
              <a:avLst/>
              <a:ahLst/>
              <a:rect l="l" t="t" r="r" b="b"/>
              <a:pathLst>
                <a:path w="7298563" h="1422019">
                  <a:moveTo>
                    <a:pt x="0" y="0"/>
                  </a:moveTo>
                  <a:lnTo>
                    <a:pt x="7298563" y="0"/>
                  </a:lnTo>
                  <a:lnTo>
                    <a:pt x="7298563" y="1422019"/>
                  </a:lnTo>
                  <a:lnTo>
                    <a:pt x="0" y="1422019"/>
                  </a:lnTo>
                  <a:lnTo>
                    <a:pt x="0" y="0"/>
                  </a:lnTo>
                  <a:close/>
                </a:path>
              </a:pathLst>
            </a:custGeom>
            <a:blipFill>
              <a:blip xmlns:r="http://schemas.openxmlformats.org/officeDocument/2006/relationships" r:embed="rId4"/>
              <a:stretch>
                <a:fillRect l="0" t="0" r="-25" b="0"/>
              </a:stretch>
            </a:blipFill>
          </p:spPr>
        </p:sp>
      </p:grpSp>
      <p:sp>
        <p:nvSpPr>
          <p:cNvPr id="1049346" name="TextBox 18"/>
          <p:cNvSpPr txBox="1"/>
          <p:nvPr/>
        </p:nvSpPr>
        <p:spPr>
          <a:xfrm rot="0">
            <a:off x="12147499" y="5474789"/>
            <a:ext cx="3136802" cy="459076"/>
          </a:xfrm>
          <a:prstGeom prst="rect"/>
        </p:spPr>
        <p:txBody>
          <a:bodyPr anchor="t" bIns="0" lIns="0" rIns="0" rtlCol="0" tIns="0">
            <a:spAutoFit/>
          </a:bodyPr>
          <a:p>
            <a:pPr algn="l">
              <a:lnSpc>
                <a:spcPts val="3618"/>
              </a:lnSpc>
            </a:pPr>
            <a:r>
              <a:rPr b="1" sz="2400" lang="en-US">
                <a:solidFill>
                  <a:srgbClr val="00002E"/>
                </a:solidFill>
                <a:latin typeface="Nunito Bold"/>
                <a:ea typeface="Nunito Bold"/>
                <a:cs typeface="Nunito Bold"/>
                <a:sym typeface="Nunito Bold"/>
              </a:rPr>
              <a:t>Strategic Alignment</a:t>
            </a:r>
          </a:p>
        </p:txBody>
      </p:sp>
      <p:sp>
        <p:nvSpPr>
          <p:cNvPr id="1049347" name="TextBox 19"/>
          <p:cNvSpPr txBox="1"/>
          <p:nvPr/>
        </p:nvSpPr>
        <p:spPr>
          <a:xfrm rot="0">
            <a:off x="12147499" y="5961755"/>
            <a:ext cx="4940998" cy="3232404"/>
          </a:xfrm>
          <a:prstGeom prst="rect"/>
        </p:spPr>
        <p:txBody>
          <a:bodyPr anchor="t" bIns="0" lIns="0" rIns="0" rtlCol="0" tIns="0">
            <a:spAutoFit/>
          </a:bodyPr>
          <a:p>
            <a:pPr algn="l">
              <a:lnSpc>
                <a:spcPts val="3636"/>
              </a:lnSpc>
            </a:pPr>
            <a:r>
              <a:rPr sz="2000" lang="en-US">
                <a:solidFill>
                  <a:srgbClr val="00002E"/>
                </a:solidFill>
                <a:latin typeface="PT Sans"/>
                <a:ea typeface="PT Sans"/>
                <a:cs typeface="PT Sans"/>
                <a:sym typeface="PT Sans"/>
              </a:rPr>
              <a:t>The crucial capability to harmonize IT initiatives with business objectives, ensuring technology investments directly contribute to competitive advantage, operational efficiency, and overall value creation. It's the bridge between vision and execution.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21" name=""/>
        <p:cNvGrpSpPr/>
        <p:nvPr/>
      </p:nvGrpSpPr>
      <p:grpSpPr>
        <a:xfrm>
          <a:off x="0" y="0"/>
          <a:ext cx="0" cy="0"/>
          <a:chOff x="0" y="0"/>
          <a:chExt cx="0" cy="0"/>
        </a:xfrm>
      </p:grpSpPr>
      <p:grpSp>
        <p:nvGrpSpPr>
          <p:cNvPr id="422" name="Group 2"/>
          <p:cNvGrpSpPr/>
          <p:nvPr/>
        </p:nvGrpSpPr>
        <p:grpSpPr>
          <a:xfrm rot="0">
            <a:off x="0" y="0"/>
            <a:ext cx="18288000" cy="10287000"/>
            <a:chOff x="0" y="0"/>
            <a:chExt cx="24384000" cy="13716000"/>
          </a:xfrm>
        </p:grpSpPr>
        <p:sp>
          <p:nvSpPr>
            <p:cNvPr id="1049354"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423" name="Group 4"/>
          <p:cNvGrpSpPr/>
          <p:nvPr/>
        </p:nvGrpSpPr>
        <p:grpSpPr>
          <a:xfrm rot="0">
            <a:off x="0" y="0"/>
            <a:ext cx="18288000" cy="10287000"/>
            <a:chOff x="0" y="0"/>
            <a:chExt cx="24384000" cy="13716000"/>
          </a:xfrm>
        </p:grpSpPr>
        <p:sp>
          <p:nvSpPr>
            <p:cNvPr id="1049355"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356" name="TextBox 6"/>
          <p:cNvSpPr txBox="1"/>
          <p:nvPr/>
        </p:nvSpPr>
        <p:spPr>
          <a:xfrm rot="0">
            <a:off x="932707" y="589959"/>
            <a:ext cx="16422595" cy="1837944"/>
          </a:xfrm>
          <a:prstGeom prst="rect"/>
        </p:spPr>
        <p:txBody>
          <a:bodyPr anchor="t" bIns="0" lIns="0" rIns="0" rtlCol="0" tIns="0">
            <a:spAutoFit/>
          </a:bodyPr>
          <a:p>
            <a:pPr algn="l">
              <a:lnSpc>
                <a:spcPts val="7236"/>
              </a:lnSpc>
            </a:pPr>
            <a:r>
              <a:rPr b="1" sz="4800" lang="en-US">
                <a:solidFill>
                  <a:srgbClr val="00002E"/>
                </a:solidFill>
                <a:latin typeface="Nunito Bold"/>
                <a:ea typeface="Nunito Bold"/>
                <a:cs typeface="Nunito Bold"/>
                <a:sym typeface="Nunito Bold"/>
              </a:rPr>
              <a:t>How Business Strategy, IT Strategy, and Alignment Capability Work Together</a:t>
            </a:r>
          </a:p>
        </p:txBody>
      </p:sp>
      <p:sp>
        <p:nvSpPr>
          <p:cNvPr id="1049357" name="TextBox 7"/>
          <p:cNvSpPr txBox="1"/>
          <p:nvPr/>
        </p:nvSpPr>
        <p:spPr>
          <a:xfrm rot="0">
            <a:off x="932707" y="2660599"/>
            <a:ext cx="16422595" cy="920096"/>
          </a:xfrm>
          <a:prstGeom prst="rect"/>
        </p:spPr>
        <p:txBody>
          <a:bodyPr anchor="t" bIns="0" lIns="0" rIns="0" rtlCol="0" tIns="0">
            <a:spAutoFit/>
          </a:bodyPr>
          <a:p>
            <a:pPr algn="l">
              <a:lnSpc>
                <a:spcPts val="3636"/>
              </a:lnSpc>
            </a:pPr>
            <a:r>
              <a:rPr sz="2400" lang="en-US">
                <a:solidFill>
                  <a:srgbClr val="00002E"/>
                </a:solidFill>
                <a:latin typeface="PT Sans"/>
                <a:ea typeface="PT Sans"/>
                <a:cs typeface="PT Sans"/>
                <a:sym typeface="PT Sans"/>
              </a:rPr>
              <a:t>The symbiotic relationship between business strategy, IT strategy, and strategic alignment forms a continuous loop, where each component influences and reinforces the others to drive organizational success.</a:t>
            </a:r>
          </a:p>
        </p:txBody>
      </p:sp>
      <p:sp>
        <p:nvSpPr>
          <p:cNvPr id="1049358" name="TextBox 8"/>
          <p:cNvSpPr txBox="1"/>
          <p:nvPr/>
        </p:nvSpPr>
        <p:spPr>
          <a:xfrm rot="0">
            <a:off x="1092971" y="5582098"/>
            <a:ext cx="3738916" cy="458476"/>
          </a:xfrm>
          <a:prstGeom prst="rect"/>
        </p:spPr>
        <p:txBody>
          <a:bodyPr anchor="t" bIns="0" lIns="0" rIns="0" rtlCol="0" tIns="0">
            <a:spAutoFit/>
          </a:bodyPr>
          <a:p>
            <a:pPr algn="r">
              <a:lnSpc>
                <a:spcPts val="3618"/>
              </a:lnSpc>
            </a:pPr>
            <a:r>
              <a:rPr b="1" sz="2400" lang="en-US">
                <a:solidFill>
                  <a:srgbClr val="00002E"/>
                </a:solidFill>
                <a:latin typeface="Nunito Bold"/>
                <a:ea typeface="Nunito Bold"/>
                <a:cs typeface="Nunito Bold"/>
                <a:sym typeface="Nunito Bold"/>
              </a:rPr>
              <a:t>Business Strategy Drives</a:t>
            </a:r>
          </a:p>
        </p:txBody>
      </p:sp>
      <p:sp>
        <p:nvSpPr>
          <p:cNvPr id="1049359" name="TextBox 9"/>
          <p:cNvSpPr txBox="1"/>
          <p:nvPr/>
        </p:nvSpPr>
        <p:spPr>
          <a:xfrm rot="0">
            <a:off x="932707" y="6068616"/>
            <a:ext cx="4804200" cy="2308860"/>
          </a:xfrm>
          <a:prstGeom prst="rect"/>
        </p:spPr>
        <p:txBody>
          <a:bodyPr anchor="t" bIns="0" lIns="0" rIns="0" rtlCol="0" tIns="0">
            <a:spAutoFit/>
          </a:bodyPr>
          <a:p>
            <a:pPr algn="ctr">
              <a:lnSpc>
                <a:spcPts val="3636"/>
              </a:lnSpc>
            </a:pPr>
            <a:r>
              <a:rPr sz="2400" lang="en-US">
                <a:solidFill>
                  <a:srgbClr val="00002E"/>
                </a:solidFill>
                <a:latin typeface="PT Sans"/>
                <a:ea typeface="PT Sans"/>
                <a:cs typeface="PT Sans"/>
                <a:sym typeface="PT Sans"/>
              </a:rPr>
              <a:t>Sets the overall direction and objectives, identifying market opportunities and competitive differentiators that technology must support.</a:t>
            </a:r>
          </a:p>
        </p:txBody>
      </p:sp>
      <p:grpSp>
        <p:nvGrpSpPr>
          <p:cNvPr id="424" name="Group 10"/>
          <p:cNvGrpSpPr/>
          <p:nvPr/>
        </p:nvGrpSpPr>
        <p:grpSpPr>
          <a:xfrm rot="0">
            <a:off x="6269984" y="3847948"/>
            <a:ext cx="5747890" cy="5747890"/>
            <a:chOff x="0" y="0"/>
            <a:chExt cx="7663853" cy="7663853"/>
          </a:xfrm>
        </p:grpSpPr>
        <p:sp>
          <p:nvSpPr>
            <p:cNvPr id="1049360" name="Freeform 11" descr="preencoded.png"/>
            <p:cNvSpPr/>
            <p:nvPr/>
          </p:nvSpPr>
          <p:spPr>
            <a:xfrm rot="0" flipH="0" flipV="0">
              <a:off x="0" y="0"/>
              <a:ext cx="7663815" cy="7663815"/>
            </a:xfrm>
            <a:custGeom>
              <a:avLst/>
              <a:ahLst/>
              <a:rect l="l" t="t" r="r" b="b"/>
              <a:pathLst>
                <a:path w="7663815" h="7663815">
                  <a:moveTo>
                    <a:pt x="0" y="0"/>
                  </a:moveTo>
                  <a:lnTo>
                    <a:pt x="7663815" y="0"/>
                  </a:lnTo>
                  <a:lnTo>
                    <a:pt x="7663815" y="7663815"/>
                  </a:lnTo>
                  <a:lnTo>
                    <a:pt x="0" y="7663815"/>
                  </a:lnTo>
                  <a:lnTo>
                    <a:pt x="0" y="0"/>
                  </a:lnTo>
                  <a:close/>
                </a:path>
              </a:pathLst>
            </a:custGeom>
            <a:blipFill>
              <a:blip xmlns:r="http://schemas.openxmlformats.org/officeDocument/2006/relationships" r:embed="rId2"/>
              <a:stretch>
                <a:fillRect l="0" t="0" r="0" b="0"/>
              </a:stretch>
            </a:blipFill>
          </p:spPr>
        </p:sp>
      </p:grpSp>
      <p:grpSp>
        <p:nvGrpSpPr>
          <p:cNvPr id="425" name="Group 12"/>
          <p:cNvGrpSpPr/>
          <p:nvPr/>
        </p:nvGrpSpPr>
        <p:grpSpPr>
          <a:xfrm rot="0">
            <a:off x="6962623" y="6176515"/>
            <a:ext cx="398707" cy="398707"/>
            <a:chOff x="0" y="0"/>
            <a:chExt cx="531609" cy="531609"/>
          </a:xfrm>
        </p:grpSpPr>
        <p:sp>
          <p:nvSpPr>
            <p:cNvPr id="1049361" name="Freeform 13" descr="preencoded.png"/>
            <p:cNvSpPr/>
            <p:nvPr/>
          </p:nvSpPr>
          <p:spPr>
            <a:xfrm rot="0" flipH="0" flipV="0">
              <a:off x="0" y="0"/>
              <a:ext cx="531622" cy="531622"/>
            </a:xfrm>
            <a:custGeom>
              <a:avLst/>
              <a:ahLst/>
              <a:rect l="l" t="t" r="r" b="b"/>
              <a:pathLst>
                <a:path w="531622" h="531622">
                  <a:moveTo>
                    <a:pt x="0" y="0"/>
                  </a:moveTo>
                  <a:lnTo>
                    <a:pt x="531622" y="0"/>
                  </a:lnTo>
                  <a:lnTo>
                    <a:pt x="531622" y="531622"/>
                  </a:lnTo>
                  <a:lnTo>
                    <a:pt x="0" y="531622"/>
                  </a:lnTo>
                  <a:lnTo>
                    <a:pt x="0" y="0"/>
                  </a:lnTo>
                  <a:close/>
                </a:path>
              </a:pathLst>
            </a:custGeom>
            <a:blipFill>
              <a:blip xmlns:r="http://schemas.openxmlformats.org/officeDocument/2006/relationships" r:embed="rId3"/>
              <a:stretch>
                <a:fillRect l="0" t="0" r="2" b="-18999"/>
              </a:stretch>
            </a:blipFill>
          </p:spPr>
        </p:sp>
      </p:grpSp>
      <p:sp>
        <p:nvSpPr>
          <p:cNvPr id="1049362" name="TextBox 14"/>
          <p:cNvSpPr txBox="1"/>
          <p:nvPr/>
        </p:nvSpPr>
        <p:spPr>
          <a:xfrm rot="0">
            <a:off x="12417476" y="4246664"/>
            <a:ext cx="3135001" cy="458476"/>
          </a:xfrm>
          <a:prstGeom prst="rect"/>
        </p:spPr>
        <p:txBody>
          <a:bodyPr anchor="t" bIns="0" lIns="0" rIns="0" rtlCol="0" tIns="0">
            <a:spAutoFit/>
          </a:bodyPr>
          <a:p>
            <a:pPr algn="l">
              <a:lnSpc>
                <a:spcPts val="3618"/>
              </a:lnSpc>
            </a:pPr>
            <a:r>
              <a:rPr b="1" sz="2400" lang="en-US">
                <a:solidFill>
                  <a:srgbClr val="00002E"/>
                </a:solidFill>
                <a:latin typeface="Nunito Bold"/>
                <a:ea typeface="Nunito Bold"/>
                <a:cs typeface="Nunito Bold"/>
                <a:sym typeface="Nunito Bold"/>
              </a:rPr>
              <a:t>IT Strategy Enables</a:t>
            </a:r>
          </a:p>
        </p:txBody>
      </p:sp>
      <p:sp>
        <p:nvSpPr>
          <p:cNvPr id="1049363" name="TextBox 15"/>
          <p:cNvSpPr txBox="1"/>
          <p:nvPr/>
        </p:nvSpPr>
        <p:spPr>
          <a:xfrm rot="0">
            <a:off x="12417476" y="4733182"/>
            <a:ext cx="4937998" cy="1847088"/>
          </a:xfrm>
          <a:prstGeom prst="rect"/>
        </p:spPr>
        <p:txBody>
          <a:bodyPr anchor="t" bIns="0" lIns="0" rIns="0" rtlCol="0" tIns="0">
            <a:spAutoFit/>
          </a:bodyPr>
          <a:p>
            <a:pPr algn="l">
              <a:lnSpc>
                <a:spcPts val="3636"/>
              </a:lnSpc>
            </a:pPr>
            <a:r>
              <a:rPr sz="2400" lang="en-US">
                <a:solidFill>
                  <a:srgbClr val="00002E"/>
                </a:solidFill>
                <a:latin typeface="PT Sans"/>
                <a:ea typeface="PT Sans"/>
                <a:cs typeface="PT Sans"/>
                <a:sym typeface="PT Sans"/>
              </a:rPr>
              <a:t>Develops technological solutions and infrastructure to achieve business goals, creating capabilities and efficiencies.</a:t>
            </a:r>
          </a:p>
        </p:txBody>
      </p:sp>
      <p:grpSp>
        <p:nvGrpSpPr>
          <p:cNvPr id="426" name="Group 16"/>
          <p:cNvGrpSpPr/>
          <p:nvPr/>
        </p:nvGrpSpPr>
        <p:grpSpPr>
          <a:xfrm rot="0">
            <a:off x="6269984" y="3847948"/>
            <a:ext cx="5747890" cy="5747890"/>
            <a:chOff x="0" y="0"/>
            <a:chExt cx="7663853" cy="7663853"/>
          </a:xfrm>
        </p:grpSpPr>
        <p:sp>
          <p:nvSpPr>
            <p:cNvPr id="1049364" name="Freeform 17" descr="preencoded.png"/>
            <p:cNvSpPr/>
            <p:nvPr/>
          </p:nvSpPr>
          <p:spPr>
            <a:xfrm rot="0" flipH="0" flipV="0">
              <a:off x="0" y="0"/>
              <a:ext cx="7663815" cy="7663815"/>
            </a:xfrm>
            <a:custGeom>
              <a:avLst/>
              <a:ahLst/>
              <a:rect l="l" t="t" r="r" b="b"/>
              <a:pathLst>
                <a:path w="7663815" h="7663815">
                  <a:moveTo>
                    <a:pt x="0" y="0"/>
                  </a:moveTo>
                  <a:lnTo>
                    <a:pt x="7663815" y="0"/>
                  </a:lnTo>
                  <a:lnTo>
                    <a:pt x="7663815" y="7663815"/>
                  </a:lnTo>
                  <a:lnTo>
                    <a:pt x="0" y="7663815"/>
                  </a:lnTo>
                  <a:lnTo>
                    <a:pt x="0" y="0"/>
                  </a:lnTo>
                  <a:close/>
                </a:path>
              </a:pathLst>
            </a:custGeom>
            <a:blipFill>
              <a:blip xmlns:r="http://schemas.openxmlformats.org/officeDocument/2006/relationships" r:embed="rId4"/>
              <a:stretch>
                <a:fillRect l="0" t="0" r="0" b="0"/>
              </a:stretch>
            </a:blipFill>
          </p:spPr>
        </p:sp>
      </p:grpSp>
      <p:grpSp>
        <p:nvGrpSpPr>
          <p:cNvPr id="427" name="Group 18"/>
          <p:cNvGrpSpPr/>
          <p:nvPr/>
        </p:nvGrpSpPr>
        <p:grpSpPr>
          <a:xfrm rot="0">
            <a:off x="10234908" y="4979041"/>
            <a:ext cx="398707" cy="398707"/>
            <a:chOff x="0" y="0"/>
            <a:chExt cx="531609" cy="531609"/>
          </a:xfrm>
        </p:grpSpPr>
        <p:sp>
          <p:nvSpPr>
            <p:cNvPr id="1049365" name="Freeform 19" descr="preencoded.png"/>
            <p:cNvSpPr/>
            <p:nvPr/>
          </p:nvSpPr>
          <p:spPr>
            <a:xfrm rot="0" flipH="0" flipV="0">
              <a:off x="0" y="0"/>
              <a:ext cx="531622" cy="531622"/>
            </a:xfrm>
            <a:custGeom>
              <a:avLst/>
              <a:ahLst/>
              <a:rect l="l" t="t" r="r" b="b"/>
              <a:pathLst>
                <a:path w="531622" h="531622">
                  <a:moveTo>
                    <a:pt x="0" y="0"/>
                  </a:moveTo>
                  <a:lnTo>
                    <a:pt x="531622" y="0"/>
                  </a:lnTo>
                  <a:lnTo>
                    <a:pt x="531622" y="531622"/>
                  </a:lnTo>
                  <a:lnTo>
                    <a:pt x="0" y="531622"/>
                  </a:lnTo>
                  <a:lnTo>
                    <a:pt x="0" y="0"/>
                  </a:lnTo>
                  <a:close/>
                </a:path>
              </a:pathLst>
            </a:custGeom>
            <a:blipFill>
              <a:blip xmlns:r="http://schemas.openxmlformats.org/officeDocument/2006/relationships" r:embed="rId3"/>
              <a:stretch>
                <a:fillRect l="0" t="0" r="2" b="-18999"/>
              </a:stretch>
            </a:blipFill>
          </p:spPr>
        </p:sp>
      </p:grpSp>
      <p:sp>
        <p:nvSpPr>
          <p:cNvPr id="1049366" name="TextBox 20"/>
          <p:cNvSpPr txBox="1"/>
          <p:nvPr/>
        </p:nvSpPr>
        <p:spPr>
          <a:xfrm rot="0">
            <a:off x="12417476" y="7320410"/>
            <a:ext cx="3135001" cy="458476"/>
          </a:xfrm>
          <a:prstGeom prst="rect"/>
        </p:spPr>
        <p:txBody>
          <a:bodyPr anchor="t" bIns="0" lIns="0" rIns="0" rtlCol="0" tIns="0">
            <a:spAutoFit/>
          </a:bodyPr>
          <a:p>
            <a:pPr algn="l">
              <a:lnSpc>
                <a:spcPts val="3618"/>
              </a:lnSpc>
            </a:pPr>
            <a:r>
              <a:rPr b="1" sz="2400" lang="en-US">
                <a:solidFill>
                  <a:srgbClr val="00002E"/>
                </a:solidFill>
                <a:latin typeface="Nunito Bold"/>
                <a:ea typeface="Nunito Bold"/>
                <a:cs typeface="Nunito Bold"/>
                <a:sym typeface="Nunito Bold"/>
              </a:rPr>
              <a:t>Alignment Optimizes</a:t>
            </a:r>
          </a:p>
        </p:txBody>
      </p:sp>
      <p:sp>
        <p:nvSpPr>
          <p:cNvPr id="1049367" name="TextBox 21"/>
          <p:cNvSpPr txBox="1"/>
          <p:nvPr/>
        </p:nvSpPr>
        <p:spPr>
          <a:xfrm rot="0">
            <a:off x="12417476" y="7806928"/>
            <a:ext cx="4937998" cy="1847087"/>
          </a:xfrm>
          <a:prstGeom prst="rect"/>
        </p:spPr>
        <p:txBody>
          <a:bodyPr anchor="t" bIns="0" lIns="0" rIns="0" rtlCol="0" tIns="0">
            <a:spAutoFit/>
          </a:bodyPr>
          <a:p>
            <a:pPr algn="l">
              <a:lnSpc>
                <a:spcPts val="3636"/>
              </a:lnSpc>
            </a:pPr>
            <a:r>
              <a:rPr sz="2400" lang="en-US">
                <a:solidFill>
                  <a:srgbClr val="00002E"/>
                </a:solidFill>
                <a:latin typeface="PT Sans"/>
                <a:ea typeface="PT Sans"/>
                <a:cs typeface="PT Sans"/>
                <a:sym typeface="PT Sans"/>
              </a:rPr>
              <a:t>Ensures IT initiatives are directly linked to business outcomes, maximizing value, mitigating risks, and fostering innovation.</a:t>
            </a:r>
          </a:p>
        </p:txBody>
      </p:sp>
      <p:grpSp>
        <p:nvGrpSpPr>
          <p:cNvPr id="428" name="Group 22"/>
          <p:cNvGrpSpPr/>
          <p:nvPr/>
        </p:nvGrpSpPr>
        <p:grpSpPr>
          <a:xfrm rot="0">
            <a:off x="6269984" y="3847948"/>
            <a:ext cx="5747890" cy="5747890"/>
            <a:chOff x="0" y="0"/>
            <a:chExt cx="7663853" cy="7663853"/>
          </a:xfrm>
        </p:grpSpPr>
        <p:sp>
          <p:nvSpPr>
            <p:cNvPr id="1049368" name="Freeform 23" descr="preencoded.png"/>
            <p:cNvSpPr/>
            <p:nvPr/>
          </p:nvSpPr>
          <p:spPr>
            <a:xfrm rot="0" flipH="0" flipV="0">
              <a:off x="0" y="0"/>
              <a:ext cx="7663815" cy="7663815"/>
            </a:xfrm>
            <a:custGeom>
              <a:avLst/>
              <a:ahLst/>
              <a:rect l="l" t="t" r="r" b="b"/>
              <a:pathLst>
                <a:path w="7663815" h="7663815">
                  <a:moveTo>
                    <a:pt x="0" y="0"/>
                  </a:moveTo>
                  <a:lnTo>
                    <a:pt x="7663815" y="0"/>
                  </a:lnTo>
                  <a:lnTo>
                    <a:pt x="7663815" y="7663815"/>
                  </a:lnTo>
                  <a:lnTo>
                    <a:pt x="0" y="7663815"/>
                  </a:lnTo>
                  <a:lnTo>
                    <a:pt x="0" y="0"/>
                  </a:lnTo>
                  <a:close/>
                </a:path>
              </a:pathLst>
            </a:custGeom>
            <a:blipFill>
              <a:blip xmlns:r="http://schemas.openxmlformats.org/officeDocument/2006/relationships" r:embed="rId5"/>
              <a:stretch>
                <a:fillRect l="0" t="0" r="0" b="0"/>
              </a:stretch>
            </a:blipFill>
          </p:spPr>
        </p:sp>
      </p:grpSp>
      <p:grpSp>
        <p:nvGrpSpPr>
          <p:cNvPr id="429" name="Group 24"/>
          <p:cNvGrpSpPr/>
          <p:nvPr/>
        </p:nvGrpSpPr>
        <p:grpSpPr>
          <a:xfrm rot="0">
            <a:off x="9635728" y="8411613"/>
            <a:ext cx="398707" cy="398707"/>
            <a:chOff x="0" y="0"/>
            <a:chExt cx="531609" cy="531609"/>
          </a:xfrm>
        </p:grpSpPr>
        <p:sp>
          <p:nvSpPr>
            <p:cNvPr id="1049369" name="Freeform 25" descr="preencoded.png"/>
            <p:cNvSpPr/>
            <p:nvPr/>
          </p:nvSpPr>
          <p:spPr>
            <a:xfrm rot="0" flipH="0" flipV="0">
              <a:off x="0" y="0"/>
              <a:ext cx="531622" cy="531622"/>
            </a:xfrm>
            <a:custGeom>
              <a:avLst/>
              <a:ahLst/>
              <a:rect l="l" t="t" r="r" b="b"/>
              <a:pathLst>
                <a:path w="531622" h="531622">
                  <a:moveTo>
                    <a:pt x="0" y="0"/>
                  </a:moveTo>
                  <a:lnTo>
                    <a:pt x="531622" y="0"/>
                  </a:lnTo>
                  <a:lnTo>
                    <a:pt x="531622" y="531622"/>
                  </a:lnTo>
                  <a:lnTo>
                    <a:pt x="0" y="531622"/>
                  </a:lnTo>
                  <a:lnTo>
                    <a:pt x="0" y="0"/>
                  </a:lnTo>
                  <a:close/>
                </a:path>
              </a:pathLst>
            </a:custGeom>
            <a:blipFill>
              <a:blip xmlns:r="http://schemas.openxmlformats.org/officeDocument/2006/relationships" r:embed="rId3"/>
              <a:stretch>
                <a:fillRect l="0" t="0" r="2" b="-18999"/>
              </a:stretch>
            </a:blipFill>
          </p:spPr>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32" name=""/>
        <p:cNvGrpSpPr/>
        <p:nvPr/>
      </p:nvGrpSpPr>
      <p:grpSpPr>
        <a:xfrm>
          <a:off x="0" y="0"/>
          <a:ext cx="0" cy="0"/>
          <a:chOff x="0" y="0"/>
          <a:chExt cx="0" cy="0"/>
        </a:xfrm>
      </p:grpSpPr>
      <p:grpSp>
        <p:nvGrpSpPr>
          <p:cNvPr id="433" name="Group 2"/>
          <p:cNvGrpSpPr/>
          <p:nvPr/>
        </p:nvGrpSpPr>
        <p:grpSpPr>
          <a:xfrm rot="0">
            <a:off x="0" y="0"/>
            <a:ext cx="18288000" cy="10287000"/>
            <a:chOff x="0" y="0"/>
            <a:chExt cx="24384000" cy="13716000"/>
          </a:xfrm>
        </p:grpSpPr>
        <p:sp>
          <p:nvSpPr>
            <p:cNvPr id="1049376"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434" name="Group 4"/>
          <p:cNvGrpSpPr/>
          <p:nvPr/>
        </p:nvGrpSpPr>
        <p:grpSpPr>
          <a:xfrm rot="0">
            <a:off x="0" y="0"/>
            <a:ext cx="18288000" cy="10287000"/>
            <a:chOff x="0" y="0"/>
            <a:chExt cx="24384000" cy="13716000"/>
          </a:xfrm>
        </p:grpSpPr>
        <p:sp>
          <p:nvSpPr>
            <p:cNvPr id="1049377"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378" name="TextBox 6"/>
          <p:cNvSpPr txBox="1"/>
          <p:nvPr/>
        </p:nvSpPr>
        <p:spPr>
          <a:xfrm rot="0">
            <a:off x="966635" y="735806"/>
            <a:ext cx="6499203" cy="964797"/>
          </a:xfrm>
          <a:prstGeom prst="rect"/>
        </p:spPr>
        <p:txBody>
          <a:bodyPr anchor="t" bIns="0" lIns="0" rIns="0" rtlCol="0" tIns="0">
            <a:spAutoFit/>
          </a:bodyPr>
          <a:p>
            <a:pPr algn="l">
              <a:lnSpc>
                <a:spcPts val="7555"/>
              </a:lnSpc>
            </a:pPr>
            <a:r>
              <a:rPr b="1" sz="4999" lang="en-US">
                <a:solidFill>
                  <a:srgbClr val="00002E"/>
                </a:solidFill>
                <a:latin typeface="Nunito Bold"/>
                <a:ea typeface="Nunito Bold"/>
                <a:cs typeface="Nunito Bold"/>
                <a:sym typeface="Nunito Bold"/>
              </a:rPr>
              <a:t>The Alignment Cycle</a:t>
            </a:r>
          </a:p>
        </p:txBody>
      </p:sp>
      <p:sp>
        <p:nvSpPr>
          <p:cNvPr id="1049379" name="TextBox 7"/>
          <p:cNvSpPr txBox="1"/>
          <p:nvPr/>
        </p:nvSpPr>
        <p:spPr>
          <a:xfrm rot="0">
            <a:off x="966635" y="2067525"/>
            <a:ext cx="16354796" cy="1045210"/>
          </a:xfrm>
          <a:prstGeom prst="rect"/>
        </p:spPr>
        <p:txBody>
          <a:bodyPr anchor="t" bIns="0" lIns="0" rIns="0" rtlCol="0" tIns="0">
            <a:spAutoFit/>
          </a:bodyPr>
          <a:p>
            <a:pPr algn="l">
              <a:lnSpc>
                <a:spcPts val="4115"/>
              </a:lnSpc>
            </a:pPr>
            <a:r>
              <a:rPr sz="2400" lang="en-US">
                <a:solidFill>
                  <a:srgbClr val="00002E"/>
                </a:solidFill>
                <a:latin typeface="PT Sans"/>
                <a:ea typeface="PT Sans"/>
                <a:cs typeface="PT Sans"/>
                <a:sym typeface="PT Sans"/>
              </a:rPr>
              <a:t>Strategic alignment is not a one-time event, but a dynamic and continuous cycle that requires ongoing attention and adaptation to ensure technology consistently supports and advances business objectives.</a:t>
            </a:r>
          </a:p>
        </p:txBody>
      </p:sp>
      <p:grpSp>
        <p:nvGrpSpPr>
          <p:cNvPr id="435" name="Group 8"/>
          <p:cNvGrpSpPr/>
          <p:nvPr/>
        </p:nvGrpSpPr>
        <p:grpSpPr>
          <a:xfrm rot="0">
            <a:off x="966635" y="3381527"/>
            <a:ext cx="276073" cy="276073"/>
            <a:chOff x="0" y="0"/>
            <a:chExt cx="368097" cy="368097"/>
          </a:xfrm>
        </p:grpSpPr>
        <p:sp>
          <p:nvSpPr>
            <p:cNvPr id="1049380" name="Freeform 9" descr="preencoded.png"/>
            <p:cNvSpPr/>
            <p:nvPr/>
          </p:nvSpPr>
          <p:spPr>
            <a:xfrm rot="0" flipH="0" flipV="0">
              <a:off x="0" y="0"/>
              <a:ext cx="368046" cy="368046"/>
            </a:xfrm>
            <a:custGeom>
              <a:avLst/>
              <a:ahLst/>
              <a:rect l="l" t="t" r="r" b="b"/>
              <a:pathLst>
                <a:path w="368046" h="368046">
                  <a:moveTo>
                    <a:pt x="0" y="0"/>
                  </a:moveTo>
                  <a:lnTo>
                    <a:pt x="368046" y="0"/>
                  </a:lnTo>
                  <a:lnTo>
                    <a:pt x="368046" y="368046"/>
                  </a:lnTo>
                  <a:lnTo>
                    <a:pt x="0" y="368046"/>
                  </a:lnTo>
                  <a:lnTo>
                    <a:pt x="0" y="0"/>
                  </a:lnTo>
                  <a:close/>
                </a:path>
              </a:pathLst>
            </a:custGeom>
            <a:blipFill>
              <a:blip xmlns:r="http://schemas.openxmlformats.org/officeDocument/2006/relationships" r:embed="rId2"/>
              <a:stretch>
                <a:fillRect l="0" t="0" r="-13" b="-19016"/>
              </a:stretch>
            </a:blipFill>
          </p:spPr>
        </p:sp>
      </p:grpSp>
      <p:grpSp>
        <p:nvGrpSpPr>
          <p:cNvPr id="436" name="Group 10"/>
          <p:cNvGrpSpPr/>
          <p:nvPr/>
        </p:nvGrpSpPr>
        <p:grpSpPr>
          <a:xfrm rot="0">
            <a:off x="966635" y="3778148"/>
            <a:ext cx="8049597" cy="38395"/>
            <a:chOff x="0" y="0"/>
            <a:chExt cx="10732795" cy="51194"/>
          </a:xfrm>
        </p:grpSpPr>
        <p:sp>
          <p:nvSpPr>
            <p:cNvPr id="1049381" name="Freeform 11"/>
            <p:cNvSpPr/>
            <p:nvPr/>
          </p:nvSpPr>
          <p:spPr>
            <a:xfrm rot="0" flipH="0" flipV="0">
              <a:off x="0" y="0"/>
              <a:ext cx="10732770" cy="51181"/>
            </a:xfrm>
            <a:custGeom>
              <a:avLst/>
              <a:ahLst/>
              <a:rect l="l" t="t" r="r" b="b"/>
              <a:pathLst>
                <a:path w="10732770" h="51181">
                  <a:moveTo>
                    <a:pt x="0" y="0"/>
                  </a:moveTo>
                  <a:lnTo>
                    <a:pt x="10732770" y="0"/>
                  </a:lnTo>
                  <a:lnTo>
                    <a:pt x="10732770" y="51181"/>
                  </a:lnTo>
                  <a:lnTo>
                    <a:pt x="0" y="51181"/>
                  </a:lnTo>
                  <a:close/>
                </a:path>
              </a:pathLst>
            </a:custGeom>
            <a:solidFill>
              <a:srgbClr val="2D4DF2"/>
            </a:solidFill>
          </p:spPr>
        </p:sp>
      </p:grpSp>
      <p:sp>
        <p:nvSpPr>
          <p:cNvPr id="1049382" name="TextBox 12"/>
          <p:cNvSpPr txBox="1"/>
          <p:nvPr/>
        </p:nvSpPr>
        <p:spPr>
          <a:xfrm rot="0">
            <a:off x="966654" y="3916099"/>
            <a:ext cx="4840195" cy="482403"/>
          </a:xfrm>
          <a:prstGeom prst="rect"/>
        </p:spPr>
        <p:txBody>
          <a:bodyPr anchor="t" bIns="0" lIns="0" rIns="0" rtlCol="0" tIns="0">
            <a:spAutoFit/>
          </a:bodyPr>
          <a:p>
            <a:pPr algn="l">
              <a:lnSpc>
                <a:spcPts val="3978"/>
              </a:lnSpc>
            </a:pPr>
            <a:r>
              <a:rPr b="1" sz="2600" lang="en-US">
                <a:solidFill>
                  <a:srgbClr val="00002E"/>
                </a:solidFill>
                <a:latin typeface="Nunito Bold"/>
                <a:ea typeface="Nunito Bold"/>
                <a:cs typeface="Nunito Bold"/>
                <a:sym typeface="Nunito Bold"/>
              </a:rPr>
              <a:t>Define Business Goals</a:t>
            </a:r>
          </a:p>
        </p:txBody>
      </p:sp>
      <p:sp>
        <p:nvSpPr>
          <p:cNvPr id="1049383" name="TextBox 13"/>
          <p:cNvSpPr txBox="1"/>
          <p:nvPr/>
        </p:nvSpPr>
        <p:spPr>
          <a:xfrm rot="0">
            <a:off x="966635" y="4408284"/>
            <a:ext cx="8049597" cy="1567815"/>
          </a:xfrm>
          <a:prstGeom prst="rect"/>
        </p:spPr>
        <p:txBody>
          <a:bodyPr anchor="t" bIns="0" lIns="0" rIns="0" rtlCol="0" tIns="0">
            <a:spAutoFit/>
          </a:bodyPr>
          <a:p>
            <a:pPr algn="l">
              <a:lnSpc>
                <a:spcPts val="4115"/>
              </a:lnSpc>
            </a:pPr>
            <a:r>
              <a:rPr sz="2400" lang="en-US">
                <a:solidFill>
                  <a:srgbClr val="00002E"/>
                </a:solidFill>
                <a:latin typeface="PT Sans"/>
                <a:ea typeface="PT Sans"/>
                <a:cs typeface="PT Sans"/>
                <a:sym typeface="PT Sans"/>
              </a:rPr>
              <a:t>Clearly articulate organizational vision, strategic priorities, and desired outcomes, setting the direction for all subsequent actions.</a:t>
            </a:r>
          </a:p>
        </p:txBody>
      </p:sp>
      <p:grpSp>
        <p:nvGrpSpPr>
          <p:cNvPr id="437" name="Group 14"/>
          <p:cNvGrpSpPr/>
          <p:nvPr/>
        </p:nvGrpSpPr>
        <p:grpSpPr>
          <a:xfrm rot="0">
            <a:off x="9271397" y="3381527"/>
            <a:ext cx="276073" cy="276073"/>
            <a:chOff x="0" y="0"/>
            <a:chExt cx="368097" cy="368097"/>
          </a:xfrm>
        </p:grpSpPr>
        <p:sp>
          <p:nvSpPr>
            <p:cNvPr id="1049384" name="Freeform 15" descr="preencoded.png"/>
            <p:cNvSpPr/>
            <p:nvPr/>
          </p:nvSpPr>
          <p:spPr>
            <a:xfrm rot="0" flipH="0" flipV="0">
              <a:off x="0" y="0"/>
              <a:ext cx="368046" cy="368046"/>
            </a:xfrm>
            <a:custGeom>
              <a:avLst/>
              <a:ahLst/>
              <a:rect l="l" t="t" r="r" b="b"/>
              <a:pathLst>
                <a:path w="368046" h="368046">
                  <a:moveTo>
                    <a:pt x="0" y="0"/>
                  </a:moveTo>
                  <a:lnTo>
                    <a:pt x="368046" y="0"/>
                  </a:lnTo>
                  <a:lnTo>
                    <a:pt x="368046" y="368046"/>
                  </a:lnTo>
                  <a:lnTo>
                    <a:pt x="0" y="368046"/>
                  </a:lnTo>
                  <a:lnTo>
                    <a:pt x="0" y="0"/>
                  </a:lnTo>
                  <a:close/>
                </a:path>
              </a:pathLst>
            </a:custGeom>
            <a:blipFill>
              <a:blip xmlns:r="http://schemas.openxmlformats.org/officeDocument/2006/relationships" r:embed="rId2"/>
              <a:stretch>
                <a:fillRect l="0" t="0" r="-13" b="-19016"/>
              </a:stretch>
            </a:blipFill>
          </p:spPr>
        </p:sp>
      </p:grpSp>
      <p:grpSp>
        <p:nvGrpSpPr>
          <p:cNvPr id="438" name="Group 16"/>
          <p:cNvGrpSpPr/>
          <p:nvPr/>
        </p:nvGrpSpPr>
        <p:grpSpPr>
          <a:xfrm rot="0">
            <a:off x="9271397" y="3778148"/>
            <a:ext cx="8050197" cy="38395"/>
            <a:chOff x="0" y="0"/>
            <a:chExt cx="10733596" cy="51194"/>
          </a:xfrm>
        </p:grpSpPr>
        <p:sp>
          <p:nvSpPr>
            <p:cNvPr id="1049385" name="Freeform 17"/>
            <p:cNvSpPr/>
            <p:nvPr/>
          </p:nvSpPr>
          <p:spPr>
            <a:xfrm rot="0" flipH="0" flipV="0">
              <a:off x="0" y="0"/>
              <a:ext cx="10733659" cy="51181"/>
            </a:xfrm>
            <a:custGeom>
              <a:avLst/>
              <a:ahLst/>
              <a:rect l="l" t="t" r="r" b="b"/>
              <a:pathLst>
                <a:path w="10733659" h="51181">
                  <a:moveTo>
                    <a:pt x="0" y="0"/>
                  </a:moveTo>
                  <a:lnTo>
                    <a:pt x="10733659" y="0"/>
                  </a:lnTo>
                  <a:lnTo>
                    <a:pt x="10733659" y="51181"/>
                  </a:lnTo>
                  <a:lnTo>
                    <a:pt x="0" y="51181"/>
                  </a:lnTo>
                  <a:close/>
                </a:path>
              </a:pathLst>
            </a:custGeom>
            <a:solidFill>
              <a:srgbClr val="018CE1"/>
            </a:solidFill>
          </p:spPr>
        </p:sp>
      </p:grpSp>
      <p:sp>
        <p:nvSpPr>
          <p:cNvPr id="1049386" name="TextBox 18"/>
          <p:cNvSpPr txBox="1"/>
          <p:nvPr/>
        </p:nvSpPr>
        <p:spPr>
          <a:xfrm rot="0">
            <a:off x="9271397" y="3916118"/>
            <a:ext cx="3249597" cy="482403"/>
          </a:xfrm>
          <a:prstGeom prst="rect"/>
        </p:spPr>
        <p:txBody>
          <a:bodyPr anchor="t" bIns="0" lIns="0" rIns="0" rtlCol="0" tIns="0">
            <a:spAutoFit/>
          </a:bodyPr>
          <a:p>
            <a:pPr algn="l">
              <a:lnSpc>
                <a:spcPts val="3978"/>
              </a:lnSpc>
            </a:pPr>
            <a:r>
              <a:rPr b="1" sz="2600" lang="en-US">
                <a:solidFill>
                  <a:srgbClr val="00002E"/>
                </a:solidFill>
                <a:latin typeface="Nunito Bold"/>
                <a:ea typeface="Nunito Bold"/>
                <a:cs typeface="Nunito Bold"/>
                <a:sym typeface="Nunito Bold"/>
              </a:rPr>
              <a:t>Develop IT Strategy</a:t>
            </a:r>
          </a:p>
        </p:txBody>
      </p:sp>
      <p:sp>
        <p:nvSpPr>
          <p:cNvPr id="1049387" name="TextBox 19"/>
          <p:cNvSpPr txBox="1"/>
          <p:nvPr/>
        </p:nvSpPr>
        <p:spPr>
          <a:xfrm rot="0">
            <a:off x="9271397" y="4408284"/>
            <a:ext cx="8050197" cy="1567815"/>
          </a:xfrm>
          <a:prstGeom prst="rect"/>
        </p:spPr>
        <p:txBody>
          <a:bodyPr anchor="t" bIns="0" lIns="0" rIns="0" rtlCol="0" tIns="0">
            <a:spAutoFit/>
          </a:bodyPr>
          <a:p>
            <a:pPr algn="l">
              <a:lnSpc>
                <a:spcPts val="4115"/>
              </a:lnSpc>
            </a:pPr>
            <a:r>
              <a:rPr sz="2400" lang="en-US">
                <a:solidFill>
                  <a:srgbClr val="00002E"/>
                </a:solidFill>
                <a:latin typeface="PT Sans"/>
                <a:ea typeface="PT Sans"/>
                <a:cs typeface="PT Sans"/>
                <a:sym typeface="PT Sans"/>
              </a:rPr>
              <a:t>Design technology roadmaps, architectures, and initiatives that directly enable and enhance the defined business goals, identifying necessary investments and capabilities.</a:t>
            </a:r>
          </a:p>
        </p:txBody>
      </p:sp>
      <p:grpSp>
        <p:nvGrpSpPr>
          <p:cNvPr id="439" name="Group 20"/>
          <p:cNvGrpSpPr/>
          <p:nvPr/>
        </p:nvGrpSpPr>
        <p:grpSpPr>
          <a:xfrm rot="0">
            <a:off x="966635" y="6322371"/>
            <a:ext cx="276073" cy="276073"/>
            <a:chOff x="0" y="0"/>
            <a:chExt cx="368097" cy="368097"/>
          </a:xfrm>
        </p:grpSpPr>
        <p:sp>
          <p:nvSpPr>
            <p:cNvPr id="1049388" name="Freeform 21" descr="preencoded.png"/>
            <p:cNvSpPr/>
            <p:nvPr/>
          </p:nvSpPr>
          <p:spPr>
            <a:xfrm rot="0" flipH="0" flipV="0">
              <a:off x="0" y="0"/>
              <a:ext cx="368046" cy="368046"/>
            </a:xfrm>
            <a:custGeom>
              <a:avLst/>
              <a:ahLst/>
              <a:rect l="l" t="t" r="r" b="b"/>
              <a:pathLst>
                <a:path w="368046" h="368046">
                  <a:moveTo>
                    <a:pt x="0" y="0"/>
                  </a:moveTo>
                  <a:lnTo>
                    <a:pt x="368046" y="0"/>
                  </a:lnTo>
                  <a:lnTo>
                    <a:pt x="368046" y="368046"/>
                  </a:lnTo>
                  <a:lnTo>
                    <a:pt x="0" y="368046"/>
                  </a:lnTo>
                  <a:lnTo>
                    <a:pt x="0" y="0"/>
                  </a:lnTo>
                  <a:close/>
                </a:path>
              </a:pathLst>
            </a:custGeom>
            <a:blipFill>
              <a:blip xmlns:r="http://schemas.openxmlformats.org/officeDocument/2006/relationships" r:embed="rId2"/>
              <a:stretch>
                <a:fillRect l="0" t="0" r="-13" b="-19016"/>
              </a:stretch>
            </a:blipFill>
          </p:spPr>
        </p:sp>
      </p:grpSp>
      <p:grpSp>
        <p:nvGrpSpPr>
          <p:cNvPr id="440" name="Group 22"/>
          <p:cNvGrpSpPr/>
          <p:nvPr/>
        </p:nvGrpSpPr>
        <p:grpSpPr>
          <a:xfrm rot="0">
            <a:off x="966635" y="6718992"/>
            <a:ext cx="8049597" cy="38395"/>
            <a:chOff x="0" y="0"/>
            <a:chExt cx="10732795" cy="51194"/>
          </a:xfrm>
        </p:grpSpPr>
        <p:sp>
          <p:nvSpPr>
            <p:cNvPr id="1049389" name="Freeform 23"/>
            <p:cNvSpPr/>
            <p:nvPr/>
          </p:nvSpPr>
          <p:spPr>
            <a:xfrm rot="0" flipH="0" flipV="0">
              <a:off x="0" y="0"/>
              <a:ext cx="10732770" cy="51181"/>
            </a:xfrm>
            <a:custGeom>
              <a:avLst/>
              <a:ahLst/>
              <a:rect l="l" t="t" r="r" b="b"/>
              <a:pathLst>
                <a:path w="10732770" h="51181">
                  <a:moveTo>
                    <a:pt x="0" y="0"/>
                  </a:moveTo>
                  <a:lnTo>
                    <a:pt x="10732770" y="0"/>
                  </a:lnTo>
                  <a:lnTo>
                    <a:pt x="10732770" y="51181"/>
                  </a:lnTo>
                  <a:lnTo>
                    <a:pt x="0" y="51181"/>
                  </a:lnTo>
                  <a:close/>
                </a:path>
              </a:pathLst>
            </a:custGeom>
            <a:solidFill>
              <a:srgbClr val="DA33BF"/>
            </a:solidFill>
          </p:spPr>
        </p:sp>
      </p:grpSp>
      <p:sp>
        <p:nvSpPr>
          <p:cNvPr id="1049390" name="TextBox 24"/>
          <p:cNvSpPr txBox="1"/>
          <p:nvPr/>
        </p:nvSpPr>
        <p:spPr>
          <a:xfrm rot="0">
            <a:off x="966635" y="6856962"/>
            <a:ext cx="3249597" cy="482403"/>
          </a:xfrm>
          <a:prstGeom prst="rect"/>
        </p:spPr>
        <p:txBody>
          <a:bodyPr anchor="t" bIns="0" lIns="0" rIns="0" rtlCol="0" tIns="0">
            <a:spAutoFit/>
          </a:bodyPr>
          <a:p>
            <a:pPr algn="l">
              <a:lnSpc>
                <a:spcPts val="3978"/>
              </a:lnSpc>
            </a:pPr>
            <a:r>
              <a:rPr b="1" sz="2600" lang="en-US">
                <a:solidFill>
                  <a:srgbClr val="00002E"/>
                </a:solidFill>
                <a:latin typeface="Nunito Bold"/>
                <a:ea typeface="Nunito Bold"/>
                <a:cs typeface="Nunito Bold"/>
                <a:sym typeface="Nunito Bold"/>
              </a:rPr>
              <a:t>Execute &amp; Integrate</a:t>
            </a:r>
          </a:p>
        </p:txBody>
      </p:sp>
      <p:sp>
        <p:nvSpPr>
          <p:cNvPr id="1049391" name="TextBox 25"/>
          <p:cNvSpPr txBox="1"/>
          <p:nvPr/>
        </p:nvSpPr>
        <p:spPr>
          <a:xfrm rot="0">
            <a:off x="966635" y="7349138"/>
            <a:ext cx="8049597" cy="1567815"/>
          </a:xfrm>
          <a:prstGeom prst="rect"/>
        </p:spPr>
        <p:txBody>
          <a:bodyPr anchor="t" bIns="0" lIns="0" rIns="0" rtlCol="0" tIns="0">
            <a:spAutoFit/>
          </a:bodyPr>
          <a:p>
            <a:pPr algn="l">
              <a:lnSpc>
                <a:spcPts val="4115"/>
              </a:lnSpc>
            </a:pPr>
            <a:r>
              <a:rPr sz="2400" lang="en-US">
                <a:solidFill>
                  <a:srgbClr val="00002E"/>
                </a:solidFill>
                <a:latin typeface="PT Sans"/>
                <a:ea typeface="PT Sans"/>
                <a:cs typeface="PT Sans"/>
                <a:sym typeface="PT Sans"/>
              </a:rPr>
              <a:t>Implement IT projects and solutions, ensuring seamless integration with existing processes and systems, and fostering collaboration between business and IT teams.</a:t>
            </a:r>
          </a:p>
        </p:txBody>
      </p:sp>
      <p:grpSp>
        <p:nvGrpSpPr>
          <p:cNvPr id="441" name="Group 26"/>
          <p:cNvGrpSpPr/>
          <p:nvPr/>
        </p:nvGrpSpPr>
        <p:grpSpPr>
          <a:xfrm rot="0">
            <a:off x="9271397" y="6322371"/>
            <a:ext cx="276073" cy="276073"/>
            <a:chOff x="0" y="0"/>
            <a:chExt cx="368097" cy="368097"/>
          </a:xfrm>
        </p:grpSpPr>
        <p:sp>
          <p:nvSpPr>
            <p:cNvPr id="1049392" name="Freeform 27" descr="preencoded.png"/>
            <p:cNvSpPr/>
            <p:nvPr/>
          </p:nvSpPr>
          <p:spPr>
            <a:xfrm rot="0" flipH="0" flipV="0">
              <a:off x="0" y="0"/>
              <a:ext cx="368046" cy="368046"/>
            </a:xfrm>
            <a:custGeom>
              <a:avLst/>
              <a:ahLst/>
              <a:rect l="l" t="t" r="r" b="b"/>
              <a:pathLst>
                <a:path w="368046" h="368046">
                  <a:moveTo>
                    <a:pt x="0" y="0"/>
                  </a:moveTo>
                  <a:lnTo>
                    <a:pt x="368046" y="0"/>
                  </a:lnTo>
                  <a:lnTo>
                    <a:pt x="368046" y="368046"/>
                  </a:lnTo>
                  <a:lnTo>
                    <a:pt x="0" y="368046"/>
                  </a:lnTo>
                  <a:lnTo>
                    <a:pt x="0" y="0"/>
                  </a:lnTo>
                  <a:close/>
                </a:path>
              </a:pathLst>
            </a:custGeom>
            <a:blipFill>
              <a:blip xmlns:r="http://schemas.openxmlformats.org/officeDocument/2006/relationships" r:embed="rId2"/>
              <a:stretch>
                <a:fillRect l="0" t="0" r="-13" b="-19016"/>
              </a:stretch>
            </a:blipFill>
          </p:spPr>
        </p:sp>
      </p:grpSp>
      <p:grpSp>
        <p:nvGrpSpPr>
          <p:cNvPr id="442" name="Group 28"/>
          <p:cNvGrpSpPr/>
          <p:nvPr/>
        </p:nvGrpSpPr>
        <p:grpSpPr>
          <a:xfrm rot="0">
            <a:off x="9271397" y="6718992"/>
            <a:ext cx="8050197" cy="38395"/>
            <a:chOff x="0" y="0"/>
            <a:chExt cx="10733596" cy="51194"/>
          </a:xfrm>
        </p:grpSpPr>
        <p:sp>
          <p:nvSpPr>
            <p:cNvPr id="1049393" name="Freeform 29"/>
            <p:cNvSpPr/>
            <p:nvPr/>
          </p:nvSpPr>
          <p:spPr>
            <a:xfrm rot="0" flipH="0" flipV="0">
              <a:off x="0" y="0"/>
              <a:ext cx="10733659" cy="51181"/>
            </a:xfrm>
            <a:custGeom>
              <a:avLst/>
              <a:ahLst/>
              <a:rect l="l" t="t" r="r" b="b"/>
              <a:pathLst>
                <a:path w="10733659" h="51181">
                  <a:moveTo>
                    <a:pt x="0" y="0"/>
                  </a:moveTo>
                  <a:lnTo>
                    <a:pt x="10733659" y="0"/>
                  </a:lnTo>
                  <a:lnTo>
                    <a:pt x="10733659" y="51181"/>
                  </a:lnTo>
                  <a:lnTo>
                    <a:pt x="0" y="51181"/>
                  </a:lnTo>
                  <a:close/>
                </a:path>
              </a:pathLst>
            </a:custGeom>
            <a:solidFill>
              <a:srgbClr val="2D4DF2"/>
            </a:solidFill>
          </p:spPr>
        </p:sp>
      </p:grpSp>
      <p:sp>
        <p:nvSpPr>
          <p:cNvPr id="1049394" name="TextBox 30"/>
          <p:cNvSpPr txBox="1"/>
          <p:nvPr/>
        </p:nvSpPr>
        <p:spPr>
          <a:xfrm rot="0">
            <a:off x="9271397" y="6856962"/>
            <a:ext cx="3249597" cy="482403"/>
          </a:xfrm>
          <a:prstGeom prst="rect"/>
        </p:spPr>
        <p:txBody>
          <a:bodyPr anchor="t" bIns="0" lIns="0" rIns="0" rtlCol="0" tIns="0">
            <a:spAutoFit/>
          </a:bodyPr>
          <a:p>
            <a:pPr algn="l">
              <a:lnSpc>
                <a:spcPts val="3978"/>
              </a:lnSpc>
            </a:pPr>
            <a:r>
              <a:rPr b="1" sz="2600" lang="en-US">
                <a:solidFill>
                  <a:srgbClr val="00002E"/>
                </a:solidFill>
                <a:latin typeface="Nunito Bold"/>
                <a:ea typeface="Nunito Bold"/>
                <a:cs typeface="Nunito Bold"/>
                <a:sym typeface="Nunito Bold"/>
              </a:rPr>
              <a:t>Monitor &amp; Adapt</a:t>
            </a:r>
          </a:p>
        </p:txBody>
      </p:sp>
      <p:sp>
        <p:nvSpPr>
          <p:cNvPr id="1049395" name="TextBox 31"/>
          <p:cNvSpPr txBox="1"/>
          <p:nvPr/>
        </p:nvSpPr>
        <p:spPr>
          <a:xfrm rot="0">
            <a:off x="9271397" y="7349138"/>
            <a:ext cx="8050197" cy="2090420"/>
          </a:xfrm>
          <a:prstGeom prst="rect"/>
        </p:spPr>
        <p:txBody>
          <a:bodyPr anchor="t" bIns="0" lIns="0" rIns="0" rtlCol="0" tIns="0">
            <a:spAutoFit/>
          </a:bodyPr>
          <a:p>
            <a:pPr algn="l">
              <a:lnSpc>
                <a:spcPts val="4115"/>
              </a:lnSpc>
            </a:pPr>
            <a:r>
              <a:rPr sz="2400" lang="en-US">
                <a:solidFill>
                  <a:srgbClr val="00002E"/>
                </a:solidFill>
                <a:latin typeface="PT Sans"/>
                <a:ea typeface="PT Sans"/>
                <a:cs typeface="PT Sans"/>
                <a:sym typeface="PT Sans"/>
              </a:rPr>
              <a:t>Continuously assess the performance of IT initiatives against business metrics, gathering feedback, identifying gaps, and making necessary adjustments to maintain alignment and drive continuous improvement.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445" name=""/>
        <p:cNvGrpSpPr/>
        <p:nvPr/>
      </p:nvGrpSpPr>
      <p:grpSpPr>
        <a:xfrm>
          <a:off x="0" y="0"/>
          <a:ext cx="0" cy="0"/>
          <a:chOff x="0" y="0"/>
          <a:chExt cx="0" cy="0"/>
        </a:xfrm>
      </p:grpSpPr>
      <p:grpSp>
        <p:nvGrpSpPr>
          <p:cNvPr id="446" name="Group 2"/>
          <p:cNvGrpSpPr/>
          <p:nvPr/>
        </p:nvGrpSpPr>
        <p:grpSpPr>
          <a:xfrm rot="0">
            <a:off x="0" y="0"/>
            <a:ext cx="18288000" cy="10287000"/>
            <a:chOff x="0" y="0"/>
            <a:chExt cx="24384000" cy="13716000"/>
          </a:xfrm>
        </p:grpSpPr>
        <p:sp>
          <p:nvSpPr>
            <p:cNvPr id="1049402"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447" name="Group 4"/>
          <p:cNvGrpSpPr/>
          <p:nvPr/>
        </p:nvGrpSpPr>
        <p:grpSpPr>
          <a:xfrm rot="0">
            <a:off x="0" y="0"/>
            <a:ext cx="18288000" cy="10287000"/>
            <a:chOff x="0" y="0"/>
            <a:chExt cx="24384000" cy="13716000"/>
          </a:xfrm>
        </p:grpSpPr>
        <p:sp>
          <p:nvSpPr>
            <p:cNvPr id="1049403"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448" name="Group 6"/>
          <p:cNvGrpSpPr/>
          <p:nvPr/>
        </p:nvGrpSpPr>
        <p:grpSpPr>
          <a:xfrm rot="0">
            <a:off x="0" y="0"/>
            <a:ext cx="6858000" cy="10287000"/>
            <a:chOff x="0" y="0"/>
            <a:chExt cx="9144000" cy="13716000"/>
          </a:xfrm>
        </p:grpSpPr>
        <p:sp>
          <p:nvSpPr>
            <p:cNvPr id="1049404" name="Freeform 7" descr="preencoded.png"/>
            <p:cNvSpPr/>
            <p:nvPr/>
          </p:nvSpPr>
          <p:spPr>
            <a:xfrm rot="0" flipH="0" flipV="0">
              <a:off x="0" y="0"/>
              <a:ext cx="9144000" cy="13716000"/>
            </a:xfrm>
            <a:custGeom>
              <a:avLst/>
              <a:ahLst/>
              <a:rect l="l" t="t" r="r" b="b"/>
              <a:pathLst>
                <a:path w="9144000" h="13716000">
                  <a:moveTo>
                    <a:pt x="0" y="0"/>
                  </a:moveTo>
                  <a:lnTo>
                    <a:pt x="9144000" y="0"/>
                  </a:lnTo>
                  <a:lnTo>
                    <a:pt x="9144000" y="13716000"/>
                  </a:lnTo>
                  <a:lnTo>
                    <a:pt x="0" y="13716000"/>
                  </a:lnTo>
                  <a:lnTo>
                    <a:pt x="0" y="0"/>
                  </a:lnTo>
                  <a:close/>
                </a:path>
              </a:pathLst>
            </a:custGeom>
            <a:blipFill>
              <a:blip xmlns:r="http://schemas.openxmlformats.org/officeDocument/2006/relationships" r:embed="rId2"/>
              <a:stretch>
                <a:fillRect l="0" t="0" r="0" b="0"/>
              </a:stretch>
            </a:blipFill>
          </p:spPr>
        </p:sp>
      </p:grpSp>
      <p:sp>
        <p:nvSpPr>
          <p:cNvPr id="1049405" name="TextBox 8"/>
          <p:cNvSpPr txBox="1"/>
          <p:nvPr/>
        </p:nvSpPr>
        <p:spPr>
          <a:xfrm rot="0">
            <a:off x="7905150" y="2134191"/>
            <a:ext cx="9335691" cy="2618614"/>
          </a:xfrm>
          <a:prstGeom prst="rect"/>
        </p:spPr>
        <p:txBody>
          <a:bodyPr anchor="t" bIns="0" lIns="0" rIns="0" rtlCol="0" tIns="0">
            <a:spAutoFit/>
          </a:bodyPr>
          <a:p>
            <a:pPr algn="l">
              <a:lnSpc>
                <a:spcPts val="6873"/>
              </a:lnSpc>
            </a:pPr>
            <a:r>
              <a:rPr b="1" sz="5500" lang="en-US">
                <a:solidFill>
                  <a:srgbClr val="00002E"/>
                </a:solidFill>
                <a:latin typeface="Nunito Bold"/>
                <a:ea typeface="Nunito Bold"/>
                <a:cs typeface="Nunito Bold"/>
                <a:sym typeface="Nunito Bold"/>
              </a:rPr>
              <a:t>Difference between Structured, Semi-structured and Unstructured Data</a:t>
            </a:r>
          </a:p>
        </p:txBody>
      </p:sp>
      <p:sp>
        <p:nvSpPr>
          <p:cNvPr id="1049406" name="TextBox 9"/>
          <p:cNvSpPr txBox="1"/>
          <p:nvPr/>
        </p:nvSpPr>
        <p:spPr>
          <a:xfrm rot="0">
            <a:off x="7905150" y="5156302"/>
            <a:ext cx="9335691" cy="2857500"/>
          </a:xfrm>
          <a:prstGeom prst="rect"/>
        </p:spPr>
        <p:txBody>
          <a:bodyPr anchor="t" bIns="0" lIns="0" rIns="0" rtlCol="0" tIns="0">
            <a:spAutoFit/>
          </a:bodyPr>
          <a:p>
            <a:pPr algn="l">
              <a:lnSpc>
                <a:spcPts val="3750"/>
              </a:lnSpc>
            </a:pPr>
            <a:r>
              <a:rPr sz="2400" lang="en-US">
                <a:solidFill>
                  <a:srgbClr val="00002E"/>
                </a:solidFill>
                <a:latin typeface="PT Sans"/>
                <a:ea typeface="PT Sans"/>
                <a:cs typeface="PT Sans"/>
                <a:sym typeface="PT Sans"/>
              </a:rPr>
              <a:t>A concise overview: Structured data is highly organized (tables, rows, columns) and easy to query. Semi-structured data has tags or markers (JSON, XML) providing some organization but flexible schemas. Unstructured data lacks predefined structure (documents, images, audio, video, social posts) and requires advanced processing to extract meaning.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51" name=""/>
        <p:cNvGrpSpPr/>
        <p:nvPr/>
      </p:nvGrpSpPr>
      <p:grpSpPr>
        <a:xfrm>
          <a:off x="0" y="0"/>
          <a:ext cx="0" cy="0"/>
          <a:chOff x="0" y="0"/>
          <a:chExt cx="0" cy="0"/>
        </a:xfrm>
      </p:grpSpPr>
      <p:grpSp>
        <p:nvGrpSpPr>
          <p:cNvPr id="452" name="Group 2"/>
          <p:cNvGrpSpPr/>
          <p:nvPr/>
        </p:nvGrpSpPr>
        <p:grpSpPr>
          <a:xfrm rot="0">
            <a:off x="0" y="0"/>
            <a:ext cx="18288000" cy="10287000"/>
            <a:chOff x="0" y="0"/>
            <a:chExt cx="24384000" cy="13716000"/>
          </a:xfrm>
        </p:grpSpPr>
        <p:sp>
          <p:nvSpPr>
            <p:cNvPr id="1049413"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453" name="Group 4"/>
          <p:cNvGrpSpPr/>
          <p:nvPr/>
        </p:nvGrpSpPr>
        <p:grpSpPr>
          <a:xfrm rot="0">
            <a:off x="0" y="0"/>
            <a:ext cx="18288000" cy="10287000"/>
            <a:chOff x="0" y="0"/>
            <a:chExt cx="24384000" cy="13716000"/>
          </a:xfrm>
        </p:grpSpPr>
        <p:sp>
          <p:nvSpPr>
            <p:cNvPr id="1049414"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415" name="TextBox 6"/>
          <p:cNvSpPr txBox="1"/>
          <p:nvPr/>
        </p:nvSpPr>
        <p:spPr>
          <a:xfrm rot="0">
            <a:off x="1047150" y="2717597"/>
            <a:ext cx="5855341" cy="698500"/>
          </a:xfrm>
          <a:prstGeom prst="rect"/>
        </p:spPr>
        <p:txBody>
          <a:bodyPr anchor="t" bIns="0" lIns="0" rIns="0" rtlCol="0" tIns="0">
            <a:spAutoFit/>
          </a:bodyPr>
          <a:p>
            <a:pPr algn="l">
              <a:lnSpc>
                <a:spcPts val="5500"/>
              </a:lnSpc>
            </a:pPr>
            <a:r>
              <a:rPr b="1" sz="4374" lang="en-US">
                <a:solidFill>
                  <a:srgbClr val="00002E"/>
                </a:solidFill>
                <a:latin typeface="Nunito Bold"/>
                <a:ea typeface="Nunito Bold"/>
                <a:cs typeface="Nunito Bold"/>
                <a:sym typeface="Nunito Bold"/>
              </a:rPr>
              <a:t>Common Data Sources</a:t>
            </a:r>
          </a:p>
        </p:txBody>
      </p:sp>
      <p:grpSp>
        <p:nvGrpSpPr>
          <p:cNvPr id="454" name="Group 7"/>
          <p:cNvGrpSpPr/>
          <p:nvPr/>
        </p:nvGrpSpPr>
        <p:grpSpPr>
          <a:xfrm rot="0">
            <a:off x="1047150" y="4048716"/>
            <a:ext cx="1132580" cy="699935"/>
            <a:chOff x="0" y="0"/>
            <a:chExt cx="1510106" cy="933247"/>
          </a:xfrm>
        </p:grpSpPr>
        <p:sp>
          <p:nvSpPr>
            <p:cNvPr id="1049416" name="Freeform 8" descr="preencoded.png"/>
            <p:cNvSpPr/>
            <p:nvPr/>
          </p:nvSpPr>
          <p:spPr>
            <a:xfrm rot="0" flipH="0" flipV="0">
              <a:off x="0" y="0"/>
              <a:ext cx="1510157" cy="933196"/>
            </a:xfrm>
            <a:custGeom>
              <a:avLst/>
              <a:ahLst/>
              <a:rect l="l" t="t" r="r" b="b"/>
              <a:pathLst>
                <a:path w="1510157" h="933196">
                  <a:moveTo>
                    <a:pt x="0" y="0"/>
                  </a:moveTo>
                  <a:lnTo>
                    <a:pt x="1510157" y="0"/>
                  </a:lnTo>
                  <a:lnTo>
                    <a:pt x="1510157" y="933196"/>
                  </a:lnTo>
                  <a:lnTo>
                    <a:pt x="0" y="933196"/>
                  </a:lnTo>
                  <a:lnTo>
                    <a:pt x="0" y="0"/>
                  </a:lnTo>
                  <a:close/>
                </a:path>
              </a:pathLst>
            </a:custGeom>
            <a:blipFill>
              <a:blip xmlns:r="http://schemas.openxmlformats.org/officeDocument/2006/relationships" r:embed="rId2"/>
              <a:stretch>
                <a:fillRect l="-371" t="0" r="-367" b="-5"/>
              </a:stretch>
            </a:blipFill>
          </p:spPr>
        </p:sp>
      </p:grpSp>
      <p:sp>
        <p:nvSpPr>
          <p:cNvPr id="1049417" name="TextBox 9"/>
          <p:cNvSpPr txBox="1"/>
          <p:nvPr/>
        </p:nvSpPr>
        <p:spPr>
          <a:xfrm rot="0">
            <a:off x="2553738" y="4029666"/>
            <a:ext cx="3520230" cy="458991"/>
          </a:xfrm>
          <a:prstGeom prst="rect"/>
        </p:spPr>
        <p:txBody>
          <a:bodyPr anchor="t" bIns="0" lIns="0" rIns="0" rtlCol="0" tIns="0">
            <a:spAutoFit/>
          </a:bodyPr>
          <a:p>
            <a:pPr algn="l">
              <a:lnSpc>
                <a:spcPts val="3436"/>
              </a:lnSpc>
            </a:pPr>
            <a:r>
              <a:rPr b="1" sz="2750" lang="en-US">
                <a:solidFill>
                  <a:srgbClr val="00002E"/>
                </a:solidFill>
                <a:latin typeface="Nunito Bold"/>
                <a:ea typeface="Nunito Bold"/>
                <a:cs typeface="Nunito Bold"/>
                <a:sym typeface="Nunito Bold"/>
              </a:rPr>
              <a:t>Internal Systems</a:t>
            </a:r>
          </a:p>
        </p:txBody>
      </p:sp>
      <p:sp>
        <p:nvSpPr>
          <p:cNvPr id="1049418" name="TextBox 10"/>
          <p:cNvSpPr txBox="1"/>
          <p:nvPr/>
        </p:nvSpPr>
        <p:spPr>
          <a:xfrm rot="0">
            <a:off x="2553738" y="4572895"/>
            <a:ext cx="3641969" cy="2381250"/>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ERP, CRM, HR systems and operational databases — mostly structured; primary source for transactions and customer records.</a:t>
            </a:r>
          </a:p>
        </p:txBody>
      </p:sp>
      <p:grpSp>
        <p:nvGrpSpPr>
          <p:cNvPr id="455" name="Group 11"/>
          <p:cNvGrpSpPr/>
          <p:nvPr/>
        </p:nvGrpSpPr>
        <p:grpSpPr>
          <a:xfrm rot="0">
            <a:off x="6569716" y="4048716"/>
            <a:ext cx="1132580" cy="699935"/>
            <a:chOff x="0" y="0"/>
            <a:chExt cx="1510106" cy="933247"/>
          </a:xfrm>
        </p:grpSpPr>
        <p:sp>
          <p:nvSpPr>
            <p:cNvPr id="1049419" name="Freeform 12" descr="preencoded.png"/>
            <p:cNvSpPr/>
            <p:nvPr/>
          </p:nvSpPr>
          <p:spPr>
            <a:xfrm rot="0" flipH="0" flipV="0">
              <a:off x="0" y="0"/>
              <a:ext cx="1510157" cy="933196"/>
            </a:xfrm>
            <a:custGeom>
              <a:avLst/>
              <a:ahLst/>
              <a:rect l="l" t="t" r="r" b="b"/>
              <a:pathLst>
                <a:path w="1510157" h="933196">
                  <a:moveTo>
                    <a:pt x="0" y="0"/>
                  </a:moveTo>
                  <a:lnTo>
                    <a:pt x="1510157" y="0"/>
                  </a:lnTo>
                  <a:lnTo>
                    <a:pt x="1510157" y="933196"/>
                  </a:lnTo>
                  <a:lnTo>
                    <a:pt x="0" y="933196"/>
                  </a:lnTo>
                  <a:lnTo>
                    <a:pt x="0" y="0"/>
                  </a:lnTo>
                  <a:close/>
                </a:path>
              </a:pathLst>
            </a:custGeom>
            <a:blipFill>
              <a:blip xmlns:r="http://schemas.openxmlformats.org/officeDocument/2006/relationships" r:embed="rId3"/>
              <a:stretch>
                <a:fillRect l="-371" t="0" r="-367" b="-5"/>
              </a:stretch>
            </a:blipFill>
          </p:spPr>
        </p:sp>
      </p:grpSp>
      <p:sp>
        <p:nvSpPr>
          <p:cNvPr id="1049420" name="TextBox 13"/>
          <p:cNvSpPr txBox="1"/>
          <p:nvPr/>
        </p:nvSpPr>
        <p:spPr>
          <a:xfrm rot="0">
            <a:off x="8076305" y="4029666"/>
            <a:ext cx="3520230" cy="458991"/>
          </a:xfrm>
          <a:prstGeom prst="rect"/>
        </p:spPr>
        <p:txBody>
          <a:bodyPr anchor="t" bIns="0" lIns="0" rIns="0" rtlCol="0" tIns="0">
            <a:spAutoFit/>
          </a:bodyPr>
          <a:p>
            <a:pPr algn="l">
              <a:lnSpc>
                <a:spcPts val="3436"/>
              </a:lnSpc>
            </a:pPr>
            <a:r>
              <a:rPr b="1" sz="2750" lang="en-US">
                <a:solidFill>
                  <a:srgbClr val="00002E"/>
                </a:solidFill>
                <a:latin typeface="Nunito Bold"/>
                <a:ea typeface="Nunito Bold"/>
                <a:cs typeface="Nunito Bold"/>
                <a:sym typeface="Nunito Bold"/>
              </a:rPr>
              <a:t>Third‑Party Analytics</a:t>
            </a:r>
          </a:p>
        </p:txBody>
      </p:sp>
      <p:sp>
        <p:nvSpPr>
          <p:cNvPr id="1049421" name="TextBox 14"/>
          <p:cNvSpPr txBox="1"/>
          <p:nvPr/>
        </p:nvSpPr>
        <p:spPr>
          <a:xfrm rot="0">
            <a:off x="8076305" y="4572895"/>
            <a:ext cx="3641969" cy="2857500"/>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Behavioral and market analytics from vendors — semi-structured feeds and reports used for benchmarking and segmentation.</a:t>
            </a:r>
          </a:p>
        </p:txBody>
      </p:sp>
      <p:grpSp>
        <p:nvGrpSpPr>
          <p:cNvPr id="456" name="Group 15"/>
          <p:cNvGrpSpPr/>
          <p:nvPr/>
        </p:nvGrpSpPr>
        <p:grpSpPr>
          <a:xfrm rot="0">
            <a:off x="12092283" y="4048716"/>
            <a:ext cx="1132580" cy="699935"/>
            <a:chOff x="0" y="0"/>
            <a:chExt cx="1510106" cy="933247"/>
          </a:xfrm>
        </p:grpSpPr>
        <p:sp>
          <p:nvSpPr>
            <p:cNvPr id="1049422" name="Freeform 16" descr="preencoded.png"/>
            <p:cNvSpPr/>
            <p:nvPr/>
          </p:nvSpPr>
          <p:spPr>
            <a:xfrm rot="0" flipH="0" flipV="0">
              <a:off x="0" y="0"/>
              <a:ext cx="1510157" cy="933196"/>
            </a:xfrm>
            <a:custGeom>
              <a:avLst/>
              <a:ahLst/>
              <a:rect l="l" t="t" r="r" b="b"/>
              <a:pathLst>
                <a:path w="1510157" h="933196">
                  <a:moveTo>
                    <a:pt x="0" y="0"/>
                  </a:moveTo>
                  <a:lnTo>
                    <a:pt x="1510157" y="0"/>
                  </a:lnTo>
                  <a:lnTo>
                    <a:pt x="1510157" y="933196"/>
                  </a:lnTo>
                  <a:lnTo>
                    <a:pt x="0" y="933196"/>
                  </a:lnTo>
                  <a:lnTo>
                    <a:pt x="0" y="0"/>
                  </a:lnTo>
                  <a:close/>
                </a:path>
              </a:pathLst>
            </a:custGeom>
            <a:blipFill>
              <a:blip xmlns:r="http://schemas.openxmlformats.org/officeDocument/2006/relationships" r:embed="rId4"/>
              <a:stretch>
                <a:fillRect l="-371" t="0" r="-367" b="-5"/>
              </a:stretch>
            </a:blipFill>
          </p:spPr>
        </p:sp>
      </p:grpSp>
      <p:sp>
        <p:nvSpPr>
          <p:cNvPr id="1049423" name="TextBox 17"/>
          <p:cNvSpPr txBox="1"/>
          <p:nvPr/>
        </p:nvSpPr>
        <p:spPr>
          <a:xfrm rot="0">
            <a:off x="13598871" y="4029666"/>
            <a:ext cx="3520230" cy="458991"/>
          </a:xfrm>
          <a:prstGeom prst="rect"/>
        </p:spPr>
        <p:txBody>
          <a:bodyPr anchor="t" bIns="0" lIns="0" rIns="0" rtlCol="0" tIns="0">
            <a:spAutoFit/>
          </a:bodyPr>
          <a:p>
            <a:pPr algn="l">
              <a:lnSpc>
                <a:spcPts val="3436"/>
              </a:lnSpc>
            </a:pPr>
            <a:r>
              <a:rPr b="1" sz="2750" lang="en-US">
                <a:solidFill>
                  <a:srgbClr val="00002E"/>
                </a:solidFill>
                <a:latin typeface="Nunito Bold"/>
                <a:ea typeface="Nunito Bold"/>
                <a:cs typeface="Nunito Bold"/>
                <a:sym typeface="Nunito Bold"/>
              </a:rPr>
              <a:t>External &amp; Open Data</a:t>
            </a:r>
          </a:p>
        </p:txBody>
      </p:sp>
      <p:sp>
        <p:nvSpPr>
          <p:cNvPr id="1049424" name="TextBox 18"/>
          <p:cNvSpPr txBox="1"/>
          <p:nvPr/>
        </p:nvSpPr>
        <p:spPr>
          <a:xfrm rot="0">
            <a:off x="13598871" y="4572895"/>
            <a:ext cx="3641969" cy="2381250"/>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Public datasets, geospatial data, regulatory filings and open APIs — varied formats, often semi-structured or unstructured.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59" name=""/>
        <p:cNvGrpSpPr/>
        <p:nvPr/>
      </p:nvGrpSpPr>
      <p:grpSpPr>
        <a:xfrm>
          <a:off x="0" y="0"/>
          <a:ext cx="0" cy="0"/>
          <a:chOff x="0" y="0"/>
          <a:chExt cx="0" cy="0"/>
        </a:xfrm>
      </p:grpSpPr>
      <p:grpSp>
        <p:nvGrpSpPr>
          <p:cNvPr id="460" name="Group 2"/>
          <p:cNvGrpSpPr/>
          <p:nvPr/>
        </p:nvGrpSpPr>
        <p:grpSpPr>
          <a:xfrm rot="0">
            <a:off x="0" y="0"/>
            <a:ext cx="18288000" cy="10287000"/>
            <a:chOff x="0" y="0"/>
            <a:chExt cx="24384000" cy="13716000"/>
          </a:xfrm>
        </p:grpSpPr>
        <p:sp>
          <p:nvSpPr>
            <p:cNvPr id="1049431"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461" name="Group 4"/>
          <p:cNvGrpSpPr/>
          <p:nvPr/>
        </p:nvGrpSpPr>
        <p:grpSpPr>
          <a:xfrm rot="0">
            <a:off x="0" y="0"/>
            <a:ext cx="18288000" cy="10287000"/>
            <a:chOff x="0" y="0"/>
            <a:chExt cx="24384000" cy="13716000"/>
          </a:xfrm>
        </p:grpSpPr>
        <p:sp>
          <p:nvSpPr>
            <p:cNvPr id="1049432"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462" name="Group 6"/>
          <p:cNvGrpSpPr/>
          <p:nvPr/>
        </p:nvGrpSpPr>
        <p:grpSpPr>
          <a:xfrm rot="0">
            <a:off x="0" y="0"/>
            <a:ext cx="6858000" cy="10287000"/>
            <a:chOff x="0" y="0"/>
            <a:chExt cx="9144000" cy="13716000"/>
          </a:xfrm>
        </p:grpSpPr>
        <p:sp>
          <p:nvSpPr>
            <p:cNvPr id="1049433" name="Freeform 7" descr="preencoded.png"/>
            <p:cNvSpPr/>
            <p:nvPr/>
          </p:nvSpPr>
          <p:spPr>
            <a:xfrm rot="0" flipH="0" flipV="0">
              <a:off x="0" y="0"/>
              <a:ext cx="9144000" cy="13716000"/>
            </a:xfrm>
            <a:custGeom>
              <a:avLst/>
              <a:ahLst/>
              <a:rect l="l" t="t" r="r" b="b"/>
              <a:pathLst>
                <a:path w="9144000" h="13716000">
                  <a:moveTo>
                    <a:pt x="0" y="0"/>
                  </a:moveTo>
                  <a:lnTo>
                    <a:pt x="9144000" y="0"/>
                  </a:lnTo>
                  <a:lnTo>
                    <a:pt x="9144000" y="13716000"/>
                  </a:lnTo>
                  <a:lnTo>
                    <a:pt x="0" y="13716000"/>
                  </a:lnTo>
                  <a:lnTo>
                    <a:pt x="0" y="0"/>
                  </a:lnTo>
                  <a:close/>
                </a:path>
              </a:pathLst>
            </a:custGeom>
            <a:blipFill>
              <a:blip xmlns:r="http://schemas.openxmlformats.org/officeDocument/2006/relationships" r:embed="rId2"/>
              <a:stretch>
                <a:fillRect l="0" t="0" r="0" b="0"/>
              </a:stretch>
            </a:blipFill>
          </p:spPr>
        </p:sp>
      </p:grpSp>
      <p:sp>
        <p:nvSpPr>
          <p:cNvPr id="1049434" name="TextBox 8"/>
          <p:cNvSpPr txBox="1"/>
          <p:nvPr/>
        </p:nvSpPr>
        <p:spPr>
          <a:xfrm rot="0">
            <a:off x="7905150" y="2537517"/>
            <a:ext cx="8322469" cy="698501"/>
          </a:xfrm>
          <a:prstGeom prst="rect"/>
        </p:spPr>
        <p:txBody>
          <a:bodyPr anchor="t" bIns="0" lIns="0" rIns="0" rtlCol="0" tIns="0">
            <a:spAutoFit/>
          </a:bodyPr>
          <a:p>
            <a:pPr algn="l">
              <a:lnSpc>
                <a:spcPts val="5500"/>
              </a:lnSpc>
            </a:pPr>
            <a:r>
              <a:rPr b="1" sz="4374" lang="en-US">
                <a:solidFill>
                  <a:srgbClr val="00002E"/>
                </a:solidFill>
                <a:latin typeface="Nunito Bold"/>
                <a:ea typeface="Nunito Bold"/>
                <a:cs typeface="Nunito Bold"/>
                <a:sym typeface="Nunito Bold"/>
              </a:rPr>
              <a:t>What Do Business Analysts Do?</a:t>
            </a:r>
          </a:p>
        </p:txBody>
      </p:sp>
      <p:sp>
        <p:nvSpPr>
          <p:cNvPr id="1049435" name="TextBox 9"/>
          <p:cNvSpPr txBox="1"/>
          <p:nvPr/>
        </p:nvSpPr>
        <p:spPr>
          <a:xfrm rot="0">
            <a:off x="7905150" y="3623662"/>
            <a:ext cx="9335691" cy="1905001"/>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Business analysts bridge business needs and technical solutions. They elicit requirements, translate problems into clear specifications, prioritize work, validate that solutions meet objectives, and measure outcomes to drive continuous improvement.</a:t>
            </a:r>
          </a:p>
        </p:txBody>
      </p:sp>
      <p:grpSp>
        <p:nvGrpSpPr>
          <p:cNvPr id="463" name="Group 10"/>
          <p:cNvGrpSpPr/>
          <p:nvPr/>
        </p:nvGrpSpPr>
        <p:grpSpPr>
          <a:xfrm rot="0">
            <a:off x="7905150" y="5970537"/>
            <a:ext cx="9335691" cy="1750219"/>
            <a:chOff x="0" y="0"/>
            <a:chExt cx="12447588" cy="2333625"/>
          </a:xfrm>
        </p:grpSpPr>
        <p:sp>
          <p:nvSpPr>
            <p:cNvPr id="1049436" name="Freeform 11"/>
            <p:cNvSpPr/>
            <p:nvPr/>
          </p:nvSpPr>
          <p:spPr>
            <a:xfrm rot="0" flipH="0" flipV="0">
              <a:off x="0" y="0"/>
              <a:ext cx="12447524" cy="2333498"/>
            </a:xfrm>
            <a:custGeom>
              <a:avLst/>
              <a:ahLst/>
              <a:rect l="l" t="t" r="r" b="b"/>
              <a:pathLst>
                <a:path w="12447524" h="2333498">
                  <a:moveTo>
                    <a:pt x="0" y="598424"/>
                  </a:moveTo>
                  <a:cubicBezTo>
                    <a:pt x="0" y="267970"/>
                    <a:pt x="267970" y="0"/>
                    <a:pt x="598424" y="0"/>
                  </a:cubicBezTo>
                  <a:lnTo>
                    <a:pt x="11849100" y="0"/>
                  </a:lnTo>
                  <a:cubicBezTo>
                    <a:pt x="12179681" y="0"/>
                    <a:pt x="12447524" y="267970"/>
                    <a:pt x="12447524" y="598424"/>
                  </a:cubicBezTo>
                  <a:lnTo>
                    <a:pt x="12447524" y="1735074"/>
                  </a:lnTo>
                  <a:cubicBezTo>
                    <a:pt x="12447524" y="2065655"/>
                    <a:pt x="12179554" y="2333498"/>
                    <a:pt x="11849100" y="2333498"/>
                  </a:cubicBezTo>
                  <a:lnTo>
                    <a:pt x="598424" y="2333498"/>
                  </a:lnTo>
                  <a:cubicBezTo>
                    <a:pt x="267970" y="2333625"/>
                    <a:pt x="0" y="2065655"/>
                    <a:pt x="0" y="1735201"/>
                  </a:cubicBezTo>
                  <a:close/>
                </a:path>
              </a:pathLst>
            </a:custGeom>
            <a:solidFill>
              <a:srgbClr val="B7C2FB"/>
            </a:solidFill>
          </p:spPr>
        </p:sp>
      </p:grpSp>
      <p:grpSp>
        <p:nvGrpSpPr>
          <p:cNvPr id="464" name="Group 12"/>
          <p:cNvGrpSpPr/>
          <p:nvPr/>
        </p:nvGrpSpPr>
        <p:grpSpPr>
          <a:xfrm rot="0">
            <a:off x="8204302" y="6425508"/>
            <a:ext cx="374009" cy="299142"/>
            <a:chOff x="0" y="0"/>
            <a:chExt cx="498678" cy="398856"/>
          </a:xfrm>
        </p:grpSpPr>
        <p:sp>
          <p:nvSpPr>
            <p:cNvPr id="1049437" name="Freeform 13" descr="preencoded.png"/>
            <p:cNvSpPr/>
            <p:nvPr/>
          </p:nvSpPr>
          <p:spPr>
            <a:xfrm rot="0" flipH="0" flipV="0">
              <a:off x="0" y="0"/>
              <a:ext cx="498729" cy="398907"/>
            </a:xfrm>
            <a:custGeom>
              <a:avLst/>
              <a:ahLst/>
              <a:rect l="l" t="t" r="r" b="b"/>
              <a:pathLst>
                <a:path w="498729" h="398907">
                  <a:moveTo>
                    <a:pt x="0" y="0"/>
                  </a:moveTo>
                  <a:lnTo>
                    <a:pt x="498729" y="0"/>
                  </a:lnTo>
                  <a:lnTo>
                    <a:pt x="498729" y="398907"/>
                  </a:lnTo>
                  <a:lnTo>
                    <a:pt x="0" y="398907"/>
                  </a:lnTo>
                  <a:lnTo>
                    <a:pt x="0" y="0"/>
                  </a:lnTo>
                  <a:close/>
                </a:path>
              </a:pathLst>
            </a:custGeom>
            <a:blipFill>
              <a:blip xmlns:r="http://schemas.openxmlformats.org/officeDocument/2006/relationships" r:embed="rId3"/>
              <a:stretch>
                <a:fillRect l="-313" t="0" r="-300" b="12"/>
              </a:stretch>
            </a:blipFill>
          </p:spPr>
        </p:sp>
      </p:grpSp>
      <p:sp>
        <p:nvSpPr>
          <p:cNvPr id="1049438" name="TextBox 14"/>
          <p:cNvSpPr txBox="1"/>
          <p:nvPr/>
        </p:nvSpPr>
        <p:spPr>
          <a:xfrm rot="0">
            <a:off x="8877452" y="6249143"/>
            <a:ext cx="8064256" cy="952500"/>
          </a:xfrm>
          <a:prstGeom prst="rect"/>
        </p:spPr>
        <p:txBody>
          <a:bodyPr anchor="t" bIns="0" lIns="0" rIns="0" rtlCol="0" tIns="0">
            <a:spAutoFit/>
          </a:bodyPr>
          <a:p>
            <a:pPr algn="l">
              <a:lnSpc>
                <a:spcPts val="3750"/>
              </a:lnSpc>
            </a:pPr>
            <a:r>
              <a:rPr sz="2312" lang="en-US">
                <a:solidFill>
                  <a:srgbClr val="000000"/>
                </a:solidFill>
                <a:latin typeface="PT Sans"/>
                <a:ea typeface="PT Sans"/>
                <a:cs typeface="PT Sans"/>
                <a:sym typeface="PT Sans"/>
              </a:rPr>
              <a:t>Typical outcomes: clearer requirements, reduced rework, measurable ROI, and better stakeholder alignment.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67" name=""/>
        <p:cNvGrpSpPr/>
        <p:nvPr/>
      </p:nvGrpSpPr>
      <p:grpSpPr>
        <a:xfrm>
          <a:off x="0" y="0"/>
          <a:ext cx="0" cy="0"/>
          <a:chOff x="0" y="0"/>
          <a:chExt cx="0" cy="0"/>
        </a:xfrm>
      </p:grpSpPr>
      <p:grpSp>
        <p:nvGrpSpPr>
          <p:cNvPr id="468" name="Group 2"/>
          <p:cNvGrpSpPr/>
          <p:nvPr/>
        </p:nvGrpSpPr>
        <p:grpSpPr>
          <a:xfrm rot="0">
            <a:off x="0" y="0"/>
            <a:ext cx="18288000" cy="10287000"/>
            <a:chOff x="0" y="0"/>
            <a:chExt cx="24384000" cy="13716000"/>
          </a:xfrm>
        </p:grpSpPr>
        <p:sp>
          <p:nvSpPr>
            <p:cNvPr id="1049445"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469" name="Group 4"/>
          <p:cNvGrpSpPr/>
          <p:nvPr/>
        </p:nvGrpSpPr>
        <p:grpSpPr>
          <a:xfrm rot="0">
            <a:off x="0" y="0"/>
            <a:ext cx="18288000" cy="10287000"/>
            <a:chOff x="0" y="0"/>
            <a:chExt cx="24384000" cy="13716000"/>
          </a:xfrm>
        </p:grpSpPr>
        <p:sp>
          <p:nvSpPr>
            <p:cNvPr id="1049446"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470" name="Group 6"/>
          <p:cNvGrpSpPr/>
          <p:nvPr/>
        </p:nvGrpSpPr>
        <p:grpSpPr>
          <a:xfrm rot="0">
            <a:off x="16049015" y="9686925"/>
            <a:ext cx="2153260" cy="514350"/>
            <a:chOff x="0" y="0"/>
            <a:chExt cx="2871013" cy="685800"/>
          </a:xfrm>
        </p:grpSpPr>
        <p:sp>
          <p:nvSpPr>
            <p:cNvPr id="1049447" name="Freeform 7" descr="preencoded.png">
              <a:hlinkClick r:id="rId2" tooltip="https://gamma.app/?utm_source=made-with-gamma"/>
            </p:cNvPr>
            <p:cNvSpPr/>
            <p:nvPr/>
          </p:nvSpPr>
          <p:spPr>
            <a:xfrm rot="0" flipH="0" flipV="0">
              <a:off x="0" y="0"/>
              <a:ext cx="2870962" cy="685800"/>
            </a:xfrm>
            <a:custGeom>
              <a:avLst/>
              <a:ahLst/>
              <a:rect l="l" t="t" r="r" b="b"/>
              <a:pathLst>
                <a:path w="2870962" h="685800">
                  <a:moveTo>
                    <a:pt x="0" y="0"/>
                  </a:moveTo>
                  <a:lnTo>
                    <a:pt x="2870962" y="0"/>
                  </a:lnTo>
                  <a:lnTo>
                    <a:pt x="2870962" y="685800"/>
                  </a:lnTo>
                  <a:lnTo>
                    <a:pt x="0" y="685800"/>
                  </a:lnTo>
                  <a:lnTo>
                    <a:pt x="0" y="0"/>
                  </a:lnTo>
                  <a:close/>
                </a:path>
              </a:pathLst>
            </a:custGeom>
            <a:blipFill>
              <a:blip xmlns:r="http://schemas.openxmlformats.org/officeDocument/2006/relationships" r:embed="rId3"/>
              <a:stretch>
                <a:fillRect l="0" t="0" r="-1" b="0"/>
              </a:stretch>
            </a:blipFill>
          </p:spPr>
        </p:sp>
      </p:grpSp>
      <p:grpSp>
        <p:nvGrpSpPr>
          <p:cNvPr id="471" name="Group 8"/>
          <p:cNvGrpSpPr/>
          <p:nvPr/>
        </p:nvGrpSpPr>
        <p:grpSpPr>
          <a:xfrm rot="0">
            <a:off x="11430000" y="0"/>
            <a:ext cx="6858000" cy="10287000"/>
            <a:chOff x="0" y="0"/>
            <a:chExt cx="9144000" cy="13716000"/>
          </a:xfrm>
        </p:grpSpPr>
        <p:sp>
          <p:nvSpPr>
            <p:cNvPr id="1049448" name="Freeform 9" descr="preencoded.png"/>
            <p:cNvSpPr/>
            <p:nvPr/>
          </p:nvSpPr>
          <p:spPr>
            <a:xfrm rot="0" flipH="0" flipV="0">
              <a:off x="0" y="0"/>
              <a:ext cx="9144000" cy="13716000"/>
            </a:xfrm>
            <a:custGeom>
              <a:avLst/>
              <a:ahLst/>
              <a:rect l="l" t="t" r="r" b="b"/>
              <a:pathLst>
                <a:path w="9144000" h="13716000">
                  <a:moveTo>
                    <a:pt x="0" y="0"/>
                  </a:moveTo>
                  <a:lnTo>
                    <a:pt x="9144000" y="0"/>
                  </a:lnTo>
                  <a:lnTo>
                    <a:pt x="9144000" y="13716000"/>
                  </a:lnTo>
                  <a:lnTo>
                    <a:pt x="0" y="13716000"/>
                  </a:lnTo>
                  <a:lnTo>
                    <a:pt x="0" y="0"/>
                  </a:lnTo>
                  <a:close/>
                </a:path>
              </a:pathLst>
            </a:custGeom>
            <a:blipFill>
              <a:blip xmlns:r="http://schemas.openxmlformats.org/officeDocument/2006/relationships" r:embed="rId4"/>
              <a:stretch>
                <a:fillRect l="0" t="0" r="0" b="0"/>
              </a:stretch>
            </a:blipFill>
          </p:spPr>
        </p:sp>
      </p:grpSp>
      <p:sp>
        <p:nvSpPr>
          <p:cNvPr id="1049449" name="TextBox 10"/>
          <p:cNvSpPr txBox="1"/>
          <p:nvPr/>
        </p:nvSpPr>
        <p:spPr>
          <a:xfrm rot="0">
            <a:off x="787003" y="1526086"/>
            <a:ext cx="4232996" cy="624449"/>
          </a:xfrm>
          <a:prstGeom prst="rect"/>
        </p:spPr>
        <p:txBody>
          <a:bodyPr anchor="t" bIns="0" lIns="0" rIns="0" rtlCol="0" tIns="0">
            <a:spAutoFit/>
          </a:bodyPr>
          <a:p>
            <a:pPr algn="l">
              <a:lnSpc>
                <a:spcPts val="4948"/>
              </a:lnSpc>
            </a:pPr>
            <a:r>
              <a:rPr sz="3311" lang="en-US">
                <a:solidFill>
                  <a:srgbClr val="00002E"/>
                </a:solidFill>
                <a:latin typeface="Nunito"/>
                <a:ea typeface="Nunito"/>
                <a:cs typeface="Nunito"/>
                <a:sym typeface="Nunito"/>
              </a:rPr>
              <a:t>Key Responsibilities</a:t>
            </a:r>
          </a:p>
        </p:txBody>
      </p:sp>
      <p:grpSp>
        <p:nvGrpSpPr>
          <p:cNvPr id="472" name="Group 11"/>
          <p:cNvGrpSpPr/>
          <p:nvPr/>
        </p:nvGrpSpPr>
        <p:grpSpPr>
          <a:xfrm rot="0">
            <a:off x="787003" y="2757335"/>
            <a:ext cx="9856203" cy="28804"/>
            <a:chOff x="0" y="0"/>
            <a:chExt cx="13141604" cy="38405"/>
          </a:xfrm>
        </p:grpSpPr>
        <p:sp>
          <p:nvSpPr>
            <p:cNvPr id="1049450" name="Freeform 12"/>
            <p:cNvSpPr/>
            <p:nvPr/>
          </p:nvSpPr>
          <p:spPr>
            <a:xfrm rot="0" flipH="0" flipV="0">
              <a:off x="0" y="0"/>
              <a:ext cx="13141579" cy="38354"/>
            </a:xfrm>
            <a:custGeom>
              <a:avLst/>
              <a:ahLst/>
              <a:rect l="l" t="t" r="r" b="b"/>
              <a:pathLst>
                <a:path w="13141579" h="38354">
                  <a:moveTo>
                    <a:pt x="0" y="0"/>
                  </a:moveTo>
                  <a:lnTo>
                    <a:pt x="13141579" y="0"/>
                  </a:lnTo>
                  <a:lnTo>
                    <a:pt x="13141579" y="38354"/>
                  </a:lnTo>
                  <a:lnTo>
                    <a:pt x="0" y="38354"/>
                  </a:lnTo>
                  <a:close/>
                </a:path>
              </a:pathLst>
            </a:custGeom>
            <a:solidFill>
              <a:srgbClr val="2D4DF2"/>
            </a:solidFill>
          </p:spPr>
        </p:sp>
      </p:grpSp>
      <p:sp>
        <p:nvSpPr>
          <p:cNvPr id="1049451" name="TextBox 13"/>
          <p:cNvSpPr txBox="1"/>
          <p:nvPr/>
        </p:nvSpPr>
        <p:spPr>
          <a:xfrm rot="0">
            <a:off x="787003" y="2869702"/>
            <a:ext cx="4535755" cy="390399"/>
          </a:xfrm>
          <a:prstGeom prst="rect"/>
        </p:spPr>
        <p:txBody>
          <a:bodyPr anchor="t" bIns="0" lIns="0" rIns="0" rtlCol="0" tIns="0">
            <a:spAutoFit/>
          </a:bodyPr>
          <a:p>
            <a:pPr algn="l">
              <a:lnSpc>
                <a:spcPts val="3074"/>
              </a:lnSpc>
            </a:pPr>
            <a:r>
              <a:rPr sz="2400" lang="en-US">
                <a:solidFill>
                  <a:srgbClr val="00002E"/>
                </a:solidFill>
                <a:latin typeface="Nunito"/>
                <a:ea typeface="Nunito"/>
                <a:cs typeface="Nunito"/>
                <a:sym typeface="Nunito"/>
              </a:rPr>
              <a:t>1. Elicit Requirements</a:t>
            </a:r>
          </a:p>
        </p:txBody>
      </p:sp>
      <p:sp>
        <p:nvSpPr>
          <p:cNvPr id="1049452" name="TextBox 14"/>
          <p:cNvSpPr txBox="1"/>
          <p:nvPr/>
        </p:nvSpPr>
        <p:spPr>
          <a:xfrm rot="0">
            <a:off x="787003" y="3273181"/>
            <a:ext cx="9856203" cy="742441"/>
          </a:xfrm>
          <a:prstGeom prst="rect"/>
        </p:spPr>
        <p:txBody>
          <a:bodyPr anchor="t" bIns="0" lIns="0" rIns="0" rtlCol="0" tIns="0">
            <a:spAutoFit/>
          </a:bodyPr>
          <a:p>
            <a:pPr algn="l">
              <a:lnSpc>
                <a:spcPts val="2923"/>
              </a:lnSpc>
            </a:pPr>
            <a:r>
              <a:rPr sz="2000" lang="en-US">
                <a:solidFill>
                  <a:srgbClr val="00002E"/>
                </a:solidFill>
                <a:latin typeface="PT Sans"/>
                <a:ea typeface="PT Sans"/>
                <a:cs typeface="PT Sans"/>
                <a:sym typeface="PT Sans"/>
              </a:rPr>
              <a:t>Facilitate interviews, workshops, and surveys to capture stakeholder needs and constraints.</a:t>
            </a:r>
          </a:p>
        </p:txBody>
      </p:sp>
      <p:grpSp>
        <p:nvGrpSpPr>
          <p:cNvPr id="473" name="Group 15"/>
          <p:cNvGrpSpPr/>
          <p:nvPr/>
        </p:nvGrpSpPr>
        <p:grpSpPr>
          <a:xfrm rot="0">
            <a:off x="787003" y="4364984"/>
            <a:ext cx="9856203" cy="28804"/>
            <a:chOff x="0" y="0"/>
            <a:chExt cx="13141604" cy="38405"/>
          </a:xfrm>
        </p:grpSpPr>
        <p:sp>
          <p:nvSpPr>
            <p:cNvPr id="1049453" name="Freeform 16"/>
            <p:cNvSpPr/>
            <p:nvPr/>
          </p:nvSpPr>
          <p:spPr>
            <a:xfrm rot="0" flipH="0" flipV="0">
              <a:off x="0" y="0"/>
              <a:ext cx="13141579" cy="38354"/>
            </a:xfrm>
            <a:custGeom>
              <a:avLst/>
              <a:ahLst/>
              <a:rect l="l" t="t" r="r" b="b"/>
              <a:pathLst>
                <a:path w="13141579" h="38354">
                  <a:moveTo>
                    <a:pt x="0" y="0"/>
                  </a:moveTo>
                  <a:lnTo>
                    <a:pt x="13141579" y="0"/>
                  </a:lnTo>
                  <a:lnTo>
                    <a:pt x="13141579" y="38354"/>
                  </a:lnTo>
                  <a:lnTo>
                    <a:pt x="0" y="38354"/>
                  </a:lnTo>
                  <a:close/>
                </a:path>
              </a:pathLst>
            </a:custGeom>
            <a:solidFill>
              <a:srgbClr val="018CE1"/>
            </a:solidFill>
          </p:spPr>
        </p:sp>
      </p:grpSp>
      <p:sp>
        <p:nvSpPr>
          <p:cNvPr id="1049454" name="TextBox 17"/>
          <p:cNvSpPr txBox="1"/>
          <p:nvPr/>
        </p:nvSpPr>
        <p:spPr>
          <a:xfrm rot="0">
            <a:off x="787003" y="4477341"/>
            <a:ext cx="2645997" cy="387753"/>
          </a:xfrm>
          <a:prstGeom prst="rect"/>
        </p:spPr>
        <p:txBody>
          <a:bodyPr anchor="t" bIns="0" lIns="0" rIns="0" rtlCol="0" tIns="0">
            <a:spAutoFit/>
          </a:bodyPr>
          <a:p>
            <a:pPr algn="l">
              <a:lnSpc>
                <a:spcPts val="3074"/>
              </a:lnSpc>
            </a:pPr>
            <a:r>
              <a:rPr sz="2400" lang="en-US">
                <a:solidFill>
                  <a:srgbClr val="00002E"/>
                </a:solidFill>
                <a:latin typeface="Nunito"/>
                <a:ea typeface="Nunito"/>
                <a:cs typeface="Nunito"/>
                <a:sym typeface="Nunito"/>
              </a:rPr>
              <a:t>2. Analyze &amp; Model</a:t>
            </a:r>
          </a:p>
        </p:txBody>
      </p:sp>
      <p:sp>
        <p:nvSpPr>
          <p:cNvPr id="1049455" name="TextBox 18"/>
          <p:cNvSpPr txBox="1"/>
          <p:nvPr/>
        </p:nvSpPr>
        <p:spPr>
          <a:xfrm rot="0">
            <a:off x="787003" y="4880820"/>
            <a:ext cx="9856203" cy="371222"/>
          </a:xfrm>
          <a:prstGeom prst="rect"/>
        </p:spPr>
        <p:txBody>
          <a:bodyPr anchor="t" bIns="0" lIns="0" rIns="0" rtlCol="0" tIns="0">
            <a:spAutoFit/>
          </a:bodyPr>
          <a:p>
            <a:pPr algn="l">
              <a:lnSpc>
                <a:spcPts val="2923"/>
              </a:lnSpc>
            </a:pPr>
            <a:r>
              <a:rPr sz="2000" lang="en-US">
                <a:solidFill>
                  <a:srgbClr val="00002E"/>
                </a:solidFill>
                <a:latin typeface="PT Sans"/>
                <a:ea typeface="PT Sans"/>
                <a:cs typeface="PT Sans"/>
                <a:sym typeface="PT Sans"/>
              </a:rPr>
              <a:t>Create process maps, user stories, and data models to clarify current and future states.</a:t>
            </a:r>
          </a:p>
        </p:txBody>
      </p:sp>
      <p:grpSp>
        <p:nvGrpSpPr>
          <p:cNvPr id="474" name="Group 19"/>
          <p:cNvGrpSpPr/>
          <p:nvPr/>
        </p:nvGrpSpPr>
        <p:grpSpPr>
          <a:xfrm rot="0">
            <a:off x="787003" y="5972623"/>
            <a:ext cx="9856203" cy="28804"/>
            <a:chOff x="0" y="0"/>
            <a:chExt cx="13141604" cy="38405"/>
          </a:xfrm>
        </p:grpSpPr>
        <p:sp>
          <p:nvSpPr>
            <p:cNvPr id="1049456" name="Freeform 20"/>
            <p:cNvSpPr/>
            <p:nvPr/>
          </p:nvSpPr>
          <p:spPr>
            <a:xfrm rot="0" flipH="0" flipV="0">
              <a:off x="0" y="0"/>
              <a:ext cx="13141579" cy="38354"/>
            </a:xfrm>
            <a:custGeom>
              <a:avLst/>
              <a:ahLst/>
              <a:rect l="l" t="t" r="r" b="b"/>
              <a:pathLst>
                <a:path w="13141579" h="38354">
                  <a:moveTo>
                    <a:pt x="0" y="0"/>
                  </a:moveTo>
                  <a:lnTo>
                    <a:pt x="13141579" y="0"/>
                  </a:lnTo>
                  <a:lnTo>
                    <a:pt x="13141579" y="38354"/>
                  </a:lnTo>
                  <a:lnTo>
                    <a:pt x="0" y="38354"/>
                  </a:lnTo>
                  <a:close/>
                </a:path>
              </a:pathLst>
            </a:custGeom>
            <a:solidFill>
              <a:srgbClr val="DA33BF"/>
            </a:solidFill>
          </p:spPr>
        </p:sp>
      </p:grpSp>
      <p:sp>
        <p:nvSpPr>
          <p:cNvPr id="1049457" name="TextBox 21"/>
          <p:cNvSpPr txBox="1"/>
          <p:nvPr/>
        </p:nvSpPr>
        <p:spPr>
          <a:xfrm rot="0">
            <a:off x="787003" y="6084989"/>
            <a:ext cx="4303225" cy="390399"/>
          </a:xfrm>
          <a:prstGeom prst="rect"/>
        </p:spPr>
        <p:txBody>
          <a:bodyPr anchor="t" bIns="0" lIns="0" rIns="0" rtlCol="0" tIns="0">
            <a:spAutoFit/>
          </a:bodyPr>
          <a:p>
            <a:pPr algn="l">
              <a:lnSpc>
                <a:spcPts val="3074"/>
              </a:lnSpc>
            </a:pPr>
            <a:r>
              <a:rPr sz="2400" lang="en-US">
                <a:solidFill>
                  <a:srgbClr val="00002E"/>
                </a:solidFill>
                <a:latin typeface="Nunito"/>
                <a:ea typeface="Nunito"/>
                <a:cs typeface="Nunito"/>
                <a:sym typeface="Nunito"/>
              </a:rPr>
              <a:t>3. Communicate &amp; Validate</a:t>
            </a:r>
          </a:p>
        </p:txBody>
      </p:sp>
      <p:sp>
        <p:nvSpPr>
          <p:cNvPr id="1049458" name="TextBox 22"/>
          <p:cNvSpPr txBox="1"/>
          <p:nvPr/>
        </p:nvSpPr>
        <p:spPr>
          <a:xfrm rot="0">
            <a:off x="787003" y="6488459"/>
            <a:ext cx="9856203" cy="742441"/>
          </a:xfrm>
          <a:prstGeom prst="rect"/>
        </p:spPr>
        <p:txBody>
          <a:bodyPr anchor="t" bIns="0" lIns="0" rIns="0" rtlCol="0" tIns="0">
            <a:spAutoFit/>
          </a:bodyPr>
          <a:p>
            <a:pPr algn="l">
              <a:lnSpc>
                <a:spcPts val="2923"/>
              </a:lnSpc>
            </a:pPr>
            <a:r>
              <a:rPr sz="2000" lang="en-US">
                <a:solidFill>
                  <a:srgbClr val="00002E"/>
                </a:solidFill>
                <a:latin typeface="PT Sans"/>
                <a:ea typeface="PT Sans"/>
                <a:cs typeface="PT Sans"/>
                <a:sym typeface="PT Sans"/>
              </a:rPr>
              <a:t>Produce clear specifications, acceptance criteria, and prototypes for stakeholder sign‑off.</a:t>
            </a:r>
          </a:p>
        </p:txBody>
      </p:sp>
      <p:grpSp>
        <p:nvGrpSpPr>
          <p:cNvPr id="475" name="Group 23"/>
          <p:cNvGrpSpPr/>
          <p:nvPr/>
        </p:nvGrpSpPr>
        <p:grpSpPr>
          <a:xfrm rot="0">
            <a:off x="787003" y="7580262"/>
            <a:ext cx="9856203" cy="28804"/>
            <a:chOff x="0" y="0"/>
            <a:chExt cx="13141604" cy="38405"/>
          </a:xfrm>
        </p:grpSpPr>
        <p:sp>
          <p:nvSpPr>
            <p:cNvPr id="1049459" name="Freeform 24"/>
            <p:cNvSpPr/>
            <p:nvPr/>
          </p:nvSpPr>
          <p:spPr>
            <a:xfrm rot="0" flipH="0" flipV="0">
              <a:off x="0" y="0"/>
              <a:ext cx="13141579" cy="38354"/>
            </a:xfrm>
            <a:custGeom>
              <a:avLst/>
              <a:ahLst/>
              <a:rect l="l" t="t" r="r" b="b"/>
              <a:pathLst>
                <a:path w="13141579" h="38354">
                  <a:moveTo>
                    <a:pt x="0" y="0"/>
                  </a:moveTo>
                  <a:lnTo>
                    <a:pt x="13141579" y="0"/>
                  </a:lnTo>
                  <a:lnTo>
                    <a:pt x="13141579" y="38354"/>
                  </a:lnTo>
                  <a:lnTo>
                    <a:pt x="0" y="38354"/>
                  </a:lnTo>
                  <a:close/>
                </a:path>
              </a:pathLst>
            </a:custGeom>
            <a:solidFill>
              <a:srgbClr val="2D4DF2"/>
            </a:solidFill>
          </p:spPr>
        </p:sp>
      </p:grpSp>
      <p:sp>
        <p:nvSpPr>
          <p:cNvPr id="1049460" name="TextBox 25"/>
          <p:cNvSpPr txBox="1"/>
          <p:nvPr/>
        </p:nvSpPr>
        <p:spPr>
          <a:xfrm rot="0">
            <a:off x="787003" y="7692628"/>
            <a:ext cx="3901027" cy="387753"/>
          </a:xfrm>
          <a:prstGeom prst="rect"/>
        </p:spPr>
        <p:txBody>
          <a:bodyPr anchor="t" bIns="0" lIns="0" rIns="0" rtlCol="0" tIns="0">
            <a:spAutoFit/>
          </a:bodyPr>
          <a:p>
            <a:pPr algn="l">
              <a:lnSpc>
                <a:spcPts val="3074"/>
              </a:lnSpc>
            </a:pPr>
            <a:r>
              <a:rPr sz="2400" lang="en-US">
                <a:solidFill>
                  <a:srgbClr val="00002E"/>
                </a:solidFill>
                <a:latin typeface="Nunito"/>
                <a:ea typeface="Nunito"/>
                <a:cs typeface="Nunito"/>
                <a:sym typeface="Nunito"/>
              </a:rPr>
              <a:t>4. Measure Impact</a:t>
            </a:r>
          </a:p>
        </p:txBody>
      </p:sp>
      <p:sp>
        <p:nvSpPr>
          <p:cNvPr id="1049461" name="TextBox 26"/>
          <p:cNvSpPr txBox="1"/>
          <p:nvPr/>
        </p:nvSpPr>
        <p:spPr>
          <a:xfrm rot="0">
            <a:off x="787003" y="8096098"/>
            <a:ext cx="9856203" cy="371222"/>
          </a:xfrm>
          <a:prstGeom prst="rect"/>
        </p:spPr>
        <p:txBody>
          <a:bodyPr anchor="t" bIns="0" lIns="0" rIns="0" rtlCol="0" tIns="0">
            <a:spAutoFit/>
          </a:bodyPr>
          <a:p>
            <a:pPr algn="l">
              <a:lnSpc>
                <a:spcPts val="2923"/>
              </a:lnSpc>
            </a:pPr>
            <a:r>
              <a:rPr sz="2000" lang="en-US">
                <a:solidFill>
                  <a:srgbClr val="00002E"/>
                </a:solidFill>
                <a:latin typeface="PT Sans"/>
                <a:ea typeface="PT Sans"/>
                <a:cs typeface="PT Sans"/>
                <a:sym typeface="PT Sans"/>
              </a:rPr>
              <a:t>Define KPIs, analyze results post‑release, and recommend iterative improvements.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78" name=""/>
        <p:cNvGrpSpPr/>
        <p:nvPr/>
      </p:nvGrpSpPr>
      <p:grpSpPr>
        <a:xfrm>
          <a:off x="0" y="0"/>
          <a:ext cx="0" cy="0"/>
          <a:chOff x="0" y="0"/>
          <a:chExt cx="0" cy="0"/>
        </a:xfrm>
      </p:grpSpPr>
      <p:grpSp>
        <p:nvGrpSpPr>
          <p:cNvPr id="479" name="Group 2"/>
          <p:cNvGrpSpPr/>
          <p:nvPr/>
        </p:nvGrpSpPr>
        <p:grpSpPr>
          <a:xfrm rot="0">
            <a:off x="0" y="0"/>
            <a:ext cx="18288000" cy="10287000"/>
            <a:chOff x="0" y="0"/>
            <a:chExt cx="24384000" cy="13716000"/>
          </a:xfrm>
        </p:grpSpPr>
        <p:sp>
          <p:nvSpPr>
            <p:cNvPr id="1049468"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480" name="Group 4"/>
          <p:cNvGrpSpPr/>
          <p:nvPr/>
        </p:nvGrpSpPr>
        <p:grpSpPr>
          <a:xfrm rot="0">
            <a:off x="0" y="0"/>
            <a:ext cx="18288000" cy="10287000"/>
            <a:chOff x="0" y="0"/>
            <a:chExt cx="24384000" cy="13716000"/>
          </a:xfrm>
        </p:grpSpPr>
        <p:sp>
          <p:nvSpPr>
            <p:cNvPr id="1049469"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481" name="Group 6"/>
          <p:cNvGrpSpPr/>
          <p:nvPr/>
        </p:nvGrpSpPr>
        <p:grpSpPr>
          <a:xfrm rot="0">
            <a:off x="1035691" y="2272303"/>
            <a:ext cx="10288038" cy="5742089"/>
            <a:chOff x="0" y="0"/>
            <a:chExt cx="13717384" cy="7656119"/>
          </a:xfrm>
        </p:grpSpPr>
        <p:sp>
          <p:nvSpPr>
            <p:cNvPr id="1049470" name="Freeform 7" descr="preencoded.png"/>
            <p:cNvSpPr/>
            <p:nvPr/>
          </p:nvSpPr>
          <p:spPr>
            <a:xfrm rot="0" flipH="0" flipV="0">
              <a:off x="0" y="0"/>
              <a:ext cx="13717397" cy="7656068"/>
            </a:xfrm>
            <a:custGeom>
              <a:avLst/>
              <a:ahLst/>
              <a:rect l="l" t="t" r="r" b="b"/>
              <a:pathLst>
                <a:path w="13717397" h="7656068">
                  <a:moveTo>
                    <a:pt x="0" y="0"/>
                  </a:moveTo>
                  <a:lnTo>
                    <a:pt x="13717397" y="0"/>
                  </a:lnTo>
                  <a:lnTo>
                    <a:pt x="13717397" y="7656068"/>
                  </a:lnTo>
                  <a:lnTo>
                    <a:pt x="0" y="7656068"/>
                  </a:lnTo>
                  <a:lnTo>
                    <a:pt x="0" y="0"/>
                  </a:lnTo>
                  <a:close/>
                </a:path>
              </a:pathLst>
            </a:custGeom>
            <a:blipFill>
              <a:blip xmlns:r="http://schemas.openxmlformats.org/officeDocument/2006/relationships" r:embed="rId2"/>
              <a:stretch>
                <a:fillRect l="0" t="-18" r="0" b="-18"/>
              </a:stretch>
            </a:blipFill>
          </p:spPr>
        </p:sp>
      </p:grpSp>
      <p:sp>
        <p:nvSpPr>
          <p:cNvPr id="1049471" name="TextBox 8"/>
          <p:cNvSpPr txBox="1"/>
          <p:nvPr/>
        </p:nvSpPr>
        <p:spPr>
          <a:xfrm rot="0">
            <a:off x="12055078" y="1112339"/>
            <a:ext cx="5206603" cy="1380744"/>
          </a:xfrm>
          <a:prstGeom prst="rect"/>
        </p:spPr>
        <p:txBody>
          <a:bodyPr anchor="t" bIns="0" lIns="0" rIns="0" rtlCol="0" tIns="0">
            <a:spAutoFit/>
          </a:bodyPr>
          <a:p>
            <a:pPr algn="l">
              <a:lnSpc>
                <a:spcPts val="5436"/>
              </a:lnSpc>
            </a:pPr>
            <a:r>
              <a:rPr b="1" sz="4374" lang="en-US">
                <a:solidFill>
                  <a:srgbClr val="00002E"/>
                </a:solidFill>
                <a:latin typeface="Nunito Bold"/>
                <a:ea typeface="Nunito Bold"/>
                <a:cs typeface="Nunito Bold"/>
                <a:sym typeface="Nunito Bold"/>
              </a:rPr>
              <a:t>Skills of a Business Analyst</a:t>
            </a:r>
          </a:p>
        </p:txBody>
      </p:sp>
      <p:sp>
        <p:nvSpPr>
          <p:cNvPr id="1049472" name="TextBox 9"/>
          <p:cNvSpPr txBox="1"/>
          <p:nvPr/>
        </p:nvSpPr>
        <p:spPr>
          <a:xfrm rot="0">
            <a:off x="12055078" y="2730694"/>
            <a:ext cx="5206603" cy="6085586"/>
          </a:xfrm>
          <a:prstGeom prst="rect"/>
        </p:spPr>
        <p:txBody>
          <a:bodyPr anchor="t" bIns="0" lIns="0" rIns="0" rtlCol="0" tIns="0">
            <a:spAutoFit/>
          </a:bodyPr>
          <a:p>
            <a:pPr algn="l" indent="-278943" lvl="1" marL="557886">
              <a:lnSpc>
                <a:spcPts val="3686"/>
              </a:lnSpc>
              <a:buFont typeface="Arial"/>
              <a:buChar char="•"/>
            </a:pPr>
            <a:r>
              <a:rPr sz="2312" lang="en-US">
                <a:solidFill>
                  <a:srgbClr val="00002E"/>
                </a:solidFill>
                <a:latin typeface="PT Sans"/>
                <a:ea typeface="PT Sans"/>
                <a:cs typeface="PT Sans"/>
                <a:sym typeface="PT Sans"/>
              </a:rPr>
              <a:t>Analytical thinking: data interpretation and root-cause analysis</a:t>
            </a:r>
          </a:p>
          <a:p>
            <a:pPr algn="l" indent="-278943" lvl="1" marL="557886">
              <a:lnSpc>
                <a:spcPts val="3686"/>
              </a:lnSpc>
              <a:buFont typeface="Arial"/>
              <a:buChar char="•"/>
            </a:pPr>
            <a:r>
              <a:rPr sz="2312" lang="en-US">
                <a:solidFill>
                  <a:srgbClr val="00002E"/>
                </a:solidFill>
                <a:latin typeface="PT Sans"/>
                <a:ea typeface="PT Sans"/>
                <a:cs typeface="PT Sans"/>
                <a:sym typeface="PT Sans"/>
              </a:rPr>
              <a:t>Communication: concise writing, stakeholder facilitation, and presentation</a:t>
            </a:r>
          </a:p>
          <a:p>
            <a:pPr algn="l" indent="-278943" lvl="1" marL="557886">
              <a:lnSpc>
                <a:spcPts val="3686"/>
              </a:lnSpc>
              <a:buFont typeface="Arial"/>
              <a:buChar char="•"/>
            </a:pPr>
            <a:r>
              <a:rPr sz="2312" lang="en-US">
                <a:solidFill>
                  <a:srgbClr val="00002E"/>
                </a:solidFill>
                <a:latin typeface="PT Sans"/>
                <a:ea typeface="PT Sans"/>
                <a:cs typeface="PT Sans"/>
                <a:sym typeface="PT Sans"/>
              </a:rPr>
              <a:t>Modeling: process maps, data models, and user journeys</a:t>
            </a:r>
          </a:p>
          <a:p>
            <a:pPr algn="l" indent="-278943" lvl="1" marL="557886">
              <a:lnSpc>
                <a:spcPts val="3686"/>
              </a:lnSpc>
              <a:buFont typeface="Arial"/>
              <a:buChar char="•"/>
            </a:pPr>
            <a:r>
              <a:rPr sz="2312" lang="en-US">
                <a:solidFill>
                  <a:srgbClr val="00002E"/>
                </a:solidFill>
                <a:latin typeface="PT Sans"/>
                <a:ea typeface="PT Sans"/>
                <a:cs typeface="PT Sans"/>
                <a:sym typeface="PT Sans"/>
              </a:rPr>
              <a:t>Technical familiarity: SQL, APIs, data formats (JSON, XML)</a:t>
            </a:r>
          </a:p>
          <a:p>
            <a:pPr algn="l" indent="-278943" lvl="1" marL="557886">
              <a:lnSpc>
                <a:spcPts val="3686"/>
              </a:lnSpc>
              <a:buFont typeface="Arial"/>
              <a:buChar char="•"/>
            </a:pPr>
            <a:r>
              <a:rPr sz="2312" lang="en-US">
                <a:solidFill>
                  <a:srgbClr val="00002E"/>
                </a:solidFill>
                <a:latin typeface="PT Sans"/>
                <a:ea typeface="PT Sans"/>
                <a:cs typeface="PT Sans"/>
                <a:sym typeface="PT Sans"/>
              </a:rPr>
              <a:t>Business acumen: domain knowledge and translating strategy to requirements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grpSp>
        <p:nvGrpSpPr>
          <p:cNvPr id="105" name="Group 2"/>
          <p:cNvGrpSpPr/>
          <p:nvPr/>
        </p:nvGrpSpPr>
        <p:grpSpPr>
          <a:xfrm rot="0">
            <a:off x="0" y="0"/>
            <a:ext cx="18288000" cy="10287000"/>
            <a:chOff x="0" y="0"/>
            <a:chExt cx="24384000" cy="13716000"/>
          </a:xfrm>
        </p:grpSpPr>
        <p:sp>
          <p:nvSpPr>
            <p:cNvPr id="1048657"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106" name="Group 4"/>
          <p:cNvGrpSpPr/>
          <p:nvPr/>
        </p:nvGrpSpPr>
        <p:grpSpPr>
          <a:xfrm rot="0">
            <a:off x="0" y="0"/>
            <a:ext cx="18288000" cy="10287000"/>
            <a:chOff x="0" y="0"/>
            <a:chExt cx="24384000" cy="13716000"/>
          </a:xfrm>
        </p:grpSpPr>
        <p:sp>
          <p:nvSpPr>
            <p:cNvPr id="1048658"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8659" name="TextBox 6"/>
          <p:cNvSpPr txBox="1"/>
          <p:nvPr/>
        </p:nvSpPr>
        <p:spPr>
          <a:xfrm rot="0">
            <a:off x="3384794" y="630879"/>
            <a:ext cx="8309400" cy="616648"/>
          </a:xfrm>
          <a:prstGeom prst="rect"/>
        </p:spPr>
        <p:txBody>
          <a:bodyPr anchor="t" bIns="0" lIns="0" rIns="0" rtlCol="0" tIns="0">
            <a:spAutoFit/>
          </a:bodyPr>
          <a:p>
            <a:pPr algn="l">
              <a:lnSpc>
                <a:spcPts val="4800"/>
              </a:lnSpc>
            </a:pPr>
            <a:r>
              <a:rPr b="1" sz="3200" lang="en-US">
                <a:solidFill>
                  <a:srgbClr val="00002E"/>
                </a:solidFill>
                <a:latin typeface="Nunito Bold"/>
                <a:ea typeface="Nunito Bold"/>
                <a:cs typeface="Nunito Bold"/>
                <a:sym typeface="Nunito Bold"/>
              </a:rPr>
              <a:t>IT vs. Computer Science: A Clear Distinction</a:t>
            </a:r>
          </a:p>
        </p:txBody>
      </p:sp>
      <p:grpSp>
        <p:nvGrpSpPr>
          <p:cNvPr id="107" name="Group 7"/>
          <p:cNvGrpSpPr/>
          <p:nvPr/>
        </p:nvGrpSpPr>
        <p:grpSpPr>
          <a:xfrm rot="0">
            <a:off x="3384794" y="2315470"/>
            <a:ext cx="7335593" cy="4094264"/>
            <a:chOff x="0" y="0"/>
            <a:chExt cx="9780791" cy="5459019"/>
          </a:xfrm>
        </p:grpSpPr>
        <p:sp>
          <p:nvSpPr>
            <p:cNvPr id="1048660" name="Freeform 8" descr="preencoded.png"/>
            <p:cNvSpPr/>
            <p:nvPr/>
          </p:nvSpPr>
          <p:spPr>
            <a:xfrm rot="0" flipH="0" flipV="0">
              <a:off x="0" y="0"/>
              <a:ext cx="9780778" cy="5458968"/>
            </a:xfrm>
            <a:custGeom>
              <a:avLst/>
              <a:ahLst/>
              <a:rect l="l" t="t" r="r" b="b"/>
              <a:pathLst>
                <a:path w="9780778" h="5458968">
                  <a:moveTo>
                    <a:pt x="0" y="0"/>
                  </a:moveTo>
                  <a:lnTo>
                    <a:pt x="9780778" y="0"/>
                  </a:lnTo>
                  <a:lnTo>
                    <a:pt x="9780778" y="5458968"/>
                  </a:lnTo>
                  <a:lnTo>
                    <a:pt x="0" y="5458968"/>
                  </a:lnTo>
                  <a:lnTo>
                    <a:pt x="0" y="0"/>
                  </a:lnTo>
                  <a:close/>
                </a:path>
              </a:pathLst>
            </a:custGeom>
            <a:blipFill>
              <a:blip xmlns:r="http://schemas.openxmlformats.org/officeDocument/2006/relationships" r:embed="rId2"/>
              <a:stretch>
                <a:fillRect l="0" t="0" r="0" b="-55"/>
              </a:stretch>
            </a:blipFill>
          </p:spPr>
        </p:sp>
      </p:grpSp>
      <p:sp>
        <p:nvSpPr>
          <p:cNvPr id="1048661" name="TextBox 9"/>
          <p:cNvSpPr txBox="1"/>
          <p:nvPr/>
        </p:nvSpPr>
        <p:spPr>
          <a:xfrm rot="0">
            <a:off x="3384804" y="6470752"/>
            <a:ext cx="5561400" cy="369751"/>
          </a:xfrm>
          <a:prstGeom prst="rect"/>
        </p:spPr>
        <p:txBody>
          <a:bodyPr anchor="t" bIns="0" lIns="0" rIns="0" rtlCol="0" tIns="0">
            <a:spAutoFit/>
          </a:bodyPr>
          <a:p>
            <a:pPr algn="l">
              <a:lnSpc>
                <a:spcPts val="3019"/>
              </a:lnSpc>
            </a:pPr>
            <a:r>
              <a:rPr b="1" sz="2000" lang="en-US">
                <a:solidFill>
                  <a:srgbClr val="00002E"/>
                </a:solidFill>
                <a:latin typeface="Nunito Bold"/>
                <a:ea typeface="Nunito Bold"/>
                <a:cs typeface="Nunito Bold"/>
                <a:sym typeface="Nunito Bold"/>
              </a:rPr>
              <a:t>Information Technology (IT)</a:t>
            </a:r>
          </a:p>
        </p:txBody>
      </p:sp>
      <p:sp>
        <p:nvSpPr>
          <p:cNvPr id="1048662" name="TextBox 10"/>
          <p:cNvSpPr txBox="1"/>
          <p:nvPr/>
        </p:nvSpPr>
        <p:spPr>
          <a:xfrm rot="0">
            <a:off x="3384794" y="6898186"/>
            <a:ext cx="7335603" cy="814578"/>
          </a:xfrm>
          <a:prstGeom prst="rect"/>
        </p:spPr>
        <p:txBody>
          <a:bodyPr anchor="t" bIns="0" lIns="0" rIns="0" rtlCol="0" tIns="0">
            <a:spAutoFit/>
          </a:bodyPr>
          <a:p>
            <a:pPr algn="l">
              <a:lnSpc>
                <a:spcPts val="2138"/>
              </a:lnSpc>
            </a:pPr>
            <a:r>
              <a:rPr sz="1400" lang="en-US">
                <a:solidFill>
                  <a:srgbClr val="00002E"/>
                </a:solidFill>
                <a:latin typeface="PT Sans"/>
                <a:ea typeface="PT Sans"/>
                <a:cs typeface="PT Sans"/>
                <a:sym typeface="PT Sans"/>
              </a:rPr>
              <a:t>IT focuses on the practical application and management of technology within organizations. Professionals in IT typically handle the deployment, maintenance, and operation of computer systems, software, and networks to support business functions.</a:t>
            </a:r>
          </a:p>
        </p:txBody>
      </p:sp>
      <p:sp>
        <p:nvSpPr>
          <p:cNvPr id="1048663" name="TextBox 11"/>
          <p:cNvSpPr txBox="1"/>
          <p:nvPr/>
        </p:nvSpPr>
        <p:spPr>
          <a:xfrm rot="0">
            <a:off x="3384794" y="7670454"/>
            <a:ext cx="7335603" cy="1061628"/>
          </a:xfrm>
          <a:prstGeom prst="rect"/>
        </p:spPr>
        <p:txBody>
          <a:bodyPr anchor="t" bIns="0" lIns="0" rIns="0" rtlCol="0" tIns="0">
            <a:spAutoFit/>
          </a:bodyPr>
          <a:p>
            <a:pPr algn="l" indent="-162560" lvl="1" marL="325120">
              <a:lnSpc>
                <a:spcPts val="2138"/>
              </a:lnSpc>
              <a:buFont typeface="Arial"/>
              <a:buChar char="•"/>
            </a:pPr>
            <a:r>
              <a:rPr sz="1400" lang="en-US">
                <a:solidFill>
                  <a:srgbClr val="00002E"/>
                </a:solidFill>
                <a:latin typeface="PT Sans"/>
                <a:ea typeface="PT Sans"/>
                <a:cs typeface="PT Sans"/>
                <a:sym typeface="PT Sans"/>
              </a:rPr>
              <a:t>Installation &amp; maintenance</a:t>
            </a:r>
            <a:endParaRPr sz="1600"/>
          </a:p>
          <a:p>
            <a:pPr algn="l" indent="-162560" lvl="1" marL="325120">
              <a:lnSpc>
                <a:spcPts val="2138"/>
              </a:lnSpc>
              <a:buFont typeface="Arial"/>
              <a:buChar char="•"/>
            </a:pPr>
            <a:r>
              <a:rPr sz="1400" lang="en-US">
                <a:solidFill>
                  <a:srgbClr val="00002E"/>
                </a:solidFill>
                <a:latin typeface="PT Sans"/>
                <a:ea typeface="PT Sans"/>
                <a:cs typeface="PT Sans"/>
                <a:sym typeface="PT Sans"/>
              </a:rPr>
              <a:t>System administration</a:t>
            </a:r>
            <a:endParaRPr sz="1600"/>
          </a:p>
          <a:p>
            <a:pPr algn="l" indent="-162560" lvl="1" marL="325120">
              <a:lnSpc>
                <a:spcPts val="2138"/>
              </a:lnSpc>
              <a:buFont typeface="Arial"/>
              <a:buChar char="•"/>
            </a:pPr>
            <a:r>
              <a:rPr sz="1400" lang="en-US">
                <a:solidFill>
                  <a:srgbClr val="00002E"/>
                </a:solidFill>
                <a:latin typeface="PT Sans"/>
                <a:ea typeface="PT Sans"/>
                <a:cs typeface="PT Sans"/>
                <a:sym typeface="PT Sans"/>
              </a:rPr>
              <a:t>Network management</a:t>
            </a:r>
            <a:endParaRPr sz="1600"/>
          </a:p>
          <a:p>
            <a:pPr algn="l" indent="-162560" lvl="1" marL="325120">
              <a:lnSpc>
                <a:spcPts val="2138"/>
              </a:lnSpc>
              <a:buFont typeface="Arial"/>
              <a:buChar char="•"/>
            </a:pPr>
            <a:r>
              <a:rPr sz="1400" lang="en-US">
                <a:solidFill>
                  <a:srgbClr val="00002E"/>
                </a:solidFill>
                <a:latin typeface="PT Sans"/>
                <a:ea typeface="PT Sans"/>
                <a:cs typeface="PT Sans"/>
                <a:sym typeface="PT Sans"/>
              </a:rPr>
              <a:t>User support</a:t>
            </a:r>
          </a:p>
        </p:txBody>
      </p:sp>
      <p:grpSp>
        <p:nvGrpSpPr>
          <p:cNvPr id="108" name="Group 12"/>
          <p:cNvGrpSpPr/>
          <p:nvPr/>
        </p:nvGrpSpPr>
        <p:grpSpPr>
          <a:xfrm rot="0">
            <a:off x="11162405" y="1523552"/>
            <a:ext cx="3750316" cy="5000330"/>
            <a:chOff x="0" y="0"/>
            <a:chExt cx="5000422" cy="6667106"/>
          </a:xfrm>
        </p:grpSpPr>
        <p:sp>
          <p:nvSpPr>
            <p:cNvPr id="1048664" name="Freeform 13" descr="preencoded.png"/>
            <p:cNvSpPr/>
            <p:nvPr/>
          </p:nvSpPr>
          <p:spPr>
            <a:xfrm rot="0" flipH="0" flipV="0">
              <a:off x="0" y="0"/>
              <a:ext cx="5000371" cy="6667119"/>
            </a:xfrm>
            <a:custGeom>
              <a:avLst/>
              <a:ahLst/>
              <a:rect l="l" t="t" r="r" b="b"/>
              <a:pathLst>
                <a:path w="5000371" h="6667119">
                  <a:moveTo>
                    <a:pt x="0" y="0"/>
                  </a:moveTo>
                  <a:lnTo>
                    <a:pt x="5000371" y="0"/>
                  </a:lnTo>
                  <a:lnTo>
                    <a:pt x="5000371" y="6667119"/>
                  </a:lnTo>
                  <a:lnTo>
                    <a:pt x="0" y="6667119"/>
                  </a:lnTo>
                  <a:lnTo>
                    <a:pt x="0" y="0"/>
                  </a:lnTo>
                  <a:close/>
                </a:path>
              </a:pathLst>
            </a:custGeom>
            <a:blipFill>
              <a:blip xmlns:r="http://schemas.openxmlformats.org/officeDocument/2006/relationships" r:embed="rId3"/>
              <a:stretch>
                <a:fillRect l="0" t="0" r="-62" b="0"/>
              </a:stretch>
            </a:blipFill>
          </p:spPr>
        </p:sp>
      </p:grpSp>
      <p:sp>
        <p:nvSpPr>
          <p:cNvPr id="1048665" name="TextBox 14"/>
          <p:cNvSpPr txBox="1"/>
          <p:nvPr/>
        </p:nvSpPr>
        <p:spPr>
          <a:xfrm rot="0">
            <a:off x="11162395" y="6584899"/>
            <a:ext cx="4581001" cy="369751"/>
          </a:xfrm>
          <a:prstGeom prst="rect"/>
        </p:spPr>
        <p:txBody>
          <a:bodyPr anchor="t" bIns="0" lIns="0" rIns="0" rtlCol="0" tIns="0">
            <a:spAutoFit/>
          </a:bodyPr>
          <a:p>
            <a:pPr algn="l">
              <a:lnSpc>
                <a:spcPts val="3019"/>
              </a:lnSpc>
            </a:pPr>
            <a:r>
              <a:rPr b="1" sz="2000" lang="en-US">
                <a:solidFill>
                  <a:srgbClr val="00002E"/>
                </a:solidFill>
                <a:latin typeface="Nunito Bold"/>
                <a:ea typeface="Nunito Bold"/>
                <a:cs typeface="Nunito Bold"/>
                <a:sym typeface="Nunito Bold"/>
              </a:rPr>
              <a:t>Computer Science (CS)</a:t>
            </a:r>
          </a:p>
        </p:txBody>
      </p:sp>
      <p:sp>
        <p:nvSpPr>
          <p:cNvPr id="1048666" name="TextBox 15"/>
          <p:cNvSpPr txBox="1"/>
          <p:nvPr/>
        </p:nvSpPr>
        <p:spPr>
          <a:xfrm rot="0">
            <a:off x="11162405" y="7012324"/>
            <a:ext cx="3750602" cy="1629155"/>
          </a:xfrm>
          <a:prstGeom prst="rect"/>
        </p:spPr>
        <p:txBody>
          <a:bodyPr anchor="t" bIns="0" lIns="0" rIns="0" rtlCol="0" tIns="0">
            <a:spAutoFit/>
          </a:bodyPr>
          <a:p>
            <a:pPr algn="l">
              <a:lnSpc>
                <a:spcPts val="2138"/>
              </a:lnSpc>
            </a:pPr>
            <a:r>
              <a:rPr sz="1400" lang="en-US">
                <a:solidFill>
                  <a:srgbClr val="00002E"/>
                </a:solidFill>
                <a:latin typeface="PT Sans"/>
                <a:ea typeface="PT Sans"/>
                <a:cs typeface="PT Sans"/>
                <a:sym typeface="PT Sans"/>
              </a:rPr>
              <a:t>Computer Science is a more theoretical and academic field, concentrating on the fundamental principles of computation, algorithms, and data structures. CS professionals design and develop new software, hardware, and innovative solutions.</a:t>
            </a:r>
          </a:p>
        </p:txBody>
      </p:sp>
      <p:sp>
        <p:nvSpPr>
          <p:cNvPr id="1048667" name="TextBox 16"/>
          <p:cNvSpPr txBox="1"/>
          <p:nvPr/>
        </p:nvSpPr>
        <p:spPr>
          <a:xfrm rot="0">
            <a:off x="11162405" y="8684476"/>
            <a:ext cx="2431199" cy="1086104"/>
          </a:xfrm>
          <a:prstGeom prst="rect"/>
        </p:spPr>
        <p:txBody>
          <a:bodyPr anchor="t" bIns="0" lIns="0" rIns="0" rtlCol="0" tIns="0">
            <a:spAutoFit/>
          </a:bodyPr>
          <a:p>
            <a:pPr algn="l" indent="-162560" lvl="1" marL="325120">
              <a:lnSpc>
                <a:spcPts val="2138"/>
              </a:lnSpc>
              <a:buFont typeface="Arial"/>
              <a:buChar char="•"/>
            </a:pPr>
            <a:r>
              <a:rPr sz="1400" lang="en-US">
                <a:solidFill>
                  <a:srgbClr val="00002E"/>
                </a:solidFill>
                <a:latin typeface="PT Sans"/>
                <a:ea typeface="PT Sans"/>
                <a:cs typeface="PT Sans"/>
                <a:sym typeface="PT Sans"/>
              </a:rPr>
              <a:t>Algorithm design</a:t>
            </a:r>
            <a:endParaRPr sz="1600"/>
          </a:p>
          <a:p>
            <a:pPr algn="l" indent="-162560" lvl="1" marL="325120">
              <a:lnSpc>
                <a:spcPts val="2138"/>
              </a:lnSpc>
              <a:buFont typeface="Arial"/>
              <a:buChar char="•"/>
            </a:pPr>
            <a:r>
              <a:rPr sz="1400" lang="en-US">
                <a:solidFill>
                  <a:srgbClr val="00002E"/>
                </a:solidFill>
                <a:latin typeface="PT Sans"/>
                <a:ea typeface="PT Sans"/>
                <a:cs typeface="PT Sans"/>
                <a:sym typeface="PT Sans"/>
              </a:rPr>
              <a:t>Software development</a:t>
            </a:r>
            <a:endParaRPr sz="1600"/>
          </a:p>
          <a:p>
            <a:pPr algn="l" indent="-162560" lvl="1" marL="325120">
              <a:lnSpc>
                <a:spcPts val="2138"/>
              </a:lnSpc>
              <a:buFont typeface="Arial"/>
              <a:buChar char="•"/>
            </a:pPr>
            <a:r>
              <a:rPr sz="1400" lang="en-US">
                <a:solidFill>
                  <a:srgbClr val="00002E"/>
                </a:solidFill>
                <a:latin typeface="PT Sans"/>
                <a:ea typeface="PT Sans"/>
                <a:cs typeface="PT Sans"/>
                <a:sym typeface="PT Sans"/>
              </a:rPr>
              <a:t>Artificial intelligence</a:t>
            </a:r>
            <a:endParaRPr sz="1600"/>
          </a:p>
          <a:p>
            <a:pPr algn="l" indent="-162560" lvl="1" marL="325120">
              <a:lnSpc>
                <a:spcPts val="2138"/>
              </a:lnSpc>
              <a:buFont typeface="Arial"/>
              <a:buChar char="•"/>
            </a:pPr>
            <a:r>
              <a:rPr sz="1400" lang="en-US">
                <a:solidFill>
                  <a:srgbClr val="00002E"/>
                </a:solidFill>
                <a:latin typeface="PT Sans"/>
                <a:ea typeface="PT Sans"/>
                <a:cs typeface="PT Sans"/>
                <a:sym typeface="PT Sans"/>
              </a:rPr>
              <a:t>Theoretical computation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84" name=""/>
        <p:cNvGrpSpPr/>
        <p:nvPr/>
      </p:nvGrpSpPr>
      <p:grpSpPr>
        <a:xfrm>
          <a:off x="0" y="0"/>
          <a:ext cx="0" cy="0"/>
          <a:chOff x="0" y="0"/>
          <a:chExt cx="0" cy="0"/>
        </a:xfrm>
      </p:grpSpPr>
      <p:grpSp>
        <p:nvGrpSpPr>
          <p:cNvPr id="485" name="Group 2"/>
          <p:cNvGrpSpPr/>
          <p:nvPr/>
        </p:nvGrpSpPr>
        <p:grpSpPr>
          <a:xfrm rot="0">
            <a:off x="0" y="0"/>
            <a:ext cx="18288000" cy="10287000"/>
            <a:chOff x="0" y="0"/>
            <a:chExt cx="24384000" cy="13716000"/>
          </a:xfrm>
        </p:grpSpPr>
        <p:sp>
          <p:nvSpPr>
            <p:cNvPr id="1049479"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486" name="Group 4"/>
          <p:cNvGrpSpPr/>
          <p:nvPr/>
        </p:nvGrpSpPr>
        <p:grpSpPr>
          <a:xfrm rot="0">
            <a:off x="0" y="0"/>
            <a:ext cx="18288000" cy="10287000"/>
            <a:chOff x="0" y="0"/>
            <a:chExt cx="24384000" cy="13716000"/>
          </a:xfrm>
        </p:grpSpPr>
        <p:sp>
          <p:nvSpPr>
            <p:cNvPr id="1049480"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487" name="Group 6"/>
          <p:cNvGrpSpPr/>
          <p:nvPr/>
        </p:nvGrpSpPr>
        <p:grpSpPr>
          <a:xfrm rot="0">
            <a:off x="0" y="0"/>
            <a:ext cx="18288000" cy="3740201"/>
            <a:chOff x="0" y="0"/>
            <a:chExt cx="24384000" cy="4986934"/>
          </a:xfrm>
        </p:grpSpPr>
        <p:sp>
          <p:nvSpPr>
            <p:cNvPr id="1049481" name="Freeform 7" descr="preencoded.png"/>
            <p:cNvSpPr/>
            <p:nvPr/>
          </p:nvSpPr>
          <p:spPr>
            <a:xfrm rot="0" flipH="0" flipV="0">
              <a:off x="0" y="0"/>
              <a:ext cx="24384000" cy="4986909"/>
            </a:xfrm>
            <a:custGeom>
              <a:avLst/>
              <a:ahLst/>
              <a:rect l="l" t="t" r="r" b="b"/>
              <a:pathLst>
                <a:path w="24384000" h="4986909">
                  <a:moveTo>
                    <a:pt x="0" y="0"/>
                  </a:moveTo>
                  <a:lnTo>
                    <a:pt x="24384000" y="0"/>
                  </a:lnTo>
                  <a:lnTo>
                    <a:pt x="24384000" y="4986909"/>
                  </a:lnTo>
                  <a:lnTo>
                    <a:pt x="0" y="4986909"/>
                  </a:lnTo>
                  <a:lnTo>
                    <a:pt x="0" y="0"/>
                  </a:lnTo>
                  <a:close/>
                </a:path>
              </a:pathLst>
            </a:custGeom>
            <a:blipFill>
              <a:blip xmlns:r="http://schemas.openxmlformats.org/officeDocument/2006/relationships" r:embed="rId2"/>
              <a:stretch>
                <a:fillRect l="0" t="-41" r="0" b="-42"/>
              </a:stretch>
            </a:blipFill>
          </p:spPr>
        </p:sp>
      </p:grpSp>
      <p:sp>
        <p:nvSpPr>
          <p:cNvPr id="1049482" name="TextBox 8"/>
          <p:cNvSpPr txBox="1"/>
          <p:nvPr/>
        </p:nvSpPr>
        <p:spPr>
          <a:xfrm rot="0">
            <a:off x="1047150" y="4534491"/>
            <a:ext cx="9584531" cy="698500"/>
          </a:xfrm>
          <a:prstGeom prst="rect"/>
        </p:spPr>
        <p:txBody>
          <a:bodyPr anchor="t" bIns="0" lIns="0" rIns="0" rtlCol="0" tIns="0">
            <a:spAutoFit/>
          </a:bodyPr>
          <a:p>
            <a:pPr algn="l">
              <a:lnSpc>
                <a:spcPts val="5500"/>
              </a:lnSpc>
            </a:pPr>
            <a:r>
              <a:rPr b="1" sz="4374" lang="en-US">
                <a:solidFill>
                  <a:srgbClr val="00002E"/>
                </a:solidFill>
                <a:latin typeface="Nunito Bold"/>
                <a:ea typeface="Nunito Bold"/>
                <a:cs typeface="Nunito Bold"/>
                <a:sym typeface="Nunito Bold"/>
              </a:rPr>
              <a:t>The Tools Used by Business Analysts</a:t>
            </a:r>
          </a:p>
        </p:txBody>
      </p:sp>
      <p:sp>
        <p:nvSpPr>
          <p:cNvPr id="1049483" name="Freeform 9" descr="preencoded.png"/>
          <p:cNvSpPr/>
          <p:nvPr/>
        </p:nvSpPr>
        <p:spPr>
          <a:xfrm rot="0" flipH="0" flipV="0">
            <a:off x="1047150" y="5715895"/>
            <a:ext cx="748008" cy="748008"/>
          </a:xfrm>
          <a:custGeom>
            <a:avLst/>
            <a:ahLst/>
            <a:rect l="l" t="t" r="r" b="b"/>
            <a:pathLst>
              <a:path w="748008" h="748008">
                <a:moveTo>
                  <a:pt x="0" y="0"/>
                </a:moveTo>
                <a:lnTo>
                  <a:pt x="748008" y="0"/>
                </a:lnTo>
                <a:lnTo>
                  <a:pt x="748008" y="748008"/>
                </a:lnTo>
                <a:lnTo>
                  <a:pt x="0" y="748008"/>
                </a:lnTo>
                <a:lnTo>
                  <a:pt x="0" y="0"/>
                </a:lnTo>
                <a:close/>
              </a:path>
            </a:pathLst>
          </a:custGeom>
          <a:blipFill>
            <a:blip xmlns:r="http://schemas.openxmlformats.org/officeDocument/2006/relationships" r:embed="rId3"/>
            <a:stretch>
              <a:fillRect l="0" t="-7594" r="0" b="-7595"/>
            </a:stretch>
          </a:blipFill>
        </p:spPr>
      </p:sp>
      <p:sp>
        <p:nvSpPr>
          <p:cNvPr id="1049484" name="TextBox 10"/>
          <p:cNvSpPr txBox="1"/>
          <p:nvPr/>
        </p:nvSpPr>
        <p:spPr>
          <a:xfrm rot="0">
            <a:off x="2169166" y="5696845"/>
            <a:ext cx="3520230" cy="458991"/>
          </a:xfrm>
          <a:prstGeom prst="rect"/>
        </p:spPr>
        <p:txBody>
          <a:bodyPr anchor="t" bIns="0" lIns="0" rIns="0" rtlCol="0" tIns="0">
            <a:spAutoFit/>
          </a:bodyPr>
          <a:p>
            <a:pPr algn="l">
              <a:lnSpc>
                <a:spcPts val="3436"/>
              </a:lnSpc>
            </a:pPr>
            <a:r>
              <a:rPr b="1" sz="2750" lang="en-US">
                <a:solidFill>
                  <a:srgbClr val="00002E"/>
                </a:solidFill>
                <a:latin typeface="Nunito Bold"/>
                <a:ea typeface="Nunito Bold"/>
                <a:cs typeface="Nunito Bold"/>
                <a:sym typeface="Nunito Bold"/>
              </a:rPr>
              <a:t>Databases &amp; SQL</a:t>
            </a:r>
          </a:p>
        </p:txBody>
      </p:sp>
      <p:sp>
        <p:nvSpPr>
          <p:cNvPr id="1049485" name="TextBox 11"/>
          <p:cNvSpPr txBox="1"/>
          <p:nvPr/>
        </p:nvSpPr>
        <p:spPr>
          <a:xfrm rot="0">
            <a:off x="2169166" y="6240066"/>
            <a:ext cx="6787753" cy="476250"/>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Query structured data for insights and validation.</a:t>
            </a:r>
          </a:p>
        </p:txBody>
      </p:sp>
      <p:sp>
        <p:nvSpPr>
          <p:cNvPr id="1049486" name="Freeform 12" descr="preencoded.png"/>
          <p:cNvSpPr/>
          <p:nvPr/>
        </p:nvSpPr>
        <p:spPr>
          <a:xfrm rot="0" flipH="0" flipV="0">
            <a:off x="9330928" y="5715895"/>
            <a:ext cx="748008" cy="748008"/>
          </a:xfrm>
          <a:custGeom>
            <a:avLst/>
            <a:ahLst/>
            <a:rect l="l" t="t" r="r" b="b"/>
            <a:pathLst>
              <a:path w="748008" h="748008">
                <a:moveTo>
                  <a:pt x="0" y="0"/>
                </a:moveTo>
                <a:lnTo>
                  <a:pt x="748008" y="0"/>
                </a:lnTo>
                <a:lnTo>
                  <a:pt x="748008" y="748008"/>
                </a:lnTo>
                <a:lnTo>
                  <a:pt x="0" y="748008"/>
                </a:lnTo>
                <a:lnTo>
                  <a:pt x="0" y="0"/>
                </a:lnTo>
                <a:close/>
              </a:path>
            </a:pathLst>
          </a:custGeom>
          <a:blipFill>
            <a:blip xmlns:r="http://schemas.openxmlformats.org/officeDocument/2006/relationships" r:embed="rId4"/>
            <a:stretch>
              <a:fillRect l="-6328" t="0" r="-6329" b="0"/>
            </a:stretch>
          </a:blipFill>
        </p:spPr>
      </p:sp>
      <p:sp>
        <p:nvSpPr>
          <p:cNvPr id="1049487" name="TextBox 13"/>
          <p:cNvSpPr txBox="1"/>
          <p:nvPr/>
        </p:nvSpPr>
        <p:spPr>
          <a:xfrm rot="0">
            <a:off x="10452945" y="5696845"/>
            <a:ext cx="3520230" cy="458991"/>
          </a:xfrm>
          <a:prstGeom prst="rect"/>
        </p:spPr>
        <p:txBody>
          <a:bodyPr anchor="t" bIns="0" lIns="0" rIns="0" rtlCol="0" tIns="0">
            <a:spAutoFit/>
          </a:bodyPr>
          <a:p>
            <a:pPr algn="l">
              <a:lnSpc>
                <a:spcPts val="3436"/>
              </a:lnSpc>
            </a:pPr>
            <a:r>
              <a:rPr b="1" sz="2750" lang="en-US">
                <a:solidFill>
                  <a:srgbClr val="00002E"/>
                </a:solidFill>
                <a:latin typeface="Nunito Bold"/>
                <a:ea typeface="Nunito Bold"/>
                <a:cs typeface="Nunito Bold"/>
                <a:sym typeface="Nunito Bold"/>
              </a:rPr>
              <a:t>Data Formats &amp; APIs</a:t>
            </a:r>
          </a:p>
        </p:txBody>
      </p:sp>
      <p:sp>
        <p:nvSpPr>
          <p:cNvPr id="1049488" name="TextBox 14"/>
          <p:cNvSpPr txBox="1"/>
          <p:nvPr/>
        </p:nvSpPr>
        <p:spPr>
          <a:xfrm rot="0">
            <a:off x="10452945" y="6240066"/>
            <a:ext cx="6787906" cy="952500"/>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Work with semi-structured feeds and integrate services.</a:t>
            </a:r>
          </a:p>
        </p:txBody>
      </p:sp>
      <p:sp>
        <p:nvSpPr>
          <p:cNvPr id="1049489" name="Freeform 15" descr="preencoded.png"/>
          <p:cNvSpPr/>
          <p:nvPr/>
        </p:nvSpPr>
        <p:spPr>
          <a:xfrm rot="0" flipH="0" flipV="0">
            <a:off x="1047150" y="7891310"/>
            <a:ext cx="748008" cy="748008"/>
          </a:xfrm>
          <a:custGeom>
            <a:avLst/>
            <a:ahLst/>
            <a:rect l="l" t="t" r="r" b="b"/>
            <a:pathLst>
              <a:path w="748008" h="748008">
                <a:moveTo>
                  <a:pt x="0" y="0"/>
                </a:moveTo>
                <a:lnTo>
                  <a:pt x="748008" y="0"/>
                </a:lnTo>
                <a:lnTo>
                  <a:pt x="748008" y="748008"/>
                </a:lnTo>
                <a:lnTo>
                  <a:pt x="0" y="748008"/>
                </a:lnTo>
                <a:lnTo>
                  <a:pt x="0" y="0"/>
                </a:lnTo>
                <a:close/>
              </a:path>
            </a:pathLst>
          </a:custGeom>
          <a:blipFill>
            <a:blip xmlns:r="http://schemas.openxmlformats.org/officeDocument/2006/relationships" r:embed="rId5"/>
            <a:stretch>
              <a:fillRect l="0" t="0" r="0" b="0"/>
            </a:stretch>
          </a:blipFill>
        </p:spPr>
      </p:sp>
      <p:sp>
        <p:nvSpPr>
          <p:cNvPr id="1049490" name="TextBox 16"/>
          <p:cNvSpPr txBox="1"/>
          <p:nvPr/>
        </p:nvSpPr>
        <p:spPr>
          <a:xfrm rot="0">
            <a:off x="2169166" y="7872260"/>
            <a:ext cx="4110780" cy="458991"/>
          </a:xfrm>
          <a:prstGeom prst="rect"/>
        </p:spPr>
        <p:txBody>
          <a:bodyPr anchor="t" bIns="0" lIns="0" rIns="0" rtlCol="0" tIns="0">
            <a:spAutoFit/>
          </a:bodyPr>
          <a:p>
            <a:pPr algn="l">
              <a:lnSpc>
                <a:spcPts val="3436"/>
              </a:lnSpc>
            </a:pPr>
            <a:r>
              <a:rPr b="1" sz="2750" lang="en-US">
                <a:solidFill>
                  <a:srgbClr val="00002E"/>
                </a:solidFill>
                <a:latin typeface="Nunito Bold"/>
                <a:ea typeface="Nunito Bold"/>
                <a:cs typeface="Nunito Bold"/>
                <a:sym typeface="Nunito Bold"/>
              </a:rPr>
              <a:t>Modeling &amp; Diagramming</a:t>
            </a:r>
          </a:p>
        </p:txBody>
      </p:sp>
      <p:sp>
        <p:nvSpPr>
          <p:cNvPr id="1049491" name="TextBox 17"/>
          <p:cNvSpPr txBox="1"/>
          <p:nvPr/>
        </p:nvSpPr>
        <p:spPr>
          <a:xfrm rot="0">
            <a:off x="2169166" y="8415490"/>
            <a:ext cx="6787753" cy="952501"/>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Tools for process maps, ER diagrams, and flowcharts (e.g., Lucidchart, Visio).</a:t>
            </a:r>
          </a:p>
        </p:txBody>
      </p:sp>
      <p:sp>
        <p:nvSpPr>
          <p:cNvPr id="1049492" name="Freeform 18" descr="preencoded.png"/>
          <p:cNvSpPr/>
          <p:nvPr/>
        </p:nvSpPr>
        <p:spPr>
          <a:xfrm rot="0" flipH="0" flipV="0">
            <a:off x="9330928" y="7891310"/>
            <a:ext cx="748008" cy="748008"/>
          </a:xfrm>
          <a:custGeom>
            <a:avLst/>
            <a:ahLst/>
            <a:rect l="l" t="t" r="r" b="b"/>
            <a:pathLst>
              <a:path w="748008" h="748008">
                <a:moveTo>
                  <a:pt x="0" y="0"/>
                </a:moveTo>
                <a:lnTo>
                  <a:pt x="748008" y="0"/>
                </a:lnTo>
                <a:lnTo>
                  <a:pt x="748008" y="748008"/>
                </a:lnTo>
                <a:lnTo>
                  <a:pt x="0" y="748008"/>
                </a:lnTo>
                <a:lnTo>
                  <a:pt x="0" y="0"/>
                </a:lnTo>
                <a:close/>
              </a:path>
            </a:pathLst>
          </a:custGeom>
          <a:blipFill>
            <a:blip xmlns:r="http://schemas.openxmlformats.org/officeDocument/2006/relationships" r:embed="rId6"/>
            <a:stretch>
              <a:fillRect l="-5695" t="0" r="-5697" b="0"/>
            </a:stretch>
          </a:blipFill>
        </p:spPr>
      </p:sp>
      <p:sp>
        <p:nvSpPr>
          <p:cNvPr id="1049493" name="TextBox 19"/>
          <p:cNvSpPr txBox="1"/>
          <p:nvPr/>
        </p:nvSpPr>
        <p:spPr>
          <a:xfrm rot="0">
            <a:off x="10452945" y="7872260"/>
            <a:ext cx="3838127" cy="458991"/>
          </a:xfrm>
          <a:prstGeom prst="rect"/>
        </p:spPr>
        <p:txBody>
          <a:bodyPr anchor="t" bIns="0" lIns="0" rIns="0" rtlCol="0" tIns="0">
            <a:spAutoFit/>
          </a:bodyPr>
          <a:p>
            <a:pPr algn="l">
              <a:lnSpc>
                <a:spcPts val="3436"/>
              </a:lnSpc>
            </a:pPr>
            <a:r>
              <a:rPr b="1" sz="2750" lang="en-US">
                <a:solidFill>
                  <a:srgbClr val="00002E"/>
                </a:solidFill>
                <a:latin typeface="Nunito Bold"/>
                <a:ea typeface="Nunito Bold"/>
                <a:cs typeface="Nunito Bold"/>
                <a:sym typeface="Nunito Bold"/>
              </a:rPr>
              <a:t>Collaboration Platforms</a:t>
            </a:r>
          </a:p>
        </p:txBody>
      </p:sp>
      <p:sp>
        <p:nvSpPr>
          <p:cNvPr id="1049494" name="TextBox 20"/>
          <p:cNvSpPr txBox="1"/>
          <p:nvPr/>
        </p:nvSpPr>
        <p:spPr>
          <a:xfrm rot="0">
            <a:off x="10452945" y="8415490"/>
            <a:ext cx="6787906" cy="952501"/>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Jira, Confluence, Teams — manage requirements, workflows, and traceability.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90" name=""/>
        <p:cNvGrpSpPr/>
        <p:nvPr/>
      </p:nvGrpSpPr>
      <p:grpSpPr>
        <a:xfrm>
          <a:off x="0" y="0"/>
          <a:ext cx="0" cy="0"/>
          <a:chOff x="0" y="0"/>
          <a:chExt cx="0" cy="0"/>
        </a:xfrm>
      </p:grpSpPr>
      <p:grpSp>
        <p:nvGrpSpPr>
          <p:cNvPr id="491" name="Group 2"/>
          <p:cNvGrpSpPr/>
          <p:nvPr/>
        </p:nvGrpSpPr>
        <p:grpSpPr>
          <a:xfrm rot="0">
            <a:off x="0" y="0"/>
            <a:ext cx="18288000" cy="10287000"/>
            <a:chOff x="0" y="0"/>
            <a:chExt cx="24384000" cy="13716000"/>
          </a:xfrm>
        </p:grpSpPr>
        <p:sp>
          <p:nvSpPr>
            <p:cNvPr id="1049501"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492" name="Group 4"/>
          <p:cNvGrpSpPr/>
          <p:nvPr/>
        </p:nvGrpSpPr>
        <p:grpSpPr>
          <a:xfrm rot="0">
            <a:off x="0" y="0"/>
            <a:ext cx="18288000" cy="10287000"/>
            <a:chOff x="0" y="0"/>
            <a:chExt cx="24384000" cy="13716000"/>
          </a:xfrm>
        </p:grpSpPr>
        <p:sp>
          <p:nvSpPr>
            <p:cNvPr id="1049502"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493" name="Group 6"/>
          <p:cNvGrpSpPr/>
          <p:nvPr/>
        </p:nvGrpSpPr>
        <p:grpSpPr>
          <a:xfrm rot="0">
            <a:off x="1457325" y="866775"/>
            <a:ext cx="5005235" cy="6673606"/>
            <a:chOff x="0" y="0"/>
            <a:chExt cx="6673647" cy="8898141"/>
          </a:xfrm>
        </p:grpSpPr>
        <p:sp>
          <p:nvSpPr>
            <p:cNvPr id="1049503" name="Freeform 7" descr="preencoded.png"/>
            <p:cNvSpPr/>
            <p:nvPr/>
          </p:nvSpPr>
          <p:spPr>
            <a:xfrm rot="0" flipH="0" flipV="0">
              <a:off x="0" y="0"/>
              <a:ext cx="6673596" cy="8898128"/>
            </a:xfrm>
            <a:custGeom>
              <a:avLst/>
              <a:ahLst/>
              <a:rect l="l" t="t" r="r" b="b"/>
              <a:pathLst>
                <a:path w="6673596" h="8898128">
                  <a:moveTo>
                    <a:pt x="0" y="0"/>
                  </a:moveTo>
                  <a:lnTo>
                    <a:pt x="6673596" y="0"/>
                  </a:lnTo>
                  <a:lnTo>
                    <a:pt x="6673596" y="8898128"/>
                  </a:lnTo>
                  <a:lnTo>
                    <a:pt x="0" y="8898128"/>
                  </a:lnTo>
                  <a:lnTo>
                    <a:pt x="0" y="0"/>
                  </a:lnTo>
                  <a:close/>
                </a:path>
              </a:pathLst>
            </a:custGeom>
            <a:blipFill>
              <a:blip xmlns:r="http://schemas.openxmlformats.org/officeDocument/2006/relationships" r:embed="rId2"/>
              <a:stretch>
                <a:fillRect l="0" t="-71" r="0" b="-71"/>
              </a:stretch>
            </a:blipFill>
          </p:spPr>
        </p:sp>
      </p:grpSp>
      <p:sp>
        <p:nvSpPr>
          <p:cNvPr id="1049504" name="TextBox 8"/>
          <p:cNvSpPr txBox="1"/>
          <p:nvPr/>
        </p:nvSpPr>
        <p:spPr>
          <a:xfrm rot="0">
            <a:off x="7049538" y="3322587"/>
            <a:ext cx="7728499" cy="566442"/>
          </a:xfrm>
          <a:prstGeom prst="rect"/>
        </p:spPr>
        <p:txBody>
          <a:bodyPr anchor="t" bIns="0" lIns="0" rIns="0" rtlCol="0" tIns="0">
            <a:spAutoFit/>
          </a:bodyPr>
          <a:p>
            <a:pPr algn="l">
              <a:lnSpc>
                <a:spcPts val="4374"/>
              </a:lnSpc>
            </a:pPr>
            <a:r>
              <a:rPr b="1" sz="3500" lang="en-US">
                <a:solidFill>
                  <a:srgbClr val="00002E"/>
                </a:solidFill>
                <a:latin typeface="Nunito Bold"/>
                <a:ea typeface="Nunito Bold"/>
                <a:cs typeface="Nunito Bold"/>
                <a:sym typeface="Nunito Bold"/>
              </a:rPr>
              <a:t>Collaboration &amp; Relationship‑Building</a:t>
            </a:r>
          </a:p>
        </p:txBody>
      </p:sp>
      <p:sp>
        <p:nvSpPr>
          <p:cNvPr id="1049505" name="TextBox 9"/>
          <p:cNvSpPr txBox="1"/>
          <p:nvPr/>
        </p:nvSpPr>
        <p:spPr>
          <a:xfrm rot="0">
            <a:off x="7049538" y="4028627"/>
            <a:ext cx="9790357" cy="999744"/>
          </a:xfrm>
          <a:prstGeom prst="rect"/>
        </p:spPr>
        <p:txBody>
          <a:bodyPr anchor="t" bIns="0" lIns="0" rIns="0" rtlCol="0" tIns="0">
            <a:spAutoFit/>
          </a:bodyPr>
          <a:p>
            <a:pPr algn="l">
              <a:lnSpc>
                <a:spcPts val="2624"/>
              </a:lnSpc>
            </a:pPr>
            <a:r>
              <a:rPr sz="2000" lang="en-US">
                <a:solidFill>
                  <a:srgbClr val="00002E"/>
                </a:solidFill>
                <a:latin typeface="PT Sans"/>
                <a:ea typeface="PT Sans"/>
                <a:cs typeface="PT Sans"/>
                <a:sym typeface="PT Sans"/>
              </a:rPr>
              <a:t>Successful analysis depends on trust and clear communication. BAs cultivate cross‑functional relationships with stakeholders, product owners, developers, QA and operations to ensure needs are understood, prioritized, and delivered with quality.</a:t>
            </a:r>
          </a:p>
        </p:txBody>
      </p:sp>
      <p:grpSp>
        <p:nvGrpSpPr>
          <p:cNvPr id="494" name="Group 10"/>
          <p:cNvGrpSpPr/>
          <p:nvPr/>
        </p:nvGrpSpPr>
        <p:grpSpPr>
          <a:xfrm rot="0">
            <a:off x="1434465" y="7938697"/>
            <a:ext cx="5045297" cy="1714824"/>
            <a:chOff x="0" y="0"/>
            <a:chExt cx="6727063" cy="2286432"/>
          </a:xfrm>
        </p:grpSpPr>
        <p:sp>
          <p:nvSpPr>
            <p:cNvPr id="1049506" name="Freeform 11"/>
            <p:cNvSpPr/>
            <p:nvPr/>
          </p:nvSpPr>
          <p:spPr>
            <a:xfrm rot="0" flipH="0" flipV="0">
              <a:off x="30480" y="30480"/>
              <a:ext cx="6666103" cy="2225421"/>
            </a:xfrm>
            <a:custGeom>
              <a:avLst/>
              <a:ahLst/>
              <a:rect l="l" t="t" r="r" b="b"/>
              <a:pathLst>
                <a:path w="6666103" h="2225421">
                  <a:moveTo>
                    <a:pt x="0" y="473456"/>
                  </a:moveTo>
                  <a:cubicBezTo>
                    <a:pt x="0" y="211963"/>
                    <a:pt x="215773" y="0"/>
                    <a:pt x="481965" y="0"/>
                  </a:cubicBezTo>
                  <a:lnTo>
                    <a:pt x="6184138" y="0"/>
                  </a:lnTo>
                  <a:cubicBezTo>
                    <a:pt x="6450330" y="0"/>
                    <a:pt x="6666103" y="211963"/>
                    <a:pt x="6666103" y="473456"/>
                  </a:cubicBezTo>
                  <a:lnTo>
                    <a:pt x="6666103" y="1751965"/>
                  </a:lnTo>
                  <a:cubicBezTo>
                    <a:pt x="6666103" y="2013458"/>
                    <a:pt x="6450330" y="2225421"/>
                    <a:pt x="6184138" y="2225421"/>
                  </a:cubicBezTo>
                  <a:lnTo>
                    <a:pt x="481965" y="2225421"/>
                  </a:lnTo>
                  <a:cubicBezTo>
                    <a:pt x="215773" y="2225421"/>
                    <a:pt x="0" y="2013458"/>
                    <a:pt x="0" y="1751965"/>
                  </a:cubicBezTo>
                  <a:close/>
                </a:path>
              </a:pathLst>
            </a:custGeom>
            <a:solidFill>
              <a:srgbClr val="F3F3FF"/>
            </a:solidFill>
          </p:spPr>
        </p:sp>
        <p:sp>
          <p:nvSpPr>
            <p:cNvPr id="1049507" name="Freeform 12"/>
            <p:cNvSpPr/>
            <p:nvPr/>
          </p:nvSpPr>
          <p:spPr>
            <a:xfrm rot="0" flipH="0" flipV="0">
              <a:off x="0" y="0"/>
              <a:ext cx="6727063" cy="2286381"/>
            </a:xfrm>
            <a:custGeom>
              <a:avLst/>
              <a:ahLst/>
              <a:rect l="l" t="t" r="r" b="b"/>
              <a:pathLst>
                <a:path w="6727063" h="2286381">
                  <a:moveTo>
                    <a:pt x="0" y="503936"/>
                  </a:moveTo>
                  <a:cubicBezTo>
                    <a:pt x="0" y="225044"/>
                    <a:pt x="229997" y="0"/>
                    <a:pt x="512445" y="0"/>
                  </a:cubicBezTo>
                  <a:lnTo>
                    <a:pt x="6214618" y="0"/>
                  </a:lnTo>
                  <a:lnTo>
                    <a:pt x="6214618" y="30480"/>
                  </a:lnTo>
                  <a:lnTo>
                    <a:pt x="6214618" y="0"/>
                  </a:lnTo>
                  <a:cubicBezTo>
                    <a:pt x="6497193" y="0"/>
                    <a:pt x="6727063" y="225044"/>
                    <a:pt x="6727063" y="503936"/>
                  </a:cubicBezTo>
                  <a:lnTo>
                    <a:pt x="6696583" y="503936"/>
                  </a:lnTo>
                  <a:lnTo>
                    <a:pt x="6727063" y="503936"/>
                  </a:lnTo>
                  <a:lnTo>
                    <a:pt x="6727063" y="1782445"/>
                  </a:lnTo>
                  <a:lnTo>
                    <a:pt x="6696583" y="1782445"/>
                  </a:lnTo>
                  <a:lnTo>
                    <a:pt x="6727063" y="1782445"/>
                  </a:lnTo>
                  <a:cubicBezTo>
                    <a:pt x="6727063" y="2061210"/>
                    <a:pt x="6497066" y="2286381"/>
                    <a:pt x="6214618" y="2286381"/>
                  </a:cubicBezTo>
                  <a:lnTo>
                    <a:pt x="6214618" y="2255901"/>
                  </a:lnTo>
                  <a:lnTo>
                    <a:pt x="6214618" y="2286381"/>
                  </a:lnTo>
                  <a:lnTo>
                    <a:pt x="512445" y="2286381"/>
                  </a:lnTo>
                  <a:lnTo>
                    <a:pt x="512445" y="2255901"/>
                  </a:lnTo>
                  <a:lnTo>
                    <a:pt x="512445" y="2286381"/>
                  </a:lnTo>
                  <a:cubicBezTo>
                    <a:pt x="229997" y="2286381"/>
                    <a:pt x="0" y="2061337"/>
                    <a:pt x="0" y="1782445"/>
                  </a:cubicBezTo>
                  <a:lnTo>
                    <a:pt x="0" y="503936"/>
                  </a:lnTo>
                  <a:lnTo>
                    <a:pt x="30480" y="503936"/>
                  </a:lnTo>
                  <a:lnTo>
                    <a:pt x="0" y="503936"/>
                  </a:lnTo>
                  <a:moveTo>
                    <a:pt x="60960" y="503936"/>
                  </a:moveTo>
                  <a:lnTo>
                    <a:pt x="60960" y="1782445"/>
                  </a:lnTo>
                  <a:lnTo>
                    <a:pt x="30480" y="1782445"/>
                  </a:lnTo>
                  <a:lnTo>
                    <a:pt x="60960" y="1782445"/>
                  </a:lnTo>
                  <a:cubicBezTo>
                    <a:pt x="60960" y="2026539"/>
                    <a:pt x="262636" y="2225421"/>
                    <a:pt x="512445" y="2225421"/>
                  </a:cubicBezTo>
                  <a:lnTo>
                    <a:pt x="6214618" y="2225421"/>
                  </a:lnTo>
                  <a:cubicBezTo>
                    <a:pt x="6464554" y="2225421"/>
                    <a:pt x="6666103" y="2026539"/>
                    <a:pt x="6666103" y="1782445"/>
                  </a:cubicBezTo>
                  <a:lnTo>
                    <a:pt x="6666103" y="503936"/>
                  </a:lnTo>
                  <a:cubicBezTo>
                    <a:pt x="6666103" y="259842"/>
                    <a:pt x="6464427" y="60960"/>
                    <a:pt x="6214618" y="60960"/>
                  </a:cubicBezTo>
                  <a:lnTo>
                    <a:pt x="512445" y="60960"/>
                  </a:lnTo>
                  <a:lnTo>
                    <a:pt x="512445" y="30480"/>
                  </a:lnTo>
                  <a:lnTo>
                    <a:pt x="512445" y="60960"/>
                  </a:lnTo>
                  <a:cubicBezTo>
                    <a:pt x="262636" y="60960"/>
                    <a:pt x="60960" y="259842"/>
                    <a:pt x="60960" y="503936"/>
                  </a:cubicBezTo>
                  <a:close/>
                </a:path>
              </a:pathLst>
            </a:custGeom>
            <a:solidFill>
              <a:srgbClr val="2D4DF2"/>
            </a:solidFill>
          </p:spPr>
        </p:sp>
      </p:grpSp>
      <p:sp>
        <p:nvSpPr>
          <p:cNvPr id="1049508" name="TextBox 13"/>
          <p:cNvSpPr txBox="1"/>
          <p:nvPr/>
        </p:nvSpPr>
        <p:spPr>
          <a:xfrm rot="0">
            <a:off x="1722539" y="8226771"/>
            <a:ext cx="2785024" cy="347958"/>
          </a:xfrm>
          <a:prstGeom prst="rect"/>
        </p:spPr>
        <p:txBody>
          <a:bodyPr anchor="t" bIns="0" lIns="0" rIns="0" rtlCol="0" tIns="0">
            <a:spAutoFit/>
          </a:bodyPr>
          <a:p>
            <a:pPr algn="l">
              <a:lnSpc>
                <a:spcPts val="2685"/>
              </a:lnSpc>
            </a:pPr>
            <a:r>
              <a:rPr b="1" sz="2186" lang="en-US">
                <a:solidFill>
                  <a:srgbClr val="00002E"/>
                </a:solidFill>
                <a:latin typeface="Nunito Bold"/>
                <a:ea typeface="Nunito Bold"/>
                <a:cs typeface="Nunito Bold"/>
                <a:sym typeface="Nunito Bold"/>
              </a:rPr>
              <a:t>Empathy</a:t>
            </a:r>
          </a:p>
        </p:txBody>
      </p:sp>
      <p:sp>
        <p:nvSpPr>
          <p:cNvPr id="1049509" name="TextBox 14"/>
          <p:cNvSpPr txBox="1"/>
          <p:nvPr/>
        </p:nvSpPr>
        <p:spPr>
          <a:xfrm rot="0">
            <a:off x="1722539" y="8639470"/>
            <a:ext cx="4469159" cy="666497"/>
          </a:xfrm>
          <a:prstGeom prst="rect"/>
        </p:spPr>
        <p:txBody>
          <a:bodyPr anchor="t" bIns="0" lIns="0" rIns="0" rtlCol="0" tIns="0">
            <a:spAutoFit/>
          </a:bodyPr>
          <a:p>
            <a:pPr algn="l">
              <a:lnSpc>
                <a:spcPts val="2624"/>
              </a:lnSpc>
            </a:pPr>
            <a:r>
              <a:rPr sz="2000" lang="en-US">
                <a:solidFill>
                  <a:srgbClr val="00002E"/>
                </a:solidFill>
                <a:latin typeface="PT Sans"/>
                <a:ea typeface="PT Sans"/>
                <a:cs typeface="PT Sans"/>
                <a:sym typeface="PT Sans"/>
              </a:rPr>
              <a:t>Understand user pain points and motivations.</a:t>
            </a:r>
          </a:p>
        </p:txBody>
      </p:sp>
      <p:grpSp>
        <p:nvGrpSpPr>
          <p:cNvPr id="495" name="Group 15"/>
          <p:cNvGrpSpPr/>
          <p:nvPr/>
        </p:nvGrpSpPr>
        <p:grpSpPr>
          <a:xfrm rot="0">
            <a:off x="6621275" y="7938697"/>
            <a:ext cx="5045297" cy="1714824"/>
            <a:chOff x="0" y="0"/>
            <a:chExt cx="6727063" cy="2286432"/>
          </a:xfrm>
        </p:grpSpPr>
        <p:sp>
          <p:nvSpPr>
            <p:cNvPr id="1049510" name="Freeform 16"/>
            <p:cNvSpPr/>
            <p:nvPr/>
          </p:nvSpPr>
          <p:spPr>
            <a:xfrm rot="0" flipH="0" flipV="0">
              <a:off x="30480" y="30480"/>
              <a:ext cx="6666103" cy="2225421"/>
            </a:xfrm>
            <a:custGeom>
              <a:avLst/>
              <a:ahLst/>
              <a:rect l="l" t="t" r="r" b="b"/>
              <a:pathLst>
                <a:path w="6666103" h="2225421">
                  <a:moveTo>
                    <a:pt x="0" y="473456"/>
                  </a:moveTo>
                  <a:cubicBezTo>
                    <a:pt x="0" y="211963"/>
                    <a:pt x="215773" y="0"/>
                    <a:pt x="481965" y="0"/>
                  </a:cubicBezTo>
                  <a:lnTo>
                    <a:pt x="6184138" y="0"/>
                  </a:lnTo>
                  <a:cubicBezTo>
                    <a:pt x="6450330" y="0"/>
                    <a:pt x="6666103" y="211963"/>
                    <a:pt x="6666103" y="473456"/>
                  </a:cubicBezTo>
                  <a:lnTo>
                    <a:pt x="6666103" y="1751965"/>
                  </a:lnTo>
                  <a:cubicBezTo>
                    <a:pt x="6666103" y="2013458"/>
                    <a:pt x="6450330" y="2225421"/>
                    <a:pt x="6184138" y="2225421"/>
                  </a:cubicBezTo>
                  <a:lnTo>
                    <a:pt x="481965" y="2225421"/>
                  </a:lnTo>
                  <a:cubicBezTo>
                    <a:pt x="215773" y="2225421"/>
                    <a:pt x="0" y="2013458"/>
                    <a:pt x="0" y="1751965"/>
                  </a:cubicBezTo>
                  <a:close/>
                </a:path>
              </a:pathLst>
            </a:custGeom>
            <a:solidFill>
              <a:srgbClr val="F3F3FF"/>
            </a:solidFill>
          </p:spPr>
        </p:sp>
        <p:sp>
          <p:nvSpPr>
            <p:cNvPr id="1049511" name="Freeform 17"/>
            <p:cNvSpPr/>
            <p:nvPr/>
          </p:nvSpPr>
          <p:spPr>
            <a:xfrm rot="0" flipH="0" flipV="0">
              <a:off x="0" y="0"/>
              <a:ext cx="6727063" cy="2286381"/>
            </a:xfrm>
            <a:custGeom>
              <a:avLst/>
              <a:ahLst/>
              <a:rect l="l" t="t" r="r" b="b"/>
              <a:pathLst>
                <a:path w="6727063" h="2286381">
                  <a:moveTo>
                    <a:pt x="0" y="503936"/>
                  </a:moveTo>
                  <a:cubicBezTo>
                    <a:pt x="0" y="225044"/>
                    <a:pt x="229997" y="0"/>
                    <a:pt x="512445" y="0"/>
                  </a:cubicBezTo>
                  <a:lnTo>
                    <a:pt x="6214618" y="0"/>
                  </a:lnTo>
                  <a:lnTo>
                    <a:pt x="6214618" y="30480"/>
                  </a:lnTo>
                  <a:lnTo>
                    <a:pt x="6214618" y="0"/>
                  </a:lnTo>
                  <a:cubicBezTo>
                    <a:pt x="6497193" y="0"/>
                    <a:pt x="6727063" y="225044"/>
                    <a:pt x="6727063" y="503936"/>
                  </a:cubicBezTo>
                  <a:lnTo>
                    <a:pt x="6696583" y="503936"/>
                  </a:lnTo>
                  <a:lnTo>
                    <a:pt x="6727063" y="503936"/>
                  </a:lnTo>
                  <a:lnTo>
                    <a:pt x="6727063" y="1782445"/>
                  </a:lnTo>
                  <a:lnTo>
                    <a:pt x="6696583" y="1782445"/>
                  </a:lnTo>
                  <a:lnTo>
                    <a:pt x="6727063" y="1782445"/>
                  </a:lnTo>
                  <a:cubicBezTo>
                    <a:pt x="6727063" y="2061210"/>
                    <a:pt x="6497066" y="2286381"/>
                    <a:pt x="6214618" y="2286381"/>
                  </a:cubicBezTo>
                  <a:lnTo>
                    <a:pt x="6214618" y="2255901"/>
                  </a:lnTo>
                  <a:lnTo>
                    <a:pt x="6214618" y="2286381"/>
                  </a:lnTo>
                  <a:lnTo>
                    <a:pt x="512445" y="2286381"/>
                  </a:lnTo>
                  <a:lnTo>
                    <a:pt x="512445" y="2255901"/>
                  </a:lnTo>
                  <a:lnTo>
                    <a:pt x="512445" y="2286381"/>
                  </a:lnTo>
                  <a:cubicBezTo>
                    <a:pt x="229997" y="2286381"/>
                    <a:pt x="0" y="2061337"/>
                    <a:pt x="0" y="1782445"/>
                  </a:cubicBezTo>
                  <a:lnTo>
                    <a:pt x="0" y="503936"/>
                  </a:lnTo>
                  <a:lnTo>
                    <a:pt x="30480" y="503936"/>
                  </a:lnTo>
                  <a:lnTo>
                    <a:pt x="0" y="503936"/>
                  </a:lnTo>
                  <a:moveTo>
                    <a:pt x="60960" y="503936"/>
                  </a:moveTo>
                  <a:lnTo>
                    <a:pt x="60960" y="1782445"/>
                  </a:lnTo>
                  <a:lnTo>
                    <a:pt x="30480" y="1782445"/>
                  </a:lnTo>
                  <a:lnTo>
                    <a:pt x="60960" y="1782445"/>
                  </a:lnTo>
                  <a:cubicBezTo>
                    <a:pt x="60960" y="2026539"/>
                    <a:pt x="262636" y="2225421"/>
                    <a:pt x="512445" y="2225421"/>
                  </a:cubicBezTo>
                  <a:lnTo>
                    <a:pt x="6214618" y="2225421"/>
                  </a:lnTo>
                  <a:cubicBezTo>
                    <a:pt x="6464554" y="2225421"/>
                    <a:pt x="6666103" y="2026539"/>
                    <a:pt x="6666103" y="1782445"/>
                  </a:cubicBezTo>
                  <a:lnTo>
                    <a:pt x="6666103" y="503936"/>
                  </a:lnTo>
                  <a:cubicBezTo>
                    <a:pt x="6666103" y="259842"/>
                    <a:pt x="6464427" y="60960"/>
                    <a:pt x="6214618" y="60960"/>
                  </a:cubicBezTo>
                  <a:lnTo>
                    <a:pt x="512445" y="60960"/>
                  </a:lnTo>
                  <a:lnTo>
                    <a:pt x="512445" y="30480"/>
                  </a:lnTo>
                  <a:lnTo>
                    <a:pt x="512445" y="60960"/>
                  </a:lnTo>
                  <a:cubicBezTo>
                    <a:pt x="262636" y="60960"/>
                    <a:pt x="60960" y="259842"/>
                    <a:pt x="60960" y="503936"/>
                  </a:cubicBezTo>
                  <a:close/>
                </a:path>
              </a:pathLst>
            </a:custGeom>
            <a:solidFill>
              <a:srgbClr val="018CE1"/>
            </a:solidFill>
          </p:spPr>
        </p:sp>
      </p:grpSp>
      <p:sp>
        <p:nvSpPr>
          <p:cNvPr id="1049512" name="TextBox 18"/>
          <p:cNvSpPr txBox="1"/>
          <p:nvPr/>
        </p:nvSpPr>
        <p:spPr>
          <a:xfrm rot="0">
            <a:off x="6909349" y="8226771"/>
            <a:ext cx="2785024" cy="347958"/>
          </a:xfrm>
          <a:prstGeom prst="rect"/>
        </p:spPr>
        <p:txBody>
          <a:bodyPr anchor="t" bIns="0" lIns="0" rIns="0" rtlCol="0" tIns="0">
            <a:spAutoFit/>
          </a:bodyPr>
          <a:p>
            <a:pPr algn="l">
              <a:lnSpc>
                <a:spcPts val="2685"/>
              </a:lnSpc>
            </a:pPr>
            <a:r>
              <a:rPr b="1" sz="2186" lang="en-US">
                <a:solidFill>
                  <a:srgbClr val="00002E"/>
                </a:solidFill>
                <a:latin typeface="Nunito Bold"/>
                <a:ea typeface="Nunito Bold"/>
                <a:cs typeface="Nunito Bold"/>
                <a:sym typeface="Nunito Bold"/>
              </a:rPr>
              <a:t>Negotiation</a:t>
            </a:r>
          </a:p>
        </p:txBody>
      </p:sp>
      <p:sp>
        <p:nvSpPr>
          <p:cNvPr id="1049513" name="TextBox 19"/>
          <p:cNvSpPr txBox="1"/>
          <p:nvPr/>
        </p:nvSpPr>
        <p:spPr>
          <a:xfrm rot="0">
            <a:off x="6909349" y="8639470"/>
            <a:ext cx="4469159" cy="666497"/>
          </a:xfrm>
          <a:prstGeom prst="rect"/>
        </p:spPr>
        <p:txBody>
          <a:bodyPr anchor="t" bIns="0" lIns="0" rIns="0" rtlCol="0" tIns="0">
            <a:spAutoFit/>
          </a:bodyPr>
          <a:p>
            <a:pPr algn="l">
              <a:lnSpc>
                <a:spcPts val="2624"/>
              </a:lnSpc>
            </a:pPr>
            <a:r>
              <a:rPr sz="2000" lang="en-US">
                <a:solidFill>
                  <a:srgbClr val="00002E"/>
                </a:solidFill>
                <a:latin typeface="PT Sans"/>
                <a:ea typeface="PT Sans"/>
                <a:cs typeface="PT Sans"/>
                <a:sym typeface="PT Sans"/>
              </a:rPr>
              <a:t>Balance scope, time, and cost to reach pragmatic decisions.</a:t>
            </a:r>
          </a:p>
        </p:txBody>
      </p:sp>
      <p:grpSp>
        <p:nvGrpSpPr>
          <p:cNvPr id="496" name="Group 20"/>
          <p:cNvGrpSpPr/>
          <p:nvPr/>
        </p:nvGrpSpPr>
        <p:grpSpPr>
          <a:xfrm rot="0">
            <a:off x="11808085" y="7938697"/>
            <a:ext cx="5045297" cy="1714824"/>
            <a:chOff x="0" y="0"/>
            <a:chExt cx="6727063" cy="2286432"/>
          </a:xfrm>
        </p:grpSpPr>
        <p:sp>
          <p:nvSpPr>
            <p:cNvPr id="1049514" name="Freeform 21"/>
            <p:cNvSpPr/>
            <p:nvPr/>
          </p:nvSpPr>
          <p:spPr>
            <a:xfrm rot="0" flipH="0" flipV="0">
              <a:off x="30480" y="30480"/>
              <a:ext cx="6666103" cy="2225421"/>
            </a:xfrm>
            <a:custGeom>
              <a:avLst/>
              <a:ahLst/>
              <a:rect l="l" t="t" r="r" b="b"/>
              <a:pathLst>
                <a:path w="6666103" h="2225421">
                  <a:moveTo>
                    <a:pt x="0" y="473456"/>
                  </a:moveTo>
                  <a:cubicBezTo>
                    <a:pt x="0" y="211963"/>
                    <a:pt x="215773" y="0"/>
                    <a:pt x="481965" y="0"/>
                  </a:cubicBezTo>
                  <a:lnTo>
                    <a:pt x="6184138" y="0"/>
                  </a:lnTo>
                  <a:cubicBezTo>
                    <a:pt x="6450330" y="0"/>
                    <a:pt x="6666103" y="211963"/>
                    <a:pt x="6666103" y="473456"/>
                  </a:cubicBezTo>
                  <a:lnTo>
                    <a:pt x="6666103" y="1751965"/>
                  </a:lnTo>
                  <a:cubicBezTo>
                    <a:pt x="6666103" y="2013458"/>
                    <a:pt x="6450330" y="2225421"/>
                    <a:pt x="6184138" y="2225421"/>
                  </a:cubicBezTo>
                  <a:lnTo>
                    <a:pt x="481965" y="2225421"/>
                  </a:lnTo>
                  <a:cubicBezTo>
                    <a:pt x="215773" y="2225421"/>
                    <a:pt x="0" y="2013458"/>
                    <a:pt x="0" y="1751965"/>
                  </a:cubicBezTo>
                  <a:close/>
                </a:path>
              </a:pathLst>
            </a:custGeom>
            <a:solidFill>
              <a:srgbClr val="F3F3FF"/>
            </a:solidFill>
          </p:spPr>
        </p:sp>
        <p:sp>
          <p:nvSpPr>
            <p:cNvPr id="1049515" name="Freeform 22"/>
            <p:cNvSpPr/>
            <p:nvPr/>
          </p:nvSpPr>
          <p:spPr>
            <a:xfrm rot="0" flipH="0" flipV="0">
              <a:off x="0" y="0"/>
              <a:ext cx="6727063" cy="2286381"/>
            </a:xfrm>
            <a:custGeom>
              <a:avLst/>
              <a:ahLst/>
              <a:rect l="l" t="t" r="r" b="b"/>
              <a:pathLst>
                <a:path w="6727063" h="2286381">
                  <a:moveTo>
                    <a:pt x="0" y="503936"/>
                  </a:moveTo>
                  <a:cubicBezTo>
                    <a:pt x="0" y="225044"/>
                    <a:pt x="229997" y="0"/>
                    <a:pt x="512445" y="0"/>
                  </a:cubicBezTo>
                  <a:lnTo>
                    <a:pt x="6214618" y="0"/>
                  </a:lnTo>
                  <a:lnTo>
                    <a:pt x="6214618" y="30480"/>
                  </a:lnTo>
                  <a:lnTo>
                    <a:pt x="6214618" y="0"/>
                  </a:lnTo>
                  <a:cubicBezTo>
                    <a:pt x="6497193" y="0"/>
                    <a:pt x="6727063" y="225044"/>
                    <a:pt x="6727063" y="503936"/>
                  </a:cubicBezTo>
                  <a:lnTo>
                    <a:pt x="6696583" y="503936"/>
                  </a:lnTo>
                  <a:lnTo>
                    <a:pt x="6727063" y="503936"/>
                  </a:lnTo>
                  <a:lnTo>
                    <a:pt x="6727063" y="1782445"/>
                  </a:lnTo>
                  <a:lnTo>
                    <a:pt x="6696583" y="1782445"/>
                  </a:lnTo>
                  <a:lnTo>
                    <a:pt x="6727063" y="1782445"/>
                  </a:lnTo>
                  <a:cubicBezTo>
                    <a:pt x="6727063" y="2061210"/>
                    <a:pt x="6497066" y="2286381"/>
                    <a:pt x="6214618" y="2286381"/>
                  </a:cubicBezTo>
                  <a:lnTo>
                    <a:pt x="6214618" y="2255901"/>
                  </a:lnTo>
                  <a:lnTo>
                    <a:pt x="6214618" y="2286381"/>
                  </a:lnTo>
                  <a:lnTo>
                    <a:pt x="512445" y="2286381"/>
                  </a:lnTo>
                  <a:lnTo>
                    <a:pt x="512445" y="2255901"/>
                  </a:lnTo>
                  <a:lnTo>
                    <a:pt x="512445" y="2286381"/>
                  </a:lnTo>
                  <a:cubicBezTo>
                    <a:pt x="229997" y="2286381"/>
                    <a:pt x="0" y="2061337"/>
                    <a:pt x="0" y="1782445"/>
                  </a:cubicBezTo>
                  <a:lnTo>
                    <a:pt x="0" y="503936"/>
                  </a:lnTo>
                  <a:lnTo>
                    <a:pt x="30480" y="503936"/>
                  </a:lnTo>
                  <a:lnTo>
                    <a:pt x="0" y="503936"/>
                  </a:lnTo>
                  <a:moveTo>
                    <a:pt x="60960" y="503936"/>
                  </a:moveTo>
                  <a:lnTo>
                    <a:pt x="60960" y="1782445"/>
                  </a:lnTo>
                  <a:lnTo>
                    <a:pt x="30480" y="1782445"/>
                  </a:lnTo>
                  <a:lnTo>
                    <a:pt x="60960" y="1782445"/>
                  </a:lnTo>
                  <a:cubicBezTo>
                    <a:pt x="60960" y="2026539"/>
                    <a:pt x="262636" y="2225421"/>
                    <a:pt x="512445" y="2225421"/>
                  </a:cubicBezTo>
                  <a:lnTo>
                    <a:pt x="6214618" y="2225421"/>
                  </a:lnTo>
                  <a:cubicBezTo>
                    <a:pt x="6464554" y="2225421"/>
                    <a:pt x="6666103" y="2026539"/>
                    <a:pt x="6666103" y="1782445"/>
                  </a:cubicBezTo>
                  <a:lnTo>
                    <a:pt x="6666103" y="503936"/>
                  </a:lnTo>
                  <a:cubicBezTo>
                    <a:pt x="6666103" y="259842"/>
                    <a:pt x="6464427" y="60960"/>
                    <a:pt x="6214618" y="60960"/>
                  </a:cubicBezTo>
                  <a:lnTo>
                    <a:pt x="512445" y="60960"/>
                  </a:lnTo>
                  <a:lnTo>
                    <a:pt x="512445" y="30480"/>
                  </a:lnTo>
                  <a:lnTo>
                    <a:pt x="512445" y="60960"/>
                  </a:lnTo>
                  <a:cubicBezTo>
                    <a:pt x="262636" y="60960"/>
                    <a:pt x="60960" y="259842"/>
                    <a:pt x="60960" y="503936"/>
                  </a:cubicBezTo>
                  <a:close/>
                </a:path>
              </a:pathLst>
            </a:custGeom>
            <a:solidFill>
              <a:srgbClr val="DA33BF"/>
            </a:solidFill>
          </p:spPr>
        </p:sp>
      </p:grpSp>
      <p:sp>
        <p:nvSpPr>
          <p:cNvPr id="1049516" name="TextBox 23"/>
          <p:cNvSpPr txBox="1"/>
          <p:nvPr/>
        </p:nvSpPr>
        <p:spPr>
          <a:xfrm rot="0">
            <a:off x="12096150" y="8226771"/>
            <a:ext cx="2785024" cy="347958"/>
          </a:xfrm>
          <a:prstGeom prst="rect"/>
        </p:spPr>
        <p:txBody>
          <a:bodyPr anchor="t" bIns="0" lIns="0" rIns="0" rtlCol="0" tIns="0">
            <a:spAutoFit/>
          </a:bodyPr>
          <a:p>
            <a:pPr algn="l">
              <a:lnSpc>
                <a:spcPts val="2685"/>
              </a:lnSpc>
            </a:pPr>
            <a:r>
              <a:rPr b="1" sz="2186" lang="en-US">
                <a:solidFill>
                  <a:srgbClr val="00002E"/>
                </a:solidFill>
                <a:latin typeface="Nunito Bold"/>
                <a:ea typeface="Nunito Bold"/>
                <a:cs typeface="Nunito Bold"/>
                <a:sym typeface="Nunito Bold"/>
              </a:rPr>
              <a:t>Transparency</a:t>
            </a:r>
          </a:p>
        </p:txBody>
      </p:sp>
      <p:sp>
        <p:nvSpPr>
          <p:cNvPr id="1049517" name="TextBox 24"/>
          <p:cNvSpPr txBox="1"/>
          <p:nvPr/>
        </p:nvSpPr>
        <p:spPr>
          <a:xfrm rot="0">
            <a:off x="12096150" y="8639470"/>
            <a:ext cx="4469159" cy="666497"/>
          </a:xfrm>
          <a:prstGeom prst="rect"/>
        </p:spPr>
        <p:txBody>
          <a:bodyPr anchor="t" bIns="0" lIns="0" rIns="0" rtlCol="0" tIns="0">
            <a:spAutoFit/>
          </a:bodyPr>
          <a:p>
            <a:pPr algn="l">
              <a:lnSpc>
                <a:spcPts val="2624"/>
              </a:lnSpc>
            </a:pPr>
            <a:r>
              <a:rPr sz="2000" lang="en-US">
                <a:solidFill>
                  <a:srgbClr val="00002E"/>
                </a:solidFill>
                <a:latin typeface="PT Sans"/>
                <a:ea typeface="PT Sans"/>
                <a:cs typeface="PT Sans"/>
                <a:sym typeface="PT Sans"/>
              </a:rPr>
              <a:t>Communicate trade-offs and progress honestly.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99" name=""/>
        <p:cNvGrpSpPr/>
        <p:nvPr/>
      </p:nvGrpSpPr>
      <p:grpSpPr>
        <a:xfrm>
          <a:off x="0" y="0"/>
          <a:ext cx="0" cy="0"/>
          <a:chOff x="0" y="0"/>
          <a:chExt cx="0" cy="0"/>
        </a:xfrm>
      </p:grpSpPr>
      <p:grpSp>
        <p:nvGrpSpPr>
          <p:cNvPr id="500" name="Group 2"/>
          <p:cNvGrpSpPr/>
          <p:nvPr/>
        </p:nvGrpSpPr>
        <p:grpSpPr>
          <a:xfrm rot="0">
            <a:off x="0" y="0"/>
            <a:ext cx="18288000" cy="10287000"/>
            <a:chOff x="0" y="0"/>
            <a:chExt cx="24384000" cy="13716000"/>
          </a:xfrm>
        </p:grpSpPr>
        <p:sp>
          <p:nvSpPr>
            <p:cNvPr id="1049524"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501" name="Group 4"/>
          <p:cNvGrpSpPr/>
          <p:nvPr/>
        </p:nvGrpSpPr>
        <p:grpSpPr>
          <a:xfrm rot="0">
            <a:off x="0" y="0"/>
            <a:ext cx="18288000" cy="10287000"/>
            <a:chOff x="0" y="0"/>
            <a:chExt cx="24384000" cy="13716000"/>
          </a:xfrm>
        </p:grpSpPr>
        <p:sp>
          <p:nvSpPr>
            <p:cNvPr id="1049525"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502" name="Group 6"/>
          <p:cNvGrpSpPr/>
          <p:nvPr/>
        </p:nvGrpSpPr>
        <p:grpSpPr>
          <a:xfrm rot="0">
            <a:off x="0" y="0"/>
            <a:ext cx="6858000" cy="10287000"/>
            <a:chOff x="0" y="0"/>
            <a:chExt cx="9144000" cy="13716000"/>
          </a:xfrm>
        </p:grpSpPr>
        <p:sp>
          <p:nvSpPr>
            <p:cNvPr id="1049526" name="Freeform 7" descr="preencoded.png"/>
            <p:cNvSpPr/>
            <p:nvPr/>
          </p:nvSpPr>
          <p:spPr>
            <a:xfrm rot="0" flipH="0" flipV="0">
              <a:off x="0" y="0"/>
              <a:ext cx="9144000" cy="13716000"/>
            </a:xfrm>
            <a:custGeom>
              <a:avLst/>
              <a:ahLst/>
              <a:rect l="l" t="t" r="r" b="b"/>
              <a:pathLst>
                <a:path w="9144000" h="13716000">
                  <a:moveTo>
                    <a:pt x="0" y="0"/>
                  </a:moveTo>
                  <a:lnTo>
                    <a:pt x="9144000" y="0"/>
                  </a:lnTo>
                  <a:lnTo>
                    <a:pt x="9144000" y="13716000"/>
                  </a:lnTo>
                  <a:lnTo>
                    <a:pt x="0" y="13716000"/>
                  </a:lnTo>
                  <a:lnTo>
                    <a:pt x="0" y="0"/>
                  </a:lnTo>
                  <a:close/>
                </a:path>
              </a:pathLst>
            </a:custGeom>
            <a:blipFill>
              <a:blip xmlns:r="http://schemas.openxmlformats.org/officeDocument/2006/relationships" r:embed="rId2"/>
              <a:stretch>
                <a:fillRect l="0" t="0" r="0" b="0"/>
              </a:stretch>
            </a:blipFill>
          </p:spPr>
        </p:sp>
      </p:grpSp>
      <p:sp>
        <p:nvSpPr>
          <p:cNvPr id="1049527" name="TextBox 8"/>
          <p:cNvSpPr txBox="1"/>
          <p:nvPr/>
        </p:nvSpPr>
        <p:spPr>
          <a:xfrm rot="0">
            <a:off x="7905150" y="3580952"/>
            <a:ext cx="8584406" cy="698500"/>
          </a:xfrm>
          <a:prstGeom prst="rect"/>
        </p:spPr>
        <p:txBody>
          <a:bodyPr anchor="t" bIns="0" lIns="0" rIns="0" rtlCol="0" tIns="0">
            <a:spAutoFit/>
          </a:bodyPr>
          <a:p>
            <a:pPr algn="l">
              <a:lnSpc>
                <a:spcPts val="5500"/>
              </a:lnSpc>
            </a:pPr>
            <a:r>
              <a:rPr b="1" sz="4374" lang="en-US">
                <a:solidFill>
                  <a:srgbClr val="00002E"/>
                </a:solidFill>
                <a:latin typeface="Nunito Bold"/>
                <a:ea typeface="Nunito Bold"/>
                <a:cs typeface="Nunito Bold"/>
                <a:sym typeface="Nunito Bold"/>
              </a:rPr>
              <a:t>Business Analysis Methodologies</a:t>
            </a:r>
          </a:p>
        </p:txBody>
      </p:sp>
      <p:sp>
        <p:nvSpPr>
          <p:cNvPr id="1049528" name="TextBox 9"/>
          <p:cNvSpPr txBox="1"/>
          <p:nvPr/>
        </p:nvSpPr>
        <p:spPr>
          <a:xfrm rot="0">
            <a:off x="7905150" y="4667098"/>
            <a:ext cx="9335691" cy="2381250"/>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BAs adapt methods to context: Waterfall for predictable, fixed-scope projects; Agile for iterative delivery and frequent feedback; Hybrid approaches combine upfront analysis with incremental execution. Choose the approach that matches risk, clarity, and stakeholder cadence.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505" name=""/>
        <p:cNvGrpSpPr/>
        <p:nvPr/>
      </p:nvGrpSpPr>
      <p:grpSpPr>
        <a:xfrm>
          <a:off x="0" y="0"/>
          <a:ext cx="0" cy="0"/>
          <a:chOff x="0" y="0"/>
          <a:chExt cx="0" cy="0"/>
        </a:xfrm>
      </p:grpSpPr>
      <p:grpSp>
        <p:nvGrpSpPr>
          <p:cNvPr id="506" name="Group 2"/>
          <p:cNvGrpSpPr/>
          <p:nvPr/>
        </p:nvGrpSpPr>
        <p:grpSpPr>
          <a:xfrm rot="0">
            <a:off x="0" y="0"/>
            <a:ext cx="18288000" cy="10287000"/>
            <a:chOff x="0" y="0"/>
            <a:chExt cx="24384000" cy="13716000"/>
          </a:xfrm>
        </p:grpSpPr>
        <p:sp>
          <p:nvSpPr>
            <p:cNvPr id="1049535"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507" name="Group 4"/>
          <p:cNvGrpSpPr/>
          <p:nvPr/>
        </p:nvGrpSpPr>
        <p:grpSpPr>
          <a:xfrm rot="0">
            <a:off x="1199268" y="1041007"/>
            <a:ext cx="15889462" cy="8466035"/>
            <a:chOff x="-644792" y="173974"/>
            <a:chExt cx="23272295" cy="13090666"/>
          </a:xfrm>
        </p:grpSpPr>
        <p:sp>
          <p:nvSpPr>
            <p:cNvPr id="1049536" name="Freeform 5"/>
            <p:cNvSpPr/>
            <p:nvPr/>
          </p:nvSpPr>
          <p:spPr>
            <a:xfrm rot="0" flipH="0" flipV="0">
              <a:off x="-644792" y="173974"/>
              <a:ext cx="23272295" cy="13090666"/>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537" name="TextBox 6"/>
          <p:cNvSpPr txBox="1"/>
          <p:nvPr/>
        </p:nvSpPr>
        <p:spPr>
          <a:xfrm rot="0">
            <a:off x="4086968" y="1613887"/>
            <a:ext cx="4787842" cy="364999"/>
          </a:xfrm>
          <a:prstGeom prst="rect"/>
        </p:spPr>
        <p:txBody>
          <a:bodyPr anchor="t" bIns="0" lIns="0" rIns="0" rtlCol="0" tIns="0">
            <a:spAutoFit/>
          </a:bodyPr>
          <a:p>
            <a:pPr algn="l">
              <a:lnSpc>
                <a:spcPts val="2874"/>
              </a:lnSpc>
            </a:pPr>
            <a:r>
              <a:rPr b="1" sz="2250" lang="en-US">
                <a:solidFill>
                  <a:srgbClr val="00002E"/>
                </a:solidFill>
                <a:latin typeface="Nunito Bold"/>
                <a:ea typeface="Nunito Bold"/>
                <a:cs typeface="Nunito Bold"/>
                <a:sym typeface="Nunito Bold"/>
              </a:rPr>
              <a:t>Key Differences: Waterfall vs Agile</a:t>
            </a:r>
          </a:p>
        </p:txBody>
      </p:sp>
      <p:grpSp>
        <p:nvGrpSpPr>
          <p:cNvPr id="508" name="Group 7"/>
          <p:cNvGrpSpPr/>
          <p:nvPr/>
        </p:nvGrpSpPr>
        <p:grpSpPr>
          <a:xfrm rot="0">
            <a:off x="4086968" y="2690365"/>
            <a:ext cx="3292973" cy="1252538"/>
            <a:chOff x="0" y="0"/>
            <a:chExt cx="4390631" cy="1670050"/>
          </a:xfrm>
        </p:grpSpPr>
        <p:sp>
          <p:nvSpPr>
            <p:cNvPr id="1049538" name="Freeform 8"/>
            <p:cNvSpPr/>
            <p:nvPr/>
          </p:nvSpPr>
          <p:spPr>
            <a:xfrm rot="0" flipH="0" flipV="0">
              <a:off x="0" y="0"/>
              <a:ext cx="4390644" cy="1670050"/>
            </a:xfrm>
            <a:custGeom>
              <a:avLst/>
              <a:ahLst/>
              <a:rect l="l" t="t" r="r" b="b"/>
              <a:pathLst>
                <a:path w="4390644" h="1670050">
                  <a:moveTo>
                    <a:pt x="0" y="121920"/>
                  </a:moveTo>
                  <a:cubicBezTo>
                    <a:pt x="0" y="54610"/>
                    <a:pt x="54610" y="0"/>
                    <a:pt x="121920" y="0"/>
                  </a:cubicBezTo>
                  <a:lnTo>
                    <a:pt x="4268724" y="0"/>
                  </a:lnTo>
                  <a:cubicBezTo>
                    <a:pt x="4336034" y="0"/>
                    <a:pt x="4390644" y="54610"/>
                    <a:pt x="4390644" y="121920"/>
                  </a:cubicBezTo>
                  <a:lnTo>
                    <a:pt x="4390644" y="1548130"/>
                  </a:lnTo>
                  <a:cubicBezTo>
                    <a:pt x="4390644" y="1615440"/>
                    <a:pt x="4336034" y="1670050"/>
                    <a:pt x="4268724" y="1670050"/>
                  </a:cubicBezTo>
                  <a:lnTo>
                    <a:pt x="121920" y="1670050"/>
                  </a:lnTo>
                  <a:cubicBezTo>
                    <a:pt x="54610" y="1670050"/>
                    <a:pt x="0" y="1615440"/>
                    <a:pt x="0" y="1548130"/>
                  </a:cubicBezTo>
                  <a:close/>
                </a:path>
              </a:pathLst>
            </a:custGeom>
            <a:solidFill>
              <a:srgbClr val="F3F3FF">
                <a:alpha val="56078"/>
              </a:srgbClr>
            </a:solidFill>
          </p:spPr>
        </p:sp>
      </p:grpSp>
      <p:grpSp>
        <p:nvGrpSpPr>
          <p:cNvPr id="509" name="Group 9"/>
          <p:cNvGrpSpPr/>
          <p:nvPr/>
        </p:nvGrpSpPr>
        <p:grpSpPr>
          <a:xfrm rot="0">
            <a:off x="4086968" y="2671315"/>
            <a:ext cx="3292973" cy="76200"/>
            <a:chOff x="0" y="0"/>
            <a:chExt cx="4390631" cy="101600"/>
          </a:xfrm>
        </p:grpSpPr>
        <p:sp>
          <p:nvSpPr>
            <p:cNvPr id="1049539" name="Freeform 10"/>
            <p:cNvSpPr/>
            <p:nvPr/>
          </p:nvSpPr>
          <p:spPr>
            <a:xfrm rot="0" flipH="0" flipV="0">
              <a:off x="0" y="0"/>
              <a:ext cx="4390644" cy="101600"/>
            </a:xfrm>
            <a:custGeom>
              <a:avLst/>
              <a:ahLst/>
              <a:rect l="l" t="t" r="r" b="b"/>
              <a:pathLst>
                <a:path w="4390644" h="101600">
                  <a:moveTo>
                    <a:pt x="0" y="50800"/>
                  </a:moveTo>
                  <a:cubicBezTo>
                    <a:pt x="0" y="22733"/>
                    <a:pt x="22733" y="0"/>
                    <a:pt x="50800" y="0"/>
                  </a:cubicBezTo>
                  <a:lnTo>
                    <a:pt x="4339844" y="0"/>
                  </a:lnTo>
                  <a:cubicBezTo>
                    <a:pt x="4367911" y="0"/>
                    <a:pt x="4390644" y="22733"/>
                    <a:pt x="4390644" y="50800"/>
                  </a:cubicBezTo>
                  <a:cubicBezTo>
                    <a:pt x="4390644" y="78867"/>
                    <a:pt x="4367911" y="101600"/>
                    <a:pt x="4339844" y="101600"/>
                  </a:cubicBezTo>
                  <a:lnTo>
                    <a:pt x="50800" y="101600"/>
                  </a:lnTo>
                  <a:cubicBezTo>
                    <a:pt x="22733" y="101600"/>
                    <a:pt x="0" y="78867"/>
                    <a:pt x="0" y="50800"/>
                  </a:cubicBezTo>
                  <a:close/>
                </a:path>
              </a:pathLst>
            </a:custGeom>
            <a:solidFill>
              <a:srgbClr val="2D4DF2"/>
            </a:solidFill>
          </p:spPr>
        </p:sp>
      </p:grpSp>
      <p:grpSp>
        <p:nvGrpSpPr>
          <p:cNvPr id="510" name="Group 11"/>
          <p:cNvGrpSpPr/>
          <p:nvPr/>
        </p:nvGrpSpPr>
        <p:grpSpPr>
          <a:xfrm rot="0">
            <a:off x="5499868" y="2456850"/>
            <a:ext cx="467173" cy="467173"/>
            <a:chOff x="0" y="0"/>
            <a:chExt cx="622897" cy="622897"/>
          </a:xfrm>
        </p:grpSpPr>
        <p:sp>
          <p:nvSpPr>
            <p:cNvPr id="1049540" name="Freeform 12"/>
            <p:cNvSpPr/>
            <p:nvPr/>
          </p:nvSpPr>
          <p:spPr>
            <a:xfrm rot="0" flipH="0" flipV="0">
              <a:off x="0" y="0"/>
              <a:ext cx="622935" cy="622935"/>
            </a:xfrm>
            <a:custGeom>
              <a:avLst/>
              <a:ahLst/>
              <a:rect l="l" t="t" r="r" b="b"/>
              <a:pathLst>
                <a:path w="622935" h="622935">
                  <a:moveTo>
                    <a:pt x="0" y="311404"/>
                  </a:moveTo>
                  <a:cubicBezTo>
                    <a:pt x="0" y="139446"/>
                    <a:pt x="139446" y="0"/>
                    <a:pt x="311404" y="0"/>
                  </a:cubicBezTo>
                  <a:cubicBezTo>
                    <a:pt x="483362" y="0"/>
                    <a:pt x="622935" y="139446"/>
                    <a:pt x="622935" y="311404"/>
                  </a:cubicBezTo>
                  <a:cubicBezTo>
                    <a:pt x="622935" y="483362"/>
                    <a:pt x="483489" y="622935"/>
                    <a:pt x="311404" y="622935"/>
                  </a:cubicBezTo>
                  <a:cubicBezTo>
                    <a:pt x="139319" y="622935"/>
                    <a:pt x="0" y="483489"/>
                    <a:pt x="0" y="311404"/>
                  </a:cubicBezTo>
                  <a:close/>
                </a:path>
              </a:pathLst>
            </a:custGeom>
            <a:solidFill>
              <a:srgbClr val="2D4DF2"/>
            </a:solidFill>
          </p:spPr>
        </p:sp>
      </p:grpSp>
      <p:sp>
        <p:nvSpPr>
          <p:cNvPr id="1049541" name="TextBox 13"/>
          <p:cNvSpPr txBox="1"/>
          <p:nvPr/>
        </p:nvSpPr>
        <p:spPr>
          <a:xfrm rot="0">
            <a:off x="5640067" y="2573684"/>
            <a:ext cx="186776" cy="233505"/>
          </a:xfrm>
          <a:prstGeom prst="rect"/>
        </p:spPr>
        <p:txBody>
          <a:bodyPr anchor="t" bIns="0" lIns="0" rIns="0" rtlCol="0" tIns="0">
            <a:spAutoFit/>
          </a:bodyPr>
          <a:p>
            <a:pPr algn="l">
              <a:lnSpc>
                <a:spcPts val="1750"/>
              </a:lnSpc>
            </a:pPr>
            <a:r>
              <a:rPr b="1" sz="1436" lang="en-US">
                <a:solidFill>
                  <a:srgbClr val="FFFFFF"/>
                </a:solidFill>
                <a:latin typeface="Nunito Bold"/>
                <a:ea typeface="Nunito Bold"/>
                <a:cs typeface="Nunito Bold"/>
                <a:sym typeface="Nunito Bold"/>
              </a:rPr>
              <a:t>1</a:t>
            </a:r>
          </a:p>
        </p:txBody>
      </p:sp>
      <p:sp>
        <p:nvSpPr>
          <p:cNvPr id="1049542" name="TextBox 14"/>
          <p:cNvSpPr txBox="1"/>
          <p:nvPr/>
        </p:nvSpPr>
        <p:spPr>
          <a:xfrm rot="0">
            <a:off x="4261695" y="3079699"/>
            <a:ext cx="1832219" cy="228895"/>
          </a:xfrm>
          <a:prstGeom prst="rect"/>
        </p:spPr>
        <p:txBody>
          <a:bodyPr anchor="t" bIns="0" lIns="0" rIns="0" rtlCol="0" tIns="0">
            <a:spAutoFit/>
          </a:bodyPr>
          <a:p>
            <a:pPr algn="l">
              <a:lnSpc>
                <a:spcPts val="1750"/>
              </a:lnSpc>
            </a:pPr>
            <a:r>
              <a:rPr b="1" sz="1800" lang="en-US">
                <a:solidFill>
                  <a:srgbClr val="00002E"/>
                </a:solidFill>
                <a:latin typeface="Nunito Bold"/>
                <a:ea typeface="Nunito Bold"/>
                <a:cs typeface="Nunito Bold"/>
                <a:sym typeface="Nunito Bold"/>
              </a:rPr>
              <a:t>Planning</a:t>
            </a:r>
          </a:p>
        </p:txBody>
      </p:sp>
      <p:sp>
        <p:nvSpPr>
          <p:cNvPr id="1049543" name="TextBox 15"/>
          <p:cNvSpPr txBox="1"/>
          <p:nvPr/>
        </p:nvSpPr>
        <p:spPr>
          <a:xfrm rot="0">
            <a:off x="4261695" y="3389557"/>
            <a:ext cx="2943520" cy="547116"/>
          </a:xfrm>
          <a:prstGeom prst="rect"/>
        </p:spPr>
        <p:txBody>
          <a:bodyPr anchor="t" bIns="0" lIns="0" rIns="0" rtlCol="0" tIns="0">
            <a:spAutoFit/>
          </a:bodyPr>
          <a:p>
            <a:pPr algn="l">
              <a:lnSpc>
                <a:spcPts val="1436"/>
              </a:lnSpc>
            </a:pPr>
            <a:r>
              <a:rPr sz="1600" lang="en-US">
                <a:solidFill>
                  <a:srgbClr val="00002E"/>
                </a:solidFill>
                <a:latin typeface="PT Sans"/>
                <a:ea typeface="PT Sans"/>
                <a:cs typeface="PT Sans"/>
                <a:sym typeface="PT Sans"/>
              </a:rPr>
              <a:t>Waterfall: heavy upfront planning. Agile: incremental planning each sprint.</a:t>
            </a:r>
          </a:p>
        </p:txBody>
      </p:sp>
      <p:grpSp>
        <p:nvGrpSpPr>
          <p:cNvPr id="511" name="Group 16"/>
          <p:cNvGrpSpPr/>
          <p:nvPr/>
        </p:nvGrpSpPr>
        <p:grpSpPr>
          <a:xfrm rot="0">
            <a:off x="4086968" y="4257380"/>
            <a:ext cx="3292973" cy="1252538"/>
            <a:chOff x="0" y="0"/>
            <a:chExt cx="4390631" cy="1670050"/>
          </a:xfrm>
        </p:grpSpPr>
        <p:sp>
          <p:nvSpPr>
            <p:cNvPr id="1049544" name="Freeform 17"/>
            <p:cNvSpPr/>
            <p:nvPr/>
          </p:nvSpPr>
          <p:spPr>
            <a:xfrm rot="0" flipH="0" flipV="0">
              <a:off x="0" y="0"/>
              <a:ext cx="4390644" cy="1670050"/>
            </a:xfrm>
            <a:custGeom>
              <a:avLst/>
              <a:ahLst/>
              <a:rect l="l" t="t" r="r" b="b"/>
              <a:pathLst>
                <a:path w="4390644" h="1670050">
                  <a:moveTo>
                    <a:pt x="0" y="121920"/>
                  </a:moveTo>
                  <a:cubicBezTo>
                    <a:pt x="0" y="54610"/>
                    <a:pt x="54610" y="0"/>
                    <a:pt x="121920" y="0"/>
                  </a:cubicBezTo>
                  <a:lnTo>
                    <a:pt x="4268724" y="0"/>
                  </a:lnTo>
                  <a:cubicBezTo>
                    <a:pt x="4336034" y="0"/>
                    <a:pt x="4390644" y="54610"/>
                    <a:pt x="4390644" y="121920"/>
                  </a:cubicBezTo>
                  <a:lnTo>
                    <a:pt x="4390644" y="1548130"/>
                  </a:lnTo>
                  <a:cubicBezTo>
                    <a:pt x="4390644" y="1615440"/>
                    <a:pt x="4336034" y="1670050"/>
                    <a:pt x="4268724" y="1670050"/>
                  </a:cubicBezTo>
                  <a:lnTo>
                    <a:pt x="121920" y="1670050"/>
                  </a:lnTo>
                  <a:cubicBezTo>
                    <a:pt x="54610" y="1670050"/>
                    <a:pt x="0" y="1615440"/>
                    <a:pt x="0" y="1548130"/>
                  </a:cubicBezTo>
                  <a:close/>
                </a:path>
              </a:pathLst>
            </a:custGeom>
            <a:solidFill>
              <a:srgbClr val="F3F3FF">
                <a:alpha val="56078"/>
              </a:srgbClr>
            </a:solidFill>
          </p:spPr>
        </p:sp>
      </p:grpSp>
      <p:grpSp>
        <p:nvGrpSpPr>
          <p:cNvPr id="512" name="Group 18"/>
          <p:cNvGrpSpPr/>
          <p:nvPr/>
        </p:nvGrpSpPr>
        <p:grpSpPr>
          <a:xfrm rot="0">
            <a:off x="4086968" y="4238330"/>
            <a:ext cx="3292973" cy="76200"/>
            <a:chOff x="0" y="0"/>
            <a:chExt cx="4390631" cy="101600"/>
          </a:xfrm>
        </p:grpSpPr>
        <p:sp>
          <p:nvSpPr>
            <p:cNvPr id="1049545" name="Freeform 19"/>
            <p:cNvSpPr/>
            <p:nvPr/>
          </p:nvSpPr>
          <p:spPr>
            <a:xfrm rot="0" flipH="0" flipV="0">
              <a:off x="0" y="0"/>
              <a:ext cx="4390644" cy="101600"/>
            </a:xfrm>
            <a:custGeom>
              <a:avLst/>
              <a:ahLst/>
              <a:rect l="l" t="t" r="r" b="b"/>
              <a:pathLst>
                <a:path w="4390644" h="101600">
                  <a:moveTo>
                    <a:pt x="0" y="50800"/>
                  </a:moveTo>
                  <a:cubicBezTo>
                    <a:pt x="0" y="22733"/>
                    <a:pt x="22733" y="0"/>
                    <a:pt x="50800" y="0"/>
                  </a:cubicBezTo>
                  <a:lnTo>
                    <a:pt x="4339844" y="0"/>
                  </a:lnTo>
                  <a:cubicBezTo>
                    <a:pt x="4367911" y="0"/>
                    <a:pt x="4390644" y="22733"/>
                    <a:pt x="4390644" y="50800"/>
                  </a:cubicBezTo>
                  <a:cubicBezTo>
                    <a:pt x="4390644" y="78867"/>
                    <a:pt x="4367911" y="101600"/>
                    <a:pt x="4339844" y="101600"/>
                  </a:cubicBezTo>
                  <a:lnTo>
                    <a:pt x="50800" y="101600"/>
                  </a:lnTo>
                  <a:cubicBezTo>
                    <a:pt x="22733" y="101600"/>
                    <a:pt x="0" y="78867"/>
                    <a:pt x="0" y="50800"/>
                  </a:cubicBezTo>
                  <a:close/>
                </a:path>
              </a:pathLst>
            </a:custGeom>
            <a:solidFill>
              <a:srgbClr val="018CE1"/>
            </a:solidFill>
          </p:spPr>
        </p:sp>
      </p:grpSp>
      <p:grpSp>
        <p:nvGrpSpPr>
          <p:cNvPr id="513" name="Group 20"/>
          <p:cNvGrpSpPr/>
          <p:nvPr/>
        </p:nvGrpSpPr>
        <p:grpSpPr>
          <a:xfrm rot="0">
            <a:off x="5499868" y="4023865"/>
            <a:ext cx="467173" cy="467173"/>
            <a:chOff x="0" y="0"/>
            <a:chExt cx="622897" cy="622897"/>
          </a:xfrm>
        </p:grpSpPr>
        <p:sp>
          <p:nvSpPr>
            <p:cNvPr id="1049546" name="Freeform 21"/>
            <p:cNvSpPr/>
            <p:nvPr/>
          </p:nvSpPr>
          <p:spPr>
            <a:xfrm rot="0" flipH="0" flipV="0">
              <a:off x="0" y="0"/>
              <a:ext cx="622935" cy="622935"/>
            </a:xfrm>
            <a:custGeom>
              <a:avLst/>
              <a:ahLst/>
              <a:rect l="l" t="t" r="r" b="b"/>
              <a:pathLst>
                <a:path w="622935" h="622935">
                  <a:moveTo>
                    <a:pt x="0" y="311404"/>
                  </a:moveTo>
                  <a:cubicBezTo>
                    <a:pt x="0" y="139446"/>
                    <a:pt x="139446" y="0"/>
                    <a:pt x="311404" y="0"/>
                  </a:cubicBezTo>
                  <a:cubicBezTo>
                    <a:pt x="483362" y="0"/>
                    <a:pt x="622935" y="139446"/>
                    <a:pt x="622935" y="311404"/>
                  </a:cubicBezTo>
                  <a:cubicBezTo>
                    <a:pt x="622935" y="483362"/>
                    <a:pt x="483489" y="622935"/>
                    <a:pt x="311404" y="622935"/>
                  </a:cubicBezTo>
                  <a:cubicBezTo>
                    <a:pt x="139319" y="622935"/>
                    <a:pt x="0" y="483489"/>
                    <a:pt x="0" y="311404"/>
                  </a:cubicBezTo>
                  <a:close/>
                </a:path>
              </a:pathLst>
            </a:custGeom>
            <a:solidFill>
              <a:srgbClr val="2D4DF2"/>
            </a:solidFill>
          </p:spPr>
        </p:sp>
      </p:grpSp>
      <p:sp>
        <p:nvSpPr>
          <p:cNvPr id="1049547" name="TextBox 22"/>
          <p:cNvSpPr txBox="1"/>
          <p:nvPr/>
        </p:nvSpPr>
        <p:spPr>
          <a:xfrm rot="0">
            <a:off x="5640067" y="4140698"/>
            <a:ext cx="186776" cy="233505"/>
          </a:xfrm>
          <a:prstGeom prst="rect"/>
        </p:spPr>
        <p:txBody>
          <a:bodyPr anchor="t" bIns="0" lIns="0" rIns="0" rtlCol="0" tIns="0">
            <a:spAutoFit/>
          </a:bodyPr>
          <a:p>
            <a:pPr algn="l">
              <a:lnSpc>
                <a:spcPts val="1750"/>
              </a:lnSpc>
            </a:pPr>
            <a:r>
              <a:rPr b="1" sz="1436" lang="en-US">
                <a:solidFill>
                  <a:srgbClr val="FFFFFF"/>
                </a:solidFill>
                <a:latin typeface="Nunito Bold"/>
                <a:ea typeface="Nunito Bold"/>
                <a:cs typeface="Nunito Bold"/>
                <a:sym typeface="Nunito Bold"/>
              </a:rPr>
              <a:t>2</a:t>
            </a:r>
          </a:p>
        </p:txBody>
      </p:sp>
      <p:sp>
        <p:nvSpPr>
          <p:cNvPr id="1049548" name="TextBox 23"/>
          <p:cNvSpPr txBox="1"/>
          <p:nvPr/>
        </p:nvSpPr>
        <p:spPr>
          <a:xfrm rot="0">
            <a:off x="4261695" y="4646714"/>
            <a:ext cx="1832219" cy="228895"/>
          </a:xfrm>
          <a:prstGeom prst="rect"/>
        </p:spPr>
        <p:txBody>
          <a:bodyPr anchor="t" bIns="0" lIns="0" rIns="0" rtlCol="0" tIns="0">
            <a:spAutoFit/>
          </a:bodyPr>
          <a:p>
            <a:pPr algn="l">
              <a:lnSpc>
                <a:spcPts val="1750"/>
              </a:lnSpc>
            </a:pPr>
            <a:r>
              <a:rPr b="1" sz="1800" lang="en-US">
                <a:solidFill>
                  <a:srgbClr val="00002E"/>
                </a:solidFill>
                <a:latin typeface="Nunito Bold"/>
                <a:ea typeface="Nunito Bold"/>
                <a:cs typeface="Nunito Bold"/>
                <a:sym typeface="Nunito Bold"/>
              </a:rPr>
              <a:t>Delivery Rhythm</a:t>
            </a:r>
          </a:p>
        </p:txBody>
      </p:sp>
      <p:sp>
        <p:nvSpPr>
          <p:cNvPr id="1049549" name="TextBox 24"/>
          <p:cNvSpPr txBox="1"/>
          <p:nvPr/>
        </p:nvSpPr>
        <p:spPr>
          <a:xfrm rot="0">
            <a:off x="4261695" y="4956572"/>
            <a:ext cx="2943520" cy="547115"/>
          </a:xfrm>
          <a:prstGeom prst="rect"/>
        </p:spPr>
        <p:txBody>
          <a:bodyPr anchor="t" bIns="0" lIns="0" rIns="0" rtlCol="0" tIns="0">
            <a:spAutoFit/>
          </a:bodyPr>
          <a:p>
            <a:pPr algn="l">
              <a:lnSpc>
                <a:spcPts val="1436"/>
              </a:lnSpc>
            </a:pPr>
            <a:r>
              <a:rPr sz="1600" lang="en-US">
                <a:solidFill>
                  <a:srgbClr val="00002E"/>
                </a:solidFill>
                <a:latin typeface="PT Sans"/>
                <a:ea typeface="PT Sans"/>
                <a:cs typeface="PT Sans"/>
                <a:sym typeface="PT Sans"/>
              </a:rPr>
              <a:t>Waterfall: single delivery at end. Agile: frequent, incremental releases.</a:t>
            </a:r>
          </a:p>
        </p:txBody>
      </p:sp>
      <p:grpSp>
        <p:nvGrpSpPr>
          <p:cNvPr id="514" name="Group 25"/>
          <p:cNvGrpSpPr/>
          <p:nvPr/>
        </p:nvGrpSpPr>
        <p:grpSpPr>
          <a:xfrm rot="0">
            <a:off x="4086968" y="5824385"/>
            <a:ext cx="3292973" cy="1252538"/>
            <a:chOff x="0" y="0"/>
            <a:chExt cx="4390631" cy="1670050"/>
          </a:xfrm>
        </p:grpSpPr>
        <p:sp>
          <p:nvSpPr>
            <p:cNvPr id="1049550" name="Freeform 26"/>
            <p:cNvSpPr/>
            <p:nvPr/>
          </p:nvSpPr>
          <p:spPr>
            <a:xfrm rot="0" flipH="0" flipV="0">
              <a:off x="0" y="0"/>
              <a:ext cx="4390644" cy="1670050"/>
            </a:xfrm>
            <a:custGeom>
              <a:avLst/>
              <a:ahLst/>
              <a:rect l="l" t="t" r="r" b="b"/>
              <a:pathLst>
                <a:path w="4390644" h="1670050">
                  <a:moveTo>
                    <a:pt x="0" y="121920"/>
                  </a:moveTo>
                  <a:cubicBezTo>
                    <a:pt x="0" y="54610"/>
                    <a:pt x="54610" y="0"/>
                    <a:pt x="121920" y="0"/>
                  </a:cubicBezTo>
                  <a:lnTo>
                    <a:pt x="4268724" y="0"/>
                  </a:lnTo>
                  <a:cubicBezTo>
                    <a:pt x="4336034" y="0"/>
                    <a:pt x="4390644" y="54610"/>
                    <a:pt x="4390644" y="121920"/>
                  </a:cubicBezTo>
                  <a:lnTo>
                    <a:pt x="4390644" y="1548130"/>
                  </a:lnTo>
                  <a:cubicBezTo>
                    <a:pt x="4390644" y="1615440"/>
                    <a:pt x="4336034" y="1670050"/>
                    <a:pt x="4268724" y="1670050"/>
                  </a:cubicBezTo>
                  <a:lnTo>
                    <a:pt x="121920" y="1670050"/>
                  </a:lnTo>
                  <a:cubicBezTo>
                    <a:pt x="54610" y="1670050"/>
                    <a:pt x="0" y="1615440"/>
                    <a:pt x="0" y="1548130"/>
                  </a:cubicBezTo>
                  <a:close/>
                </a:path>
              </a:pathLst>
            </a:custGeom>
            <a:solidFill>
              <a:srgbClr val="F3F3FF">
                <a:alpha val="56078"/>
              </a:srgbClr>
            </a:solidFill>
          </p:spPr>
        </p:sp>
      </p:grpSp>
      <p:grpSp>
        <p:nvGrpSpPr>
          <p:cNvPr id="515" name="Group 27"/>
          <p:cNvGrpSpPr/>
          <p:nvPr/>
        </p:nvGrpSpPr>
        <p:grpSpPr>
          <a:xfrm rot="0">
            <a:off x="4086968" y="5805335"/>
            <a:ext cx="3292973" cy="76200"/>
            <a:chOff x="0" y="0"/>
            <a:chExt cx="4390631" cy="101600"/>
          </a:xfrm>
        </p:grpSpPr>
        <p:sp>
          <p:nvSpPr>
            <p:cNvPr id="1049551" name="Freeform 28"/>
            <p:cNvSpPr/>
            <p:nvPr/>
          </p:nvSpPr>
          <p:spPr>
            <a:xfrm rot="0" flipH="0" flipV="0">
              <a:off x="0" y="0"/>
              <a:ext cx="4390644" cy="101600"/>
            </a:xfrm>
            <a:custGeom>
              <a:avLst/>
              <a:ahLst/>
              <a:rect l="l" t="t" r="r" b="b"/>
              <a:pathLst>
                <a:path w="4390644" h="101600">
                  <a:moveTo>
                    <a:pt x="0" y="50800"/>
                  </a:moveTo>
                  <a:cubicBezTo>
                    <a:pt x="0" y="22733"/>
                    <a:pt x="22733" y="0"/>
                    <a:pt x="50800" y="0"/>
                  </a:cubicBezTo>
                  <a:lnTo>
                    <a:pt x="4339844" y="0"/>
                  </a:lnTo>
                  <a:cubicBezTo>
                    <a:pt x="4367911" y="0"/>
                    <a:pt x="4390644" y="22733"/>
                    <a:pt x="4390644" y="50800"/>
                  </a:cubicBezTo>
                  <a:cubicBezTo>
                    <a:pt x="4390644" y="78867"/>
                    <a:pt x="4367911" y="101600"/>
                    <a:pt x="4339844" y="101600"/>
                  </a:cubicBezTo>
                  <a:lnTo>
                    <a:pt x="50800" y="101600"/>
                  </a:lnTo>
                  <a:cubicBezTo>
                    <a:pt x="22733" y="101600"/>
                    <a:pt x="0" y="78867"/>
                    <a:pt x="0" y="50800"/>
                  </a:cubicBezTo>
                  <a:close/>
                </a:path>
              </a:pathLst>
            </a:custGeom>
            <a:solidFill>
              <a:srgbClr val="DA33BF"/>
            </a:solidFill>
          </p:spPr>
        </p:sp>
      </p:grpSp>
      <p:grpSp>
        <p:nvGrpSpPr>
          <p:cNvPr id="516" name="Group 29"/>
          <p:cNvGrpSpPr/>
          <p:nvPr/>
        </p:nvGrpSpPr>
        <p:grpSpPr>
          <a:xfrm rot="0">
            <a:off x="5499868" y="5590880"/>
            <a:ext cx="467173" cy="467173"/>
            <a:chOff x="0" y="0"/>
            <a:chExt cx="622897" cy="622897"/>
          </a:xfrm>
        </p:grpSpPr>
        <p:sp>
          <p:nvSpPr>
            <p:cNvPr id="1049552" name="Freeform 30"/>
            <p:cNvSpPr/>
            <p:nvPr/>
          </p:nvSpPr>
          <p:spPr>
            <a:xfrm rot="0" flipH="0" flipV="0">
              <a:off x="0" y="0"/>
              <a:ext cx="622935" cy="622935"/>
            </a:xfrm>
            <a:custGeom>
              <a:avLst/>
              <a:ahLst/>
              <a:rect l="l" t="t" r="r" b="b"/>
              <a:pathLst>
                <a:path w="622935" h="622935">
                  <a:moveTo>
                    <a:pt x="0" y="311404"/>
                  </a:moveTo>
                  <a:cubicBezTo>
                    <a:pt x="0" y="139446"/>
                    <a:pt x="139446" y="0"/>
                    <a:pt x="311404" y="0"/>
                  </a:cubicBezTo>
                  <a:cubicBezTo>
                    <a:pt x="483362" y="0"/>
                    <a:pt x="622935" y="139446"/>
                    <a:pt x="622935" y="311404"/>
                  </a:cubicBezTo>
                  <a:cubicBezTo>
                    <a:pt x="622935" y="483362"/>
                    <a:pt x="483489" y="622935"/>
                    <a:pt x="311404" y="622935"/>
                  </a:cubicBezTo>
                  <a:cubicBezTo>
                    <a:pt x="139319" y="622935"/>
                    <a:pt x="0" y="483489"/>
                    <a:pt x="0" y="311404"/>
                  </a:cubicBezTo>
                  <a:close/>
                </a:path>
              </a:pathLst>
            </a:custGeom>
            <a:solidFill>
              <a:srgbClr val="2D4DF2"/>
            </a:solidFill>
          </p:spPr>
        </p:sp>
      </p:grpSp>
      <p:sp>
        <p:nvSpPr>
          <p:cNvPr id="1049553" name="TextBox 31"/>
          <p:cNvSpPr txBox="1"/>
          <p:nvPr/>
        </p:nvSpPr>
        <p:spPr>
          <a:xfrm rot="0">
            <a:off x="5640067" y="5707704"/>
            <a:ext cx="186776" cy="233505"/>
          </a:xfrm>
          <a:prstGeom prst="rect"/>
        </p:spPr>
        <p:txBody>
          <a:bodyPr anchor="t" bIns="0" lIns="0" rIns="0" rtlCol="0" tIns="0">
            <a:spAutoFit/>
          </a:bodyPr>
          <a:p>
            <a:pPr algn="l">
              <a:lnSpc>
                <a:spcPts val="1750"/>
              </a:lnSpc>
            </a:pPr>
            <a:r>
              <a:rPr b="1" sz="1436" lang="en-US">
                <a:solidFill>
                  <a:srgbClr val="FFFFFF"/>
                </a:solidFill>
                <a:latin typeface="Nunito Bold"/>
                <a:ea typeface="Nunito Bold"/>
                <a:cs typeface="Nunito Bold"/>
                <a:sym typeface="Nunito Bold"/>
              </a:rPr>
              <a:t>3</a:t>
            </a:r>
          </a:p>
        </p:txBody>
      </p:sp>
      <p:sp>
        <p:nvSpPr>
          <p:cNvPr id="1049554" name="TextBox 32"/>
          <p:cNvSpPr txBox="1"/>
          <p:nvPr/>
        </p:nvSpPr>
        <p:spPr>
          <a:xfrm rot="0">
            <a:off x="4261695" y="6213719"/>
            <a:ext cx="2810057" cy="222250"/>
          </a:xfrm>
          <a:prstGeom prst="rect"/>
        </p:spPr>
        <p:txBody>
          <a:bodyPr anchor="t" bIns="0" lIns="0" rIns="0" rtlCol="0" tIns="0">
            <a:spAutoFit/>
          </a:bodyPr>
          <a:p>
            <a:pPr algn="l">
              <a:lnSpc>
                <a:spcPts val="1750"/>
              </a:lnSpc>
            </a:pPr>
            <a:r>
              <a:rPr b="1" sz="1800" lang="en-US">
                <a:solidFill>
                  <a:srgbClr val="00002E"/>
                </a:solidFill>
                <a:latin typeface="Nunito Bold"/>
                <a:ea typeface="Nunito Bold"/>
                <a:cs typeface="Nunito Bold"/>
                <a:sym typeface="Nunito Bold"/>
              </a:rPr>
              <a:t>Change Management</a:t>
            </a:r>
          </a:p>
        </p:txBody>
      </p:sp>
      <p:sp>
        <p:nvSpPr>
          <p:cNvPr id="1049555" name="TextBox 33"/>
          <p:cNvSpPr txBox="1"/>
          <p:nvPr/>
        </p:nvSpPr>
        <p:spPr>
          <a:xfrm rot="0">
            <a:off x="4261695" y="6523577"/>
            <a:ext cx="2943520" cy="547116"/>
          </a:xfrm>
          <a:prstGeom prst="rect"/>
        </p:spPr>
        <p:txBody>
          <a:bodyPr anchor="t" bIns="0" lIns="0" rIns="0" rtlCol="0" tIns="0">
            <a:spAutoFit/>
          </a:bodyPr>
          <a:p>
            <a:pPr algn="l">
              <a:lnSpc>
                <a:spcPts val="1436"/>
              </a:lnSpc>
            </a:pPr>
            <a:r>
              <a:rPr sz="1600" lang="en-US">
                <a:solidFill>
                  <a:srgbClr val="00002E"/>
                </a:solidFill>
                <a:latin typeface="PT Sans"/>
                <a:ea typeface="PT Sans"/>
                <a:cs typeface="PT Sans"/>
                <a:sym typeface="PT Sans"/>
              </a:rPr>
              <a:t>Waterfall: change is costly. Agile: embraces change via feedback loops.</a:t>
            </a:r>
          </a:p>
        </p:txBody>
      </p:sp>
      <p:grpSp>
        <p:nvGrpSpPr>
          <p:cNvPr id="517" name="Group 34"/>
          <p:cNvGrpSpPr/>
          <p:nvPr/>
        </p:nvGrpSpPr>
        <p:grpSpPr>
          <a:xfrm rot="0">
            <a:off x="4086968" y="7391400"/>
            <a:ext cx="3292973" cy="1252538"/>
            <a:chOff x="0" y="0"/>
            <a:chExt cx="4390631" cy="1670050"/>
          </a:xfrm>
        </p:grpSpPr>
        <p:sp>
          <p:nvSpPr>
            <p:cNvPr id="1049556" name="Freeform 35"/>
            <p:cNvSpPr/>
            <p:nvPr/>
          </p:nvSpPr>
          <p:spPr>
            <a:xfrm rot="0" flipH="0" flipV="0">
              <a:off x="0" y="0"/>
              <a:ext cx="4390644" cy="1670050"/>
            </a:xfrm>
            <a:custGeom>
              <a:avLst/>
              <a:ahLst/>
              <a:rect l="l" t="t" r="r" b="b"/>
              <a:pathLst>
                <a:path w="4390644" h="1670050">
                  <a:moveTo>
                    <a:pt x="0" y="121920"/>
                  </a:moveTo>
                  <a:cubicBezTo>
                    <a:pt x="0" y="54610"/>
                    <a:pt x="54610" y="0"/>
                    <a:pt x="121920" y="0"/>
                  </a:cubicBezTo>
                  <a:lnTo>
                    <a:pt x="4268724" y="0"/>
                  </a:lnTo>
                  <a:cubicBezTo>
                    <a:pt x="4336034" y="0"/>
                    <a:pt x="4390644" y="54610"/>
                    <a:pt x="4390644" y="121920"/>
                  </a:cubicBezTo>
                  <a:lnTo>
                    <a:pt x="4390644" y="1548130"/>
                  </a:lnTo>
                  <a:cubicBezTo>
                    <a:pt x="4390644" y="1615440"/>
                    <a:pt x="4336034" y="1670050"/>
                    <a:pt x="4268724" y="1670050"/>
                  </a:cubicBezTo>
                  <a:lnTo>
                    <a:pt x="121920" y="1670050"/>
                  </a:lnTo>
                  <a:cubicBezTo>
                    <a:pt x="54610" y="1670050"/>
                    <a:pt x="0" y="1615440"/>
                    <a:pt x="0" y="1548130"/>
                  </a:cubicBezTo>
                  <a:close/>
                </a:path>
              </a:pathLst>
            </a:custGeom>
            <a:solidFill>
              <a:srgbClr val="F3F3FF">
                <a:alpha val="56078"/>
              </a:srgbClr>
            </a:solidFill>
          </p:spPr>
        </p:sp>
      </p:grpSp>
      <p:grpSp>
        <p:nvGrpSpPr>
          <p:cNvPr id="518" name="Group 36"/>
          <p:cNvGrpSpPr/>
          <p:nvPr/>
        </p:nvGrpSpPr>
        <p:grpSpPr>
          <a:xfrm rot="0">
            <a:off x="4086968" y="7372350"/>
            <a:ext cx="3292973" cy="76200"/>
            <a:chOff x="0" y="0"/>
            <a:chExt cx="4390631" cy="101600"/>
          </a:xfrm>
        </p:grpSpPr>
        <p:sp>
          <p:nvSpPr>
            <p:cNvPr id="1049557" name="Freeform 37"/>
            <p:cNvSpPr/>
            <p:nvPr/>
          </p:nvSpPr>
          <p:spPr>
            <a:xfrm rot="0" flipH="0" flipV="0">
              <a:off x="0" y="0"/>
              <a:ext cx="4390644" cy="101600"/>
            </a:xfrm>
            <a:custGeom>
              <a:avLst/>
              <a:ahLst/>
              <a:rect l="l" t="t" r="r" b="b"/>
              <a:pathLst>
                <a:path w="4390644" h="101600">
                  <a:moveTo>
                    <a:pt x="0" y="50800"/>
                  </a:moveTo>
                  <a:cubicBezTo>
                    <a:pt x="0" y="22733"/>
                    <a:pt x="22733" y="0"/>
                    <a:pt x="50800" y="0"/>
                  </a:cubicBezTo>
                  <a:lnTo>
                    <a:pt x="4339844" y="0"/>
                  </a:lnTo>
                  <a:cubicBezTo>
                    <a:pt x="4367911" y="0"/>
                    <a:pt x="4390644" y="22733"/>
                    <a:pt x="4390644" y="50800"/>
                  </a:cubicBezTo>
                  <a:cubicBezTo>
                    <a:pt x="4390644" y="78867"/>
                    <a:pt x="4367911" y="101600"/>
                    <a:pt x="4339844" y="101600"/>
                  </a:cubicBezTo>
                  <a:lnTo>
                    <a:pt x="50800" y="101600"/>
                  </a:lnTo>
                  <a:cubicBezTo>
                    <a:pt x="22733" y="101600"/>
                    <a:pt x="0" y="78867"/>
                    <a:pt x="0" y="50800"/>
                  </a:cubicBezTo>
                  <a:close/>
                </a:path>
              </a:pathLst>
            </a:custGeom>
            <a:solidFill>
              <a:srgbClr val="2D4DF2"/>
            </a:solidFill>
          </p:spPr>
        </p:sp>
      </p:grpSp>
      <p:grpSp>
        <p:nvGrpSpPr>
          <p:cNvPr id="519" name="Group 38"/>
          <p:cNvGrpSpPr/>
          <p:nvPr/>
        </p:nvGrpSpPr>
        <p:grpSpPr>
          <a:xfrm rot="0">
            <a:off x="5499868" y="7157885"/>
            <a:ext cx="467173" cy="467173"/>
            <a:chOff x="0" y="0"/>
            <a:chExt cx="622897" cy="622897"/>
          </a:xfrm>
        </p:grpSpPr>
        <p:sp>
          <p:nvSpPr>
            <p:cNvPr id="1049558" name="Freeform 39"/>
            <p:cNvSpPr/>
            <p:nvPr/>
          </p:nvSpPr>
          <p:spPr>
            <a:xfrm rot="0" flipH="0" flipV="0">
              <a:off x="0" y="0"/>
              <a:ext cx="622935" cy="622935"/>
            </a:xfrm>
            <a:custGeom>
              <a:avLst/>
              <a:ahLst/>
              <a:rect l="l" t="t" r="r" b="b"/>
              <a:pathLst>
                <a:path w="622935" h="622935">
                  <a:moveTo>
                    <a:pt x="0" y="311404"/>
                  </a:moveTo>
                  <a:cubicBezTo>
                    <a:pt x="0" y="139446"/>
                    <a:pt x="139446" y="0"/>
                    <a:pt x="311404" y="0"/>
                  </a:cubicBezTo>
                  <a:cubicBezTo>
                    <a:pt x="483362" y="0"/>
                    <a:pt x="622935" y="139446"/>
                    <a:pt x="622935" y="311404"/>
                  </a:cubicBezTo>
                  <a:cubicBezTo>
                    <a:pt x="622935" y="483362"/>
                    <a:pt x="483489" y="622935"/>
                    <a:pt x="311404" y="622935"/>
                  </a:cubicBezTo>
                  <a:cubicBezTo>
                    <a:pt x="139319" y="622935"/>
                    <a:pt x="0" y="483489"/>
                    <a:pt x="0" y="311404"/>
                  </a:cubicBezTo>
                  <a:close/>
                </a:path>
              </a:pathLst>
            </a:custGeom>
            <a:solidFill>
              <a:srgbClr val="2D4DF2"/>
            </a:solidFill>
          </p:spPr>
        </p:sp>
      </p:grpSp>
      <p:sp>
        <p:nvSpPr>
          <p:cNvPr id="1049559" name="TextBox 40"/>
          <p:cNvSpPr txBox="1"/>
          <p:nvPr/>
        </p:nvSpPr>
        <p:spPr>
          <a:xfrm rot="0">
            <a:off x="5640067" y="7274719"/>
            <a:ext cx="186776" cy="233505"/>
          </a:xfrm>
          <a:prstGeom prst="rect"/>
        </p:spPr>
        <p:txBody>
          <a:bodyPr anchor="t" bIns="0" lIns="0" rIns="0" rtlCol="0" tIns="0">
            <a:spAutoFit/>
          </a:bodyPr>
          <a:p>
            <a:pPr algn="l">
              <a:lnSpc>
                <a:spcPts val="1750"/>
              </a:lnSpc>
            </a:pPr>
            <a:r>
              <a:rPr b="1" sz="1436" lang="en-US">
                <a:solidFill>
                  <a:srgbClr val="FFFFFF"/>
                </a:solidFill>
                <a:latin typeface="Nunito Bold"/>
                <a:ea typeface="Nunito Bold"/>
                <a:cs typeface="Nunito Bold"/>
                <a:sym typeface="Nunito Bold"/>
              </a:rPr>
              <a:t>4</a:t>
            </a:r>
          </a:p>
        </p:txBody>
      </p:sp>
      <p:sp>
        <p:nvSpPr>
          <p:cNvPr id="1049560" name="TextBox 41"/>
          <p:cNvSpPr txBox="1"/>
          <p:nvPr/>
        </p:nvSpPr>
        <p:spPr>
          <a:xfrm rot="0">
            <a:off x="4261695" y="7780734"/>
            <a:ext cx="2946604" cy="222250"/>
          </a:xfrm>
          <a:prstGeom prst="rect"/>
        </p:spPr>
        <p:txBody>
          <a:bodyPr anchor="t" bIns="0" lIns="0" rIns="0" rtlCol="0" tIns="0">
            <a:spAutoFit/>
          </a:bodyPr>
          <a:p>
            <a:pPr algn="l">
              <a:lnSpc>
                <a:spcPts val="1750"/>
              </a:lnSpc>
            </a:pPr>
            <a:r>
              <a:rPr b="1" sz="1800" lang="en-US">
                <a:solidFill>
                  <a:srgbClr val="00002E"/>
                </a:solidFill>
                <a:latin typeface="Nunito Bold"/>
                <a:ea typeface="Nunito Bold"/>
                <a:cs typeface="Nunito Bold"/>
                <a:sym typeface="Nunito Bold"/>
              </a:rPr>
              <a:t>Stakeholder Involvement</a:t>
            </a:r>
          </a:p>
        </p:txBody>
      </p:sp>
      <p:sp>
        <p:nvSpPr>
          <p:cNvPr id="1049561" name="TextBox 42"/>
          <p:cNvSpPr txBox="1"/>
          <p:nvPr/>
        </p:nvSpPr>
        <p:spPr>
          <a:xfrm rot="0">
            <a:off x="4261695" y="8090592"/>
            <a:ext cx="2943520" cy="547116"/>
          </a:xfrm>
          <a:prstGeom prst="rect"/>
        </p:spPr>
        <p:txBody>
          <a:bodyPr anchor="t" bIns="0" lIns="0" rIns="0" rtlCol="0" tIns="0">
            <a:spAutoFit/>
          </a:bodyPr>
          <a:p>
            <a:pPr algn="l">
              <a:lnSpc>
                <a:spcPts val="1436"/>
              </a:lnSpc>
            </a:pPr>
            <a:r>
              <a:rPr sz="1600" lang="en-US">
                <a:solidFill>
                  <a:srgbClr val="00002E"/>
                </a:solidFill>
                <a:latin typeface="PT Sans"/>
                <a:ea typeface="PT Sans"/>
                <a:cs typeface="PT Sans"/>
                <a:sym typeface="PT Sans"/>
              </a:rPr>
              <a:t>Waterfall: periodic reviews. Agile: continuous collaboration and demos.</a:t>
            </a:r>
          </a:p>
        </p:txBody>
      </p:sp>
      <p:grpSp>
        <p:nvGrpSpPr>
          <p:cNvPr id="520" name="Group 43"/>
          <p:cNvGrpSpPr/>
          <p:nvPr/>
        </p:nvGrpSpPr>
        <p:grpSpPr>
          <a:xfrm rot="0">
            <a:off x="7769276" y="3120180"/>
            <a:ext cx="6440986" cy="3594945"/>
            <a:chOff x="0" y="0"/>
            <a:chExt cx="8587981" cy="4793259"/>
          </a:xfrm>
        </p:grpSpPr>
        <p:sp>
          <p:nvSpPr>
            <p:cNvPr id="1049562" name="Freeform 44" descr="preencoded.png"/>
            <p:cNvSpPr/>
            <p:nvPr/>
          </p:nvSpPr>
          <p:spPr>
            <a:xfrm rot="0" flipH="0" flipV="0">
              <a:off x="0" y="0"/>
              <a:ext cx="8587994" cy="4793234"/>
            </a:xfrm>
            <a:custGeom>
              <a:avLst/>
              <a:ahLst/>
              <a:rect l="l" t="t" r="r" b="b"/>
              <a:pathLst>
                <a:path w="8587994" h="4793234">
                  <a:moveTo>
                    <a:pt x="0" y="0"/>
                  </a:moveTo>
                  <a:lnTo>
                    <a:pt x="8587994" y="0"/>
                  </a:lnTo>
                  <a:lnTo>
                    <a:pt x="8587994" y="4793234"/>
                  </a:lnTo>
                  <a:lnTo>
                    <a:pt x="0" y="4793234"/>
                  </a:lnTo>
                  <a:lnTo>
                    <a:pt x="0" y="0"/>
                  </a:lnTo>
                  <a:close/>
                </a:path>
              </a:pathLst>
            </a:custGeom>
            <a:blipFill>
              <a:blip xmlns:r="http://schemas.openxmlformats.org/officeDocument/2006/relationships" r:embed="rId2"/>
              <a:stretch>
                <a:fillRect l="-39" t="0" r="-39" b="0"/>
              </a:stretch>
            </a:blipFill>
          </p:spPr>
        </p:sp>
      </p:grpSp>
      <p:sp>
        <p:nvSpPr>
          <p:cNvPr id="1049563" name="TextBox 45"/>
          <p:cNvSpPr txBox="1"/>
          <p:nvPr/>
        </p:nvSpPr>
        <p:spPr>
          <a:xfrm rot="0">
            <a:off x="7769276" y="6806203"/>
            <a:ext cx="6440986" cy="547116"/>
          </a:xfrm>
          <a:prstGeom prst="rect"/>
        </p:spPr>
        <p:txBody>
          <a:bodyPr anchor="t" bIns="0" lIns="0" rIns="0" rtlCol="0" tIns="0">
            <a:spAutoFit/>
          </a:bodyPr>
          <a:p>
            <a:pPr algn="l">
              <a:lnSpc>
                <a:spcPts val="1436"/>
              </a:lnSpc>
            </a:pPr>
            <a:r>
              <a:rPr sz="1600" lang="en-US">
                <a:solidFill>
                  <a:srgbClr val="00002E"/>
                </a:solidFill>
                <a:latin typeface="PT Sans"/>
                <a:ea typeface="PT Sans"/>
                <a:cs typeface="PT Sans"/>
                <a:sym typeface="PT Sans"/>
              </a:rPr>
              <a:t>Use this comparison to select the right delivery model: Waterfall for regulatory or fixed-scope projects; Agile when discovery, user feedback, or changing requirements drive value.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523" name=""/>
        <p:cNvGrpSpPr/>
        <p:nvPr/>
      </p:nvGrpSpPr>
      <p:grpSpPr>
        <a:xfrm>
          <a:off x="0" y="0"/>
          <a:ext cx="0" cy="0"/>
          <a:chOff x="0" y="0"/>
          <a:chExt cx="0" cy="0"/>
        </a:xfrm>
      </p:grpSpPr>
      <p:grpSp>
        <p:nvGrpSpPr>
          <p:cNvPr id="524" name="Group 2"/>
          <p:cNvGrpSpPr/>
          <p:nvPr/>
        </p:nvGrpSpPr>
        <p:grpSpPr>
          <a:xfrm rot="0">
            <a:off x="0" y="0"/>
            <a:ext cx="18288000" cy="10287000"/>
            <a:chOff x="0" y="0"/>
            <a:chExt cx="24384000" cy="13716000"/>
          </a:xfrm>
        </p:grpSpPr>
        <p:sp>
          <p:nvSpPr>
            <p:cNvPr id="1049570"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525" name="Group 4"/>
          <p:cNvGrpSpPr/>
          <p:nvPr/>
        </p:nvGrpSpPr>
        <p:grpSpPr>
          <a:xfrm rot="0">
            <a:off x="0" y="0"/>
            <a:ext cx="18288000" cy="10287000"/>
            <a:chOff x="0" y="0"/>
            <a:chExt cx="24384000" cy="13716000"/>
          </a:xfrm>
        </p:grpSpPr>
        <p:sp>
          <p:nvSpPr>
            <p:cNvPr id="1049571"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572" name="TextBox 6"/>
          <p:cNvSpPr txBox="1"/>
          <p:nvPr/>
        </p:nvSpPr>
        <p:spPr>
          <a:xfrm rot="0">
            <a:off x="1047150" y="2089995"/>
            <a:ext cx="6012361" cy="698500"/>
          </a:xfrm>
          <a:prstGeom prst="rect"/>
        </p:spPr>
        <p:txBody>
          <a:bodyPr anchor="t" bIns="0" lIns="0" rIns="0" rtlCol="0" tIns="0">
            <a:spAutoFit/>
          </a:bodyPr>
          <a:p>
            <a:pPr algn="l">
              <a:lnSpc>
                <a:spcPts val="5500"/>
              </a:lnSpc>
            </a:pPr>
            <a:r>
              <a:rPr b="1" sz="4374" lang="en-US">
                <a:solidFill>
                  <a:srgbClr val="00002E"/>
                </a:solidFill>
                <a:latin typeface="Nunito Bold"/>
                <a:ea typeface="Nunito Bold"/>
                <a:cs typeface="Nunito Bold"/>
                <a:sym typeface="Nunito Bold"/>
              </a:rPr>
              <a:t>When to Use Waterfall</a:t>
            </a:r>
          </a:p>
        </p:txBody>
      </p:sp>
      <p:grpSp>
        <p:nvGrpSpPr>
          <p:cNvPr id="526" name="Group 7"/>
          <p:cNvGrpSpPr/>
          <p:nvPr/>
        </p:nvGrpSpPr>
        <p:grpSpPr>
          <a:xfrm rot="0">
            <a:off x="1047150" y="3421113"/>
            <a:ext cx="1493044" cy="1866300"/>
            <a:chOff x="0" y="0"/>
            <a:chExt cx="1990725" cy="2488400"/>
          </a:xfrm>
        </p:grpSpPr>
        <p:sp>
          <p:nvSpPr>
            <p:cNvPr id="1049573" name="Freeform 8" descr="preencoded.png"/>
            <p:cNvSpPr/>
            <p:nvPr/>
          </p:nvSpPr>
          <p:spPr>
            <a:xfrm rot="0" flipH="0" flipV="0">
              <a:off x="0" y="0"/>
              <a:ext cx="1990725" cy="2488438"/>
            </a:xfrm>
            <a:custGeom>
              <a:avLst/>
              <a:ahLst/>
              <a:rect l="l" t="t" r="r" b="b"/>
              <a:pathLst>
                <a:path w="1990725" h="2488438">
                  <a:moveTo>
                    <a:pt x="0" y="0"/>
                  </a:moveTo>
                  <a:lnTo>
                    <a:pt x="1990725" y="0"/>
                  </a:lnTo>
                  <a:lnTo>
                    <a:pt x="1990725" y="2488438"/>
                  </a:lnTo>
                  <a:lnTo>
                    <a:pt x="0" y="2488438"/>
                  </a:lnTo>
                  <a:lnTo>
                    <a:pt x="0" y="0"/>
                  </a:lnTo>
                  <a:close/>
                </a:path>
              </a:pathLst>
            </a:custGeom>
            <a:blipFill>
              <a:blip xmlns:r="http://schemas.openxmlformats.org/officeDocument/2006/relationships" r:embed="rId2"/>
              <a:stretch>
                <a:fillRect l="-63" t="0" r="-63" b="1"/>
              </a:stretch>
            </a:blipFill>
          </p:spPr>
        </p:sp>
      </p:grpSp>
      <p:sp>
        <p:nvSpPr>
          <p:cNvPr id="1049574" name="TextBox 9"/>
          <p:cNvSpPr txBox="1"/>
          <p:nvPr/>
        </p:nvSpPr>
        <p:spPr>
          <a:xfrm rot="0">
            <a:off x="2914202" y="3402063"/>
            <a:ext cx="4145309" cy="859028"/>
          </a:xfrm>
          <a:prstGeom prst="rect"/>
        </p:spPr>
        <p:txBody>
          <a:bodyPr anchor="t" bIns="0" lIns="0" rIns="0" rtlCol="0" tIns="0">
            <a:spAutoFit/>
          </a:bodyPr>
          <a:p>
            <a:pPr algn="l">
              <a:lnSpc>
                <a:spcPts val="3436"/>
              </a:lnSpc>
            </a:pPr>
            <a:r>
              <a:rPr b="1" sz="2750" lang="en-US">
                <a:solidFill>
                  <a:srgbClr val="00002E"/>
                </a:solidFill>
                <a:latin typeface="Nunito Bold"/>
                <a:ea typeface="Nunito Bold"/>
                <a:cs typeface="Nunito Bold"/>
                <a:sym typeface="Nunito Bold"/>
              </a:rPr>
              <a:t>Regulatory &amp; Compliance Projects</a:t>
            </a:r>
          </a:p>
        </p:txBody>
      </p:sp>
      <p:sp>
        <p:nvSpPr>
          <p:cNvPr id="1049575" name="TextBox 10"/>
          <p:cNvSpPr txBox="1"/>
          <p:nvPr/>
        </p:nvSpPr>
        <p:spPr>
          <a:xfrm rot="0">
            <a:off x="2914202" y="4385224"/>
            <a:ext cx="3281505" cy="2381251"/>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Clear requirements and fixed deliverables reduce risk when adherence to laws or standards is mandatory.</a:t>
            </a:r>
          </a:p>
        </p:txBody>
      </p:sp>
      <p:grpSp>
        <p:nvGrpSpPr>
          <p:cNvPr id="527" name="Group 11"/>
          <p:cNvGrpSpPr/>
          <p:nvPr/>
        </p:nvGrpSpPr>
        <p:grpSpPr>
          <a:xfrm rot="0">
            <a:off x="6569716" y="3421113"/>
            <a:ext cx="1493044" cy="1866300"/>
            <a:chOff x="0" y="0"/>
            <a:chExt cx="1990725" cy="2488400"/>
          </a:xfrm>
        </p:grpSpPr>
        <p:sp>
          <p:nvSpPr>
            <p:cNvPr id="1049576" name="Freeform 12" descr="preencoded.png"/>
            <p:cNvSpPr/>
            <p:nvPr/>
          </p:nvSpPr>
          <p:spPr>
            <a:xfrm rot="0" flipH="0" flipV="0">
              <a:off x="0" y="0"/>
              <a:ext cx="1990725" cy="2488438"/>
            </a:xfrm>
            <a:custGeom>
              <a:avLst/>
              <a:ahLst/>
              <a:rect l="l" t="t" r="r" b="b"/>
              <a:pathLst>
                <a:path w="1990725" h="2488438">
                  <a:moveTo>
                    <a:pt x="0" y="0"/>
                  </a:moveTo>
                  <a:lnTo>
                    <a:pt x="1990725" y="0"/>
                  </a:lnTo>
                  <a:lnTo>
                    <a:pt x="1990725" y="2488438"/>
                  </a:lnTo>
                  <a:lnTo>
                    <a:pt x="0" y="2488438"/>
                  </a:lnTo>
                  <a:lnTo>
                    <a:pt x="0" y="0"/>
                  </a:lnTo>
                  <a:close/>
                </a:path>
              </a:pathLst>
            </a:custGeom>
            <a:blipFill>
              <a:blip xmlns:r="http://schemas.openxmlformats.org/officeDocument/2006/relationships" r:embed="rId3"/>
              <a:stretch>
                <a:fillRect l="-63" t="0" r="-63" b="1"/>
              </a:stretch>
            </a:blipFill>
          </p:spPr>
        </p:sp>
      </p:grpSp>
      <p:sp>
        <p:nvSpPr>
          <p:cNvPr id="1049577" name="TextBox 13"/>
          <p:cNvSpPr txBox="1"/>
          <p:nvPr/>
        </p:nvSpPr>
        <p:spPr>
          <a:xfrm rot="0">
            <a:off x="8436769" y="3402063"/>
            <a:ext cx="3281505" cy="872744"/>
          </a:xfrm>
          <a:prstGeom prst="rect"/>
        </p:spPr>
        <p:txBody>
          <a:bodyPr anchor="t" bIns="0" lIns="0" rIns="0" rtlCol="0" tIns="0">
            <a:spAutoFit/>
          </a:bodyPr>
          <a:p>
            <a:pPr algn="l">
              <a:lnSpc>
                <a:spcPts val="3436"/>
              </a:lnSpc>
            </a:pPr>
            <a:r>
              <a:rPr b="1" sz="2750" lang="en-US">
                <a:solidFill>
                  <a:srgbClr val="00002E"/>
                </a:solidFill>
                <a:latin typeface="Nunito Bold"/>
                <a:ea typeface="Nunito Bold"/>
                <a:cs typeface="Nunito Bold"/>
                <a:sym typeface="Nunito Bold"/>
              </a:rPr>
              <a:t>Engineering &amp; Construction</a:t>
            </a:r>
          </a:p>
        </p:txBody>
      </p:sp>
      <p:sp>
        <p:nvSpPr>
          <p:cNvPr id="1049578" name="TextBox 14"/>
          <p:cNvSpPr txBox="1"/>
          <p:nvPr/>
        </p:nvSpPr>
        <p:spPr>
          <a:xfrm rot="0">
            <a:off x="8436769" y="4385224"/>
            <a:ext cx="3281505" cy="1428751"/>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Well-defined scope and sequential dependencies favor a linear approach.</a:t>
            </a:r>
          </a:p>
        </p:txBody>
      </p:sp>
      <p:grpSp>
        <p:nvGrpSpPr>
          <p:cNvPr id="528" name="Group 15"/>
          <p:cNvGrpSpPr/>
          <p:nvPr/>
        </p:nvGrpSpPr>
        <p:grpSpPr>
          <a:xfrm rot="0">
            <a:off x="12092283" y="3421113"/>
            <a:ext cx="1493044" cy="1866300"/>
            <a:chOff x="0" y="0"/>
            <a:chExt cx="1990725" cy="2488400"/>
          </a:xfrm>
        </p:grpSpPr>
        <p:sp>
          <p:nvSpPr>
            <p:cNvPr id="1049579" name="Freeform 16" descr="preencoded.png"/>
            <p:cNvSpPr/>
            <p:nvPr/>
          </p:nvSpPr>
          <p:spPr>
            <a:xfrm rot="0" flipH="0" flipV="0">
              <a:off x="0" y="0"/>
              <a:ext cx="1990725" cy="2488438"/>
            </a:xfrm>
            <a:custGeom>
              <a:avLst/>
              <a:ahLst/>
              <a:rect l="l" t="t" r="r" b="b"/>
              <a:pathLst>
                <a:path w="1990725" h="2488438">
                  <a:moveTo>
                    <a:pt x="0" y="0"/>
                  </a:moveTo>
                  <a:lnTo>
                    <a:pt x="1990725" y="0"/>
                  </a:lnTo>
                  <a:lnTo>
                    <a:pt x="1990725" y="2488438"/>
                  </a:lnTo>
                  <a:lnTo>
                    <a:pt x="0" y="2488438"/>
                  </a:lnTo>
                  <a:lnTo>
                    <a:pt x="0" y="0"/>
                  </a:lnTo>
                  <a:close/>
                </a:path>
              </a:pathLst>
            </a:custGeom>
            <a:blipFill>
              <a:blip xmlns:r="http://schemas.openxmlformats.org/officeDocument/2006/relationships" r:embed="rId4"/>
              <a:stretch>
                <a:fillRect l="-63" t="0" r="-63" b="1"/>
              </a:stretch>
            </a:blipFill>
          </p:spPr>
        </p:sp>
      </p:grpSp>
      <p:sp>
        <p:nvSpPr>
          <p:cNvPr id="1049580" name="TextBox 17"/>
          <p:cNvSpPr txBox="1"/>
          <p:nvPr/>
        </p:nvSpPr>
        <p:spPr>
          <a:xfrm rot="0">
            <a:off x="13959335" y="3402063"/>
            <a:ext cx="3281505" cy="436372"/>
          </a:xfrm>
          <a:prstGeom prst="rect"/>
        </p:spPr>
        <p:txBody>
          <a:bodyPr anchor="t" bIns="0" lIns="0" rIns="0" rtlCol="0" tIns="0">
            <a:spAutoFit/>
          </a:bodyPr>
          <a:p>
            <a:pPr algn="l">
              <a:lnSpc>
                <a:spcPts val="3436"/>
              </a:lnSpc>
            </a:pPr>
            <a:r>
              <a:rPr b="1" sz="2750" lang="en-US">
                <a:solidFill>
                  <a:srgbClr val="00002E"/>
                </a:solidFill>
                <a:latin typeface="Nunito Bold"/>
                <a:ea typeface="Nunito Bold"/>
                <a:cs typeface="Nunito Bold"/>
                <a:sym typeface="Nunito Bold"/>
              </a:rPr>
              <a:t>Fixed‑Price Contracts</a:t>
            </a:r>
          </a:p>
        </p:txBody>
      </p:sp>
      <p:sp>
        <p:nvSpPr>
          <p:cNvPr id="1049581" name="TextBox 18"/>
          <p:cNvSpPr txBox="1"/>
          <p:nvPr/>
        </p:nvSpPr>
        <p:spPr>
          <a:xfrm rot="0">
            <a:off x="13959335" y="4385224"/>
            <a:ext cx="3281505" cy="1905001"/>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When scope, timeline, and budget are agreed in advance and change is expensive.</a:t>
            </a:r>
          </a:p>
        </p:txBody>
      </p:sp>
      <p:sp>
        <p:nvSpPr>
          <p:cNvPr id="1049582" name="TextBox 19"/>
          <p:cNvSpPr txBox="1"/>
          <p:nvPr/>
        </p:nvSpPr>
        <p:spPr>
          <a:xfrm rot="0">
            <a:off x="1047150" y="7115623"/>
            <a:ext cx="16193691" cy="952501"/>
          </a:xfrm>
          <a:prstGeom prst="rect"/>
        </p:spPr>
        <p:txBody>
          <a:bodyPr anchor="t" bIns="0" lIns="0" rIns="0" rtlCol="0" tIns="0">
            <a:spAutoFit/>
          </a:bodyPr>
          <a:p>
            <a:pPr algn="l">
              <a:lnSpc>
                <a:spcPts val="3750"/>
              </a:lnSpc>
            </a:pPr>
            <a:r>
              <a:rPr sz="2312" lang="en-US">
                <a:solidFill>
                  <a:srgbClr val="00002E"/>
                </a:solidFill>
                <a:latin typeface="PT Sans"/>
                <a:ea typeface="PT Sans"/>
                <a:cs typeface="PT Sans"/>
                <a:sym typeface="PT Sans"/>
              </a:rPr>
              <a:t>Final note: even in Waterfall contexts, incorporate validation gates and stakeholder reviews early to reduce late-stage surprises.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531" name=""/>
        <p:cNvGrpSpPr/>
        <p:nvPr/>
      </p:nvGrpSpPr>
      <p:grpSpPr>
        <a:xfrm>
          <a:off x="0" y="0"/>
          <a:ext cx="0" cy="0"/>
          <a:chOff x="0" y="0"/>
          <a:chExt cx="0" cy="0"/>
        </a:xfrm>
      </p:grpSpPr>
      <p:grpSp>
        <p:nvGrpSpPr>
          <p:cNvPr id="532" name="Group 2"/>
          <p:cNvGrpSpPr/>
          <p:nvPr/>
        </p:nvGrpSpPr>
        <p:grpSpPr>
          <a:xfrm rot="0">
            <a:off x="0" y="0"/>
            <a:ext cx="18288000" cy="10287000"/>
            <a:chOff x="0" y="0"/>
            <a:chExt cx="24384000" cy="13716000"/>
          </a:xfrm>
        </p:grpSpPr>
        <p:sp>
          <p:nvSpPr>
            <p:cNvPr id="1049589"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533" name="Group 4"/>
          <p:cNvGrpSpPr/>
          <p:nvPr/>
        </p:nvGrpSpPr>
        <p:grpSpPr>
          <a:xfrm rot="0">
            <a:off x="0" y="0"/>
            <a:ext cx="18288000" cy="10287000"/>
            <a:chOff x="0" y="0"/>
            <a:chExt cx="24384000" cy="13716000"/>
          </a:xfrm>
        </p:grpSpPr>
        <p:sp>
          <p:nvSpPr>
            <p:cNvPr id="1049590"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534" name="Group 6"/>
          <p:cNvGrpSpPr/>
          <p:nvPr/>
        </p:nvGrpSpPr>
        <p:grpSpPr>
          <a:xfrm rot="0">
            <a:off x="16049015" y="9686925"/>
            <a:ext cx="2153260" cy="514350"/>
            <a:chOff x="0" y="0"/>
            <a:chExt cx="2871013" cy="685800"/>
          </a:xfrm>
        </p:grpSpPr>
        <p:sp>
          <p:nvSpPr>
            <p:cNvPr id="1049591" name="Freeform 7" descr="preencoded.png">
              <a:hlinkClick r:id="rId2" tooltip="https://gamma.app/?utm_source=made-with-gamma"/>
            </p:cNvPr>
            <p:cNvSpPr/>
            <p:nvPr/>
          </p:nvSpPr>
          <p:spPr>
            <a:xfrm rot="0" flipH="0" flipV="0">
              <a:off x="0" y="0"/>
              <a:ext cx="2870962" cy="685800"/>
            </a:xfrm>
            <a:custGeom>
              <a:avLst/>
              <a:ahLst/>
              <a:rect l="l" t="t" r="r" b="b"/>
              <a:pathLst>
                <a:path w="2870962" h="685800">
                  <a:moveTo>
                    <a:pt x="0" y="0"/>
                  </a:moveTo>
                  <a:lnTo>
                    <a:pt x="2870962" y="0"/>
                  </a:lnTo>
                  <a:lnTo>
                    <a:pt x="2870962" y="685800"/>
                  </a:lnTo>
                  <a:lnTo>
                    <a:pt x="0" y="685800"/>
                  </a:lnTo>
                  <a:lnTo>
                    <a:pt x="0" y="0"/>
                  </a:lnTo>
                  <a:close/>
                </a:path>
              </a:pathLst>
            </a:custGeom>
            <a:blipFill>
              <a:blip xmlns:r="http://schemas.openxmlformats.org/officeDocument/2006/relationships" r:embed="rId3"/>
              <a:stretch>
                <a:fillRect l="0" t="0" r="-1" b="0"/>
              </a:stretch>
            </a:blipFill>
          </p:spPr>
        </p:sp>
      </p:grpSp>
      <p:grpSp>
        <p:nvGrpSpPr>
          <p:cNvPr id="535" name="Group 8"/>
          <p:cNvGrpSpPr/>
          <p:nvPr/>
        </p:nvGrpSpPr>
        <p:grpSpPr>
          <a:xfrm rot="0">
            <a:off x="11430000" y="0"/>
            <a:ext cx="6858000" cy="10287000"/>
            <a:chOff x="0" y="0"/>
            <a:chExt cx="9144000" cy="13716000"/>
          </a:xfrm>
        </p:grpSpPr>
        <p:sp>
          <p:nvSpPr>
            <p:cNvPr id="1049592" name="Freeform 9" descr="preencoded.png"/>
            <p:cNvSpPr/>
            <p:nvPr/>
          </p:nvSpPr>
          <p:spPr>
            <a:xfrm rot="0" flipH="0" flipV="0">
              <a:off x="0" y="0"/>
              <a:ext cx="9144000" cy="13716000"/>
            </a:xfrm>
            <a:custGeom>
              <a:avLst/>
              <a:ahLst/>
              <a:rect l="l" t="t" r="r" b="b"/>
              <a:pathLst>
                <a:path w="9144000" h="13716000">
                  <a:moveTo>
                    <a:pt x="0" y="0"/>
                  </a:moveTo>
                  <a:lnTo>
                    <a:pt x="9144000" y="0"/>
                  </a:lnTo>
                  <a:lnTo>
                    <a:pt x="9144000" y="13716000"/>
                  </a:lnTo>
                  <a:lnTo>
                    <a:pt x="0" y="13716000"/>
                  </a:lnTo>
                  <a:lnTo>
                    <a:pt x="0" y="0"/>
                  </a:lnTo>
                  <a:close/>
                </a:path>
              </a:pathLst>
            </a:custGeom>
            <a:blipFill>
              <a:blip xmlns:r="http://schemas.openxmlformats.org/officeDocument/2006/relationships" r:embed="rId4"/>
              <a:stretch>
                <a:fillRect l="0" t="0" r="0" b="0"/>
              </a:stretch>
            </a:blipFill>
          </p:spPr>
        </p:sp>
      </p:grpSp>
      <p:sp>
        <p:nvSpPr>
          <p:cNvPr id="1049593" name="TextBox 10"/>
          <p:cNvSpPr txBox="1"/>
          <p:nvPr/>
        </p:nvSpPr>
        <p:spPr>
          <a:xfrm rot="0">
            <a:off x="720328" y="1382468"/>
            <a:ext cx="3874446" cy="503187"/>
          </a:xfrm>
          <a:prstGeom prst="rect"/>
        </p:spPr>
        <p:txBody>
          <a:bodyPr anchor="t" bIns="0" lIns="0" rIns="0" rtlCol="0" tIns="0">
            <a:spAutoFit/>
          </a:bodyPr>
          <a:p>
            <a:pPr algn="l">
              <a:lnSpc>
                <a:spcPts val="3811"/>
              </a:lnSpc>
            </a:pPr>
            <a:r>
              <a:rPr b="1" sz="3000" lang="en-US">
                <a:solidFill>
                  <a:srgbClr val="00002E"/>
                </a:solidFill>
                <a:latin typeface="Nunito Bold"/>
                <a:ea typeface="Nunito Bold"/>
                <a:cs typeface="Nunito Bold"/>
                <a:sym typeface="Nunito Bold"/>
              </a:rPr>
              <a:t>When to Use Agile</a:t>
            </a:r>
          </a:p>
        </p:txBody>
      </p:sp>
      <p:grpSp>
        <p:nvGrpSpPr>
          <p:cNvPr id="536" name="Group 11"/>
          <p:cNvGrpSpPr/>
          <p:nvPr/>
        </p:nvGrpSpPr>
        <p:grpSpPr>
          <a:xfrm rot="0">
            <a:off x="697468" y="2075174"/>
            <a:ext cx="10035064" cy="1457649"/>
            <a:chOff x="0" y="0"/>
            <a:chExt cx="13380085" cy="1943532"/>
          </a:xfrm>
        </p:grpSpPr>
        <p:sp>
          <p:nvSpPr>
            <p:cNvPr id="1049594" name="Freeform 12"/>
            <p:cNvSpPr/>
            <p:nvPr/>
          </p:nvSpPr>
          <p:spPr>
            <a:xfrm rot="0" flipH="0" flipV="0">
              <a:off x="30480" y="30480"/>
              <a:ext cx="13319125" cy="1882521"/>
            </a:xfrm>
            <a:custGeom>
              <a:avLst/>
              <a:ahLst/>
              <a:rect l="l" t="t" r="r" b="b"/>
              <a:pathLst>
                <a:path w="13319125" h="1882521">
                  <a:moveTo>
                    <a:pt x="0" y="182880"/>
                  </a:moveTo>
                  <a:cubicBezTo>
                    <a:pt x="0" y="81915"/>
                    <a:pt x="84201" y="0"/>
                    <a:pt x="187960" y="0"/>
                  </a:cubicBezTo>
                  <a:lnTo>
                    <a:pt x="13131165" y="0"/>
                  </a:lnTo>
                  <a:cubicBezTo>
                    <a:pt x="13234924" y="0"/>
                    <a:pt x="13319125" y="81915"/>
                    <a:pt x="13319125" y="182880"/>
                  </a:cubicBezTo>
                  <a:lnTo>
                    <a:pt x="13319125" y="1699641"/>
                  </a:lnTo>
                  <a:cubicBezTo>
                    <a:pt x="13319125" y="1800606"/>
                    <a:pt x="13234924" y="1882521"/>
                    <a:pt x="13131165" y="1882521"/>
                  </a:cubicBezTo>
                  <a:lnTo>
                    <a:pt x="187960" y="1882521"/>
                  </a:lnTo>
                  <a:cubicBezTo>
                    <a:pt x="84201" y="1882521"/>
                    <a:pt x="0" y="1800606"/>
                    <a:pt x="0" y="1699641"/>
                  </a:cubicBezTo>
                  <a:close/>
                </a:path>
              </a:pathLst>
            </a:custGeom>
            <a:solidFill>
              <a:srgbClr val="F3F3FF">
                <a:alpha val="56078"/>
              </a:srgbClr>
            </a:solidFill>
          </p:spPr>
        </p:sp>
        <p:sp>
          <p:nvSpPr>
            <p:cNvPr id="1049595" name="Freeform 13"/>
            <p:cNvSpPr/>
            <p:nvPr/>
          </p:nvSpPr>
          <p:spPr>
            <a:xfrm rot="0" flipH="0" flipV="0">
              <a:off x="0" y="0"/>
              <a:ext cx="13380084" cy="1943481"/>
            </a:xfrm>
            <a:custGeom>
              <a:avLst/>
              <a:ahLst/>
              <a:rect l="l" t="t" r="r" b="b"/>
              <a:pathLst>
                <a:path w="13380084" h="1943481">
                  <a:moveTo>
                    <a:pt x="0" y="213360"/>
                  </a:moveTo>
                  <a:cubicBezTo>
                    <a:pt x="0" y="94742"/>
                    <a:pt x="98552" y="0"/>
                    <a:pt x="218440" y="0"/>
                  </a:cubicBezTo>
                  <a:lnTo>
                    <a:pt x="13161645" y="0"/>
                  </a:lnTo>
                  <a:lnTo>
                    <a:pt x="13161645" y="30480"/>
                  </a:lnTo>
                  <a:lnTo>
                    <a:pt x="13161645" y="0"/>
                  </a:lnTo>
                  <a:cubicBezTo>
                    <a:pt x="13281533" y="0"/>
                    <a:pt x="13380084" y="94742"/>
                    <a:pt x="13380084" y="213360"/>
                  </a:cubicBezTo>
                  <a:lnTo>
                    <a:pt x="13349605" y="213360"/>
                  </a:lnTo>
                  <a:lnTo>
                    <a:pt x="13380084" y="213360"/>
                  </a:lnTo>
                  <a:lnTo>
                    <a:pt x="13380084" y="1730121"/>
                  </a:lnTo>
                  <a:lnTo>
                    <a:pt x="13349605" y="1730121"/>
                  </a:lnTo>
                  <a:lnTo>
                    <a:pt x="13380084" y="1730121"/>
                  </a:lnTo>
                  <a:cubicBezTo>
                    <a:pt x="13380084" y="1848739"/>
                    <a:pt x="13281533" y="1943481"/>
                    <a:pt x="13161645" y="1943481"/>
                  </a:cubicBezTo>
                  <a:lnTo>
                    <a:pt x="13161645" y="1913001"/>
                  </a:lnTo>
                  <a:lnTo>
                    <a:pt x="13161645" y="1943481"/>
                  </a:lnTo>
                  <a:lnTo>
                    <a:pt x="218440" y="1943481"/>
                  </a:lnTo>
                  <a:lnTo>
                    <a:pt x="218440" y="1913001"/>
                  </a:lnTo>
                  <a:lnTo>
                    <a:pt x="218440" y="1943481"/>
                  </a:lnTo>
                  <a:cubicBezTo>
                    <a:pt x="98552" y="1943481"/>
                    <a:pt x="0" y="1848739"/>
                    <a:pt x="0" y="1730121"/>
                  </a:cubicBezTo>
                  <a:lnTo>
                    <a:pt x="0" y="213360"/>
                  </a:lnTo>
                  <a:lnTo>
                    <a:pt x="30480" y="213360"/>
                  </a:lnTo>
                  <a:lnTo>
                    <a:pt x="0" y="213360"/>
                  </a:lnTo>
                  <a:moveTo>
                    <a:pt x="60960" y="213360"/>
                  </a:moveTo>
                  <a:lnTo>
                    <a:pt x="60960" y="1730121"/>
                  </a:lnTo>
                  <a:lnTo>
                    <a:pt x="30480" y="1730121"/>
                  </a:lnTo>
                  <a:lnTo>
                    <a:pt x="60960" y="1730121"/>
                  </a:lnTo>
                  <a:cubicBezTo>
                    <a:pt x="60960" y="1813560"/>
                    <a:pt x="130683" y="1882521"/>
                    <a:pt x="218440" y="1882521"/>
                  </a:cubicBezTo>
                  <a:lnTo>
                    <a:pt x="13161645" y="1882521"/>
                  </a:lnTo>
                  <a:cubicBezTo>
                    <a:pt x="13249402" y="1882521"/>
                    <a:pt x="13319125" y="1813560"/>
                    <a:pt x="13319125" y="1730121"/>
                  </a:cubicBezTo>
                  <a:lnTo>
                    <a:pt x="13319125" y="213360"/>
                  </a:lnTo>
                  <a:cubicBezTo>
                    <a:pt x="13319125" y="129921"/>
                    <a:pt x="13249402" y="60960"/>
                    <a:pt x="13161645" y="60960"/>
                  </a:cubicBezTo>
                  <a:lnTo>
                    <a:pt x="218440" y="60960"/>
                  </a:lnTo>
                  <a:lnTo>
                    <a:pt x="218440" y="30480"/>
                  </a:lnTo>
                  <a:lnTo>
                    <a:pt x="218440" y="60960"/>
                  </a:lnTo>
                  <a:cubicBezTo>
                    <a:pt x="130683" y="60960"/>
                    <a:pt x="60960" y="129921"/>
                    <a:pt x="60960" y="213360"/>
                  </a:cubicBezTo>
                  <a:close/>
                </a:path>
              </a:pathLst>
            </a:custGeom>
            <a:solidFill>
              <a:srgbClr val="2D4DF2"/>
            </a:solidFill>
          </p:spPr>
        </p:sp>
      </p:grpSp>
      <p:grpSp>
        <p:nvGrpSpPr>
          <p:cNvPr id="537" name="Group 14"/>
          <p:cNvGrpSpPr/>
          <p:nvPr/>
        </p:nvGrpSpPr>
        <p:grpSpPr>
          <a:xfrm rot="0">
            <a:off x="691753" y="2098034"/>
            <a:ext cx="114300" cy="1411929"/>
            <a:chOff x="0" y="0"/>
            <a:chExt cx="152400" cy="1882572"/>
          </a:xfrm>
        </p:grpSpPr>
        <p:sp>
          <p:nvSpPr>
            <p:cNvPr id="1049596" name="Freeform 15"/>
            <p:cNvSpPr/>
            <p:nvPr/>
          </p:nvSpPr>
          <p:spPr>
            <a:xfrm rot="0" flipH="0" flipV="0">
              <a:off x="0" y="0"/>
              <a:ext cx="152400" cy="1882521"/>
            </a:xfrm>
            <a:custGeom>
              <a:avLst/>
              <a:ahLst/>
              <a:rect l="l" t="t" r="r" b="b"/>
              <a:pathLst>
                <a:path w="152400" h="1882521">
                  <a:moveTo>
                    <a:pt x="0" y="76200"/>
                  </a:moveTo>
                  <a:cubicBezTo>
                    <a:pt x="0" y="34163"/>
                    <a:pt x="34163" y="0"/>
                    <a:pt x="76200" y="0"/>
                  </a:cubicBezTo>
                  <a:cubicBezTo>
                    <a:pt x="118237" y="0"/>
                    <a:pt x="152400" y="34163"/>
                    <a:pt x="152400" y="76200"/>
                  </a:cubicBezTo>
                  <a:lnTo>
                    <a:pt x="152400" y="1806321"/>
                  </a:lnTo>
                  <a:cubicBezTo>
                    <a:pt x="152400" y="1848358"/>
                    <a:pt x="118237" y="1882521"/>
                    <a:pt x="76200" y="1882521"/>
                  </a:cubicBezTo>
                  <a:cubicBezTo>
                    <a:pt x="34163" y="1882521"/>
                    <a:pt x="0" y="1848358"/>
                    <a:pt x="0" y="1806321"/>
                  </a:cubicBezTo>
                  <a:close/>
                </a:path>
              </a:pathLst>
            </a:custGeom>
            <a:solidFill>
              <a:srgbClr val="2D4DF2"/>
            </a:solidFill>
          </p:spPr>
        </p:sp>
      </p:grpSp>
      <p:sp>
        <p:nvSpPr>
          <p:cNvPr id="1049597" name="TextBox 16"/>
          <p:cNvSpPr txBox="1"/>
          <p:nvPr/>
        </p:nvSpPr>
        <p:spPr>
          <a:xfrm rot="0">
            <a:off x="1040454" y="2313384"/>
            <a:ext cx="2536927" cy="321612"/>
          </a:xfrm>
          <a:prstGeom prst="rect"/>
        </p:spPr>
        <p:txBody>
          <a:bodyPr anchor="t" bIns="0" lIns="0" rIns="0" rtlCol="0" tIns="0">
            <a:spAutoFit/>
          </a:bodyPr>
          <a:p>
            <a:pPr algn="l">
              <a:lnSpc>
                <a:spcPts val="2374"/>
              </a:lnSpc>
            </a:pPr>
            <a:r>
              <a:rPr b="1" sz="1874" lang="en-US">
                <a:solidFill>
                  <a:srgbClr val="00002E"/>
                </a:solidFill>
                <a:latin typeface="Nunito Bold"/>
                <a:ea typeface="Nunito Bold"/>
                <a:cs typeface="Nunito Bold"/>
                <a:sym typeface="Nunito Bold"/>
              </a:rPr>
              <a:t>Evolving Requirements</a:t>
            </a:r>
          </a:p>
        </p:txBody>
      </p:sp>
      <p:sp>
        <p:nvSpPr>
          <p:cNvPr id="1049598" name="TextBox 17"/>
          <p:cNvSpPr txBox="1"/>
          <p:nvPr/>
        </p:nvSpPr>
        <p:spPr>
          <a:xfrm rot="0">
            <a:off x="1040454" y="2691260"/>
            <a:ext cx="9434808" cy="555244"/>
          </a:xfrm>
          <a:prstGeom prst="rect"/>
        </p:spPr>
        <p:txBody>
          <a:bodyPr anchor="t" bIns="0" lIns="0" rIns="0" rtlCol="0" tIns="0">
            <a:spAutoFit/>
          </a:bodyPr>
          <a:p>
            <a:pPr algn="l">
              <a:lnSpc>
                <a:spcPts val="2186"/>
              </a:lnSpc>
            </a:pPr>
            <a:r>
              <a:rPr sz="1600" lang="en-US">
                <a:solidFill>
                  <a:srgbClr val="00002E"/>
                </a:solidFill>
                <a:latin typeface="PT Sans"/>
                <a:ea typeface="PT Sans"/>
                <a:cs typeface="PT Sans"/>
                <a:sym typeface="PT Sans"/>
              </a:rPr>
              <a:t>Ideal for projects where initial needs are unclear or expected to shift, enabling flexibility and continuous adaptation.</a:t>
            </a:r>
          </a:p>
        </p:txBody>
      </p:sp>
      <p:grpSp>
        <p:nvGrpSpPr>
          <p:cNvPr id="538" name="Group 18"/>
          <p:cNvGrpSpPr/>
          <p:nvPr/>
        </p:nvGrpSpPr>
        <p:grpSpPr>
          <a:xfrm rot="0">
            <a:off x="697468" y="3628634"/>
            <a:ext cx="10035064" cy="1457649"/>
            <a:chOff x="0" y="0"/>
            <a:chExt cx="13380085" cy="1943532"/>
          </a:xfrm>
        </p:grpSpPr>
        <p:sp>
          <p:nvSpPr>
            <p:cNvPr id="1049599" name="Freeform 19"/>
            <p:cNvSpPr/>
            <p:nvPr/>
          </p:nvSpPr>
          <p:spPr>
            <a:xfrm rot="0" flipH="0" flipV="0">
              <a:off x="30480" y="30480"/>
              <a:ext cx="13319125" cy="1882521"/>
            </a:xfrm>
            <a:custGeom>
              <a:avLst/>
              <a:ahLst/>
              <a:rect l="l" t="t" r="r" b="b"/>
              <a:pathLst>
                <a:path w="13319125" h="1882521">
                  <a:moveTo>
                    <a:pt x="0" y="182880"/>
                  </a:moveTo>
                  <a:cubicBezTo>
                    <a:pt x="0" y="81915"/>
                    <a:pt x="84201" y="0"/>
                    <a:pt x="187960" y="0"/>
                  </a:cubicBezTo>
                  <a:lnTo>
                    <a:pt x="13131165" y="0"/>
                  </a:lnTo>
                  <a:cubicBezTo>
                    <a:pt x="13234924" y="0"/>
                    <a:pt x="13319125" y="81915"/>
                    <a:pt x="13319125" y="182880"/>
                  </a:cubicBezTo>
                  <a:lnTo>
                    <a:pt x="13319125" y="1699641"/>
                  </a:lnTo>
                  <a:cubicBezTo>
                    <a:pt x="13319125" y="1800606"/>
                    <a:pt x="13234924" y="1882521"/>
                    <a:pt x="13131165" y="1882521"/>
                  </a:cubicBezTo>
                  <a:lnTo>
                    <a:pt x="187960" y="1882521"/>
                  </a:lnTo>
                  <a:cubicBezTo>
                    <a:pt x="84201" y="1882521"/>
                    <a:pt x="0" y="1800606"/>
                    <a:pt x="0" y="1699641"/>
                  </a:cubicBezTo>
                  <a:close/>
                </a:path>
              </a:pathLst>
            </a:custGeom>
            <a:solidFill>
              <a:srgbClr val="F3F3FF">
                <a:alpha val="56078"/>
              </a:srgbClr>
            </a:solidFill>
          </p:spPr>
        </p:sp>
        <p:sp>
          <p:nvSpPr>
            <p:cNvPr id="1049600" name="Freeform 20"/>
            <p:cNvSpPr/>
            <p:nvPr/>
          </p:nvSpPr>
          <p:spPr>
            <a:xfrm rot="0" flipH="0" flipV="0">
              <a:off x="0" y="0"/>
              <a:ext cx="13380084" cy="1943481"/>
            </a:xfrm>
            <a:custGeom>
              <a:avLst/>
              <a:ahLst/>
              <a:rect l="l" t="t" r="r" b="b"/>
              <a:pathLst>
                <a:path w="13380084" h="1943481">
                  <a:moveTo>
                    <a:pt x="0" y="213360"/>
                  </a:moveTo>
                  <a:cubicBezTo>
                    <a:pt x="0" y="94742"/>
                    <a:pt x="98552" y="0"/>
                    <a:pt x="218440" y="0"/>
                  </a:cubicBezTo>
                  <a:lnTo>
                    <a:pt x="13161645" y="0"/>
                  </a:lnTo>
                  <a:lnTo>
                    <a:pt x="13161645" y="30480"/>
                  </a:lnTo>
                  <a:lnTo>
                    <a:pt x="13161645" y="0"/>
                  </a:lnTo>
                  <a:cubicBezTo>
                    <a:pt x="13281533" y="0"/>
                    <a:pt x="13380084" y="94742"/>
                    <a:pt x="13380084" y="213360"/>
                  </a:cubicBezTo>
                  <a:lnTo>
                    <a:pt x="13349605" y="213360"/>
                  </a:lnTo>
                  <a:lnTo>
                    <a:pt x="13380084" y="213360"/>
                  </a:lnTo>
                  <a:lnTo>
                    <a:pt x="13380084" y="1730121"/>
                  </a:lnTo>
                  <a:lnTo>
                    <a:pt x="13349605" y="1730121"/>
                  </a:lnTo>
                  <a:lnTo>
                    <a:pt x="13380084" y="1730121"/>
                  </a:lnTo>
                  <a:cubicBezTo>
                    <a:pt x="13380084" y="1848739"/>
                    <a:pt x="13281533" y="1943481"/>
                    <a:pt x="13161645" y="1943481"/>
                  </a:cubicBezTo>
                  <a:lnTo>
                    <a:pt x="13161645" y="1913001"/>
                  </a:lnTo>
                  <a:lnTo>
                    <a:pt x="13161645" y="1943481"/>
                  </a:lnTo>
                  <a:lnTo>
                    <a:pt x="218440" y="1943481"/>
                  </a:lnTo>
                  <a:lnTo>
                    <a:pt x="218440" y="1913001"/>
                  </a:lnTo>
                  <a:lnTo>
                    <a:pt x="218440" y="1943481"/>
                  </a:lnTo>
                  <a:cubicBezTo>
                    <a:pt x="98552" y="1943481"/>
                    <a:pt x="0" y="1848739"/>
                    <a:pt x="0" y="1730121"/>
                  </a:cubicBezTo>
                  <a:lnTo>
                    <a:pt x="0" y="213360"/>
                  </a:lnTo>
                  <a:lnTo>
                    <a:pt x="30480" y="213360"/>
                  </a:lnTo>
                  <a:lnTo>
                    <a:pt x="0" y="213360"/>
                  </a:lnTo>
                  <a:moveTo>
                    <a:pt x="60960" y="213360"/>
                  </a:moveTo>
                  <a:lnTo>
                    <a:pt x="60960" y="1730121"/>
                  </a:lnTo>
                  <a:lnTo>
                    <a:pt x="30480" y="1730121"/>
                  </a:lnTo>
                  <a:lnTo>
                    <a:pt x="60960" y="1730121"/>
                  </a:lnTo>
                  <a:cubicBezTo>
                    <a:pt x="60960" y="1813560"/>
                    <a:pt x="130683" y="1882521"/>
                    <a:pt x="218440" y="1882521"/>
                  </a:cubicBezTo>
                  <a:lnTo>
                    <a:pt x="13161645" y="1882521"/>
                  </a:lnTo>
                  <a:cubicBezTo>
                    <a:pt x="13249402" y="1882521"/>
                    <a:pt x="13319125" y="1813560"/>
                    <a:pt x="13319125" y="1730121"/>
                  </a:cubicBezTo>
                  <a:lnTo>
                    <a:pt x="13319125" y="213360"/>
                  </a:lnTo>
                  <a:cubicBezTo>
                    <a:pt x="13319125" y="129921"/>
                    <a:pt x="13249402" y="60960"/>
                    <a:pt x="13161645" y="60960"/>
                  </a:cubicBezTo>
                  <a:lnTo>
                    <a:pt x="218440" y="60960"/>
                  </a:lnTo>
                  <a:lnTo>
                    <a:pt x="218440" y="30480"/>
                  </a:lnTo>
                  <a:lnTo>
                    <a:pt x="218440" y="60960"/>
                  </a:lnTo>
                  <a:cubicBezTo>
                    <a:pt x="130683" y="60960"/>
                    <a:pt x="60960" y="129921"/>
                    <a:pt x="60960" y="213360"/>
                  </a:cubicBezTo>
                  <a:close/>
                </a:path>
              </a:pathLst>
            </a:custGeom>
            <a:solidFill>
              <a:srgbClr val="018CE1"/>
            </a:solidFill>
          </p:spPr>
        </p:sp>
      </p:grpSp>
      <p:grpSp>
        <p:nvGrpSpPr>
          <p:cNvPr id="539" name="Group 21"/>
          <p:cNvGrpSpPr/>
          <p:nvPr/>
        </p:nvGrpSpPr>
        <p:grpSpPr>
          <a:xfrm rot="0">
            <a:off x="691753" y="3651494"/>
            <a:ext cx="114300" cy="1411929"/>
            <a:chOff x="0" y="0"/>
            <a:chExt cx="152400" cy="1882572"/>
          </a:xfrm>
        </p:grpSpPr>
        <p:sp>
          <p:nvSpPr>
            <p:cNvPr id="1049601" name="Freeform 22"/>
            <p:cNvSpPr/>
            <p:nvPr/>
          </p:nvSpPr>
          <p:spPr>
            <a:xfrm rot="0" flipH="0" flipV="0">
              <a:off x="0" y="0"/>
              <a:ext cx="152400" cy="1882521"/>
            </a:xfrm>
            <a:custGeom>
              <a:avLst/>
              <a:ahLst/>
              <a:rect l="l" t="t" r="r" b="b"/>
              <a:pathLst>
                <a:path w="152400" h="1882521">
                  <a:moveTo>
                    <a:pt x="0" y="76200"/>
                  </a:moveTo>
                  <a:cubicBezTo>
                    <a:pt x="0" y="34163"/>
                    <a:pt x="34163" y="0"/>
                    <a:pt x="76200" y="0"/>
                  </a:cubicBezTo>
                  <a:cubicBezTo>
                    <a:pt x="118237" y="0"/>
                    <a:pt x="152400" y="34163"/>
                    <a:pt x="152400" y="76200"/>
                  </a:cubicBezTo>
                  <a:lnTo>
                    <a:pt x="152400" y="1806321"/>
                  </a:lnTo>
                  <a:cubicBezTo>
                    <a:pt x="152400" y="1848358"/>
                    <a:pt x="118237" y="1882521"/>
                    <a:pt x="76200" y="1882521"/>
                  </a:cubicBezTo>
                  <a:cubicBezTo>
                    <a:pt x="34163" y="1882521"/>
                    <a:pt x="0" y="1848358"/>
                    <a:pt x="0" y="1806321"/>
                  </a:cubicBezTo>
                  <a:close/>
                </a:path>
              </a:pathLst>
            </a:custGeom>
            <a:solidFill>
              <a:srgbClr val="018CE1"/>
            </a:solidFill>
          </p:spPr>
        </p:sp>
      </p:grpSp>
      <p:sp>
        <p:nvSpPr>
          <p:cNvPr id="1049602" name="TextBox 23"/>
          <p:cNvSpPr txBox="1"/>
          <p:nvPr/>
        </p:nvSpPr>
        <p:spPr>
          <a:xfrm rot="0">
            <a:off x="1040454" y="3866855"/>
            <a:ext cx="2970609" cy="321612"/>
          </a:xfrm>
          <a:prstGeom prst="rect"/>
        </p:spPr>
        <p:txBody>
          <a:bodyPr anchor="t" bIns="0" lIns="0" rIns="0" rtlCol="0" tIns="0">
            <a:spAutoFit/>
          </a:bodyPr>
          <a:p>
            <a:pPr algn="l">
              <a:lnSpc>
                <a:spcPts val="2374"/>
              </a:lnSpc>
            </a:pPr>
            <a:r>
              <a:rPr b="1" sz="1874" lang="en-US">
                <a:solidFill>
                  <a:srgbClr val="00002E"/>
                </a:solidFill>
                <a:latin typeface="Nunito Bold"/>
                <a:ea typeface="Nunito Bold"/>
                <a:cs typeface="Nunito Bold"/>
                <a:sym typeface="Nunito Bold"/>
              </a:rPr>
              <a:t>Rapid Iteration &amp; Feedback</a:t>
            </a:r>
          </a:p>
        </p:txBody>
      </p:sp>
      <p:sp>
        <p:nvSpPr>
          <p:cNvPr id="1049603" name="TextBox 24"/>
          <p:cNvSpPr txBox="1"/>
          <p:nvPr/>
        </p:nvSpPr>
        <p:spPr>
          <a:xfrm rot="0">
            <a:off x="1040454" y="4244731"/>
            <a:ext cx="9434808" cy="555244"/>
          </a:xfrm>
          <a:prstGeom prst="rect"/>
        </p:spPr>
        <p:txBody>
          <a:bodyPr anchor="t" bIns="0" lIns="0" rIns="0" rtlCol="0" tIns="0">
            <a:spAutoFit/>
          </a:bodyPr>
          <a:p>
            <a:pPr algn="l">
              <a:lnSpc>
                <a:spcPts val="2186"/>
              </a:lnSpc>
            </a:pPr>
            <a:r>
              <a:rPr sz="1600" lang="en-US">
                <a:solidFill>
                  <a:srgbClr val="00002E"/>
                </a:solidFill>
                <a:latin typeface="PT Sans"/>
                <a:ea typeface="PT Sans"/>
                <a:cs typeface="PT Sans"/>
                <a:sym typeface="PT Sans"/>
              </a:rPr>
              <a:t>When frequent delivery of working software and continuous stakeholder feedback are critical for validating solutions early.</a:t>
            </a:r>
          </a:p>
        </p:txBody>
      </p:sp>
      <p:grpSp>
        <p:nvGrpSpPr>
          <p:cNvPr id="540" name="Group 25"/>
          <p:cNvGrpSpPr/>
          <p:nvPr/>
        </p:nvGrpSpPr>
        <p:grpSpPr>
          <a:xfrm rot="0">
            <a:off x="697468" y="5182105"/>
            <a:ext cx="10035064" cy="1457649"/>
            <a:chOff x="0" y="0"/>
            <a:chExt cx="13380085" cy="1943532"/>
          </a:xfrm>
        </p:grpSpPr>
        <p:sp>
          <p:nvSpPr>
            <p:cNvPr id="1049604" name="Freeform 26"/>
            <p:cNvSpPr/>
            <p:nvPr/>
          </p:nvSpPr>
          <p:spPr>
            <a:xfrm rot="0" flipH="0" flipV="0">
              <a:off x="30480" y="30480"/>
              <a:ext cx="13319125" cy="1882521"/>
            </a:xfrm>
            <a:custGeom>
              <a:avLst/>
              <a:ahLst/>
              <a:rect l="l" t="t" r="r" b="b"/>
              <a:pathLst>
                <a:path w="13319125" h="1882521">
                  <a:moveTo>
                    <a:pt x="0" y="182880"/>
                  </a:moveTo>
                  <a:cubicBezTo>
                    <a:pt x="0" y="81915"/>
                    <a:pt x="84201" y="0"/>
                    <a:pt x="187960" y="0"/>
                  </a:cubicBezTo>
                  <a:lnTo>
                    <a:pt x="13131165" y="0"/>
                  </a:lnTo>
                  <a:cubicBezTo>
                    <a:pt x="13234924" y="0"/>
                    <a:pt x="13319125" y="81915"/>
                    <a:pt x="13319125" y="182880"/>
                  </a:cubicBezTo>
                  <a:lnTo>
                    <a:pt x="13319125" y="1699641"/>
                  </a:lnTo>
                  <a:cubicBezTo>
                    <a:pt x="13319125" y="1800606"/>
                    <a:pt x="13234924" y="1882521"/>
                    <a:pt x="13131165" y="1882521"/>
                  </a:cubicBezTo>
                  <a:lnTo>
                    <a:pt x="187960" y="1882521"/>
                  </a:lnTo>
                  <a:cubicBezTo>
                    <a:pt x="84201" y="1882521"/>
                    <a:pt x="0" y="1800606"/>
                    <a:pt x="0" y="1699641"/>
                  </a:cubicBezTo>
                  <a:close/>
                </a:path>
              </a:pathLst>
            </a:custGeom>
            <a:solidFill>
              <a:srgbClr val="F3F3FF">
                <a:alpha val="56078"/>
              </a:srgbClr>
            </a:solidFill>
          </p:spPr>
        </p:sp>
        <p:sp>
          <p:nvSpPr>
            <p:cNvPr id="1049605" name="Freeform 27"/>
            <p:cNvSpPr/>
            <p:nvPr/>
          </p:nvSpPr>
          <p:spPr>
            <a:xfrm rot="0" flipH="0" flipV="0">
              <a:off x="0" y="0"/>
              <a:ext cx="13380084" cy="1943481"/>
            </a:xfrm>
            <a:custGeom>
              <a:avLst/>
              <a:ahLst/>
              <a:rect l="l" t="t" r="r" b="b"/>
              <a:pathLst>
                <a:path w="13380084" h="1943481">
                  <a:moveTo>
                    <a:pt x="0" y="213360"/>
                  </a:moveTo>
                  <a:cubicBezTo>
                    <a:pt x="0" y="94742"/>
                    <a:pt x="98552" y="0"/>
                    <a:pt x="218440" y="0"/>
                  </a:cubicBezTo>
                  <a:lnTo>
                    <a:pt x="13161645" y="0"/>
                  </a:lnTo>
                  <a:lnTo>
                    <a:pt x="13161645" y="30480"/>
                  </a:lnTo>
                  <a:lnTo>
                    <a:pt x="13161645" y="0"/>
                  </a:lnTo>
                  <a:cubicBezTo>
                    <a:pt x="13281533" y="0"/>
                    <a:pt x="13380084" y="94742"/>
                    <a:pt x="13380084" y="213360"/>
                  </a:cubicBezTo>
                  <a:lnTo>
                    <a:pt x="13349605" y="213360"/>
                  </a:lnTo>
                  <a:lnTo>
                    <a:pt x="13380084" y="213360"/>
                  </a:lnTo>
                  <a:lnTo>
                    <a:pt x="13380084" y="1730121"/>
                  </a:lnTo>
                  <a:lnTo>
                    <a:pt x="13349605" y="1730121"/>
                  </a:lnTo>
                  <a:lnTo>
                    <a:pt x="13380084" y="1730121"/>
                  </a:lnTo>
                  <a:cubicBezTo>
                    <a:pt x="13380084" y="1848739"/>
                    <a:pt x="13281533" y="1943481"/>
                    <a:pt x="13161645" y="1943481"/>
                  </a:cubicBezTo>
                  <a:lnTo>
                    <a:pt x="13161645" y="1913001"/>
                  </a:lnTo>
                  <a:lnTo>
                    <a:pt x="13161645" y="1943481"/>
                  </a:lnTo>
                  <a:lnTo>
                    <a:pt x="218440" y="1943481"/>
                  </a:lnTo>
                  <a:lnTo>
                    <a:pt x="218440" y="1913001"/>
                  </a:lnTo>
                  <a:lnTo>
                    <a:pt x="218440" y="1943481"/>
                  </a:lnTo>
                  <a:cubicBezTo>
                    <a:pt x="98552" y="1943481"/>
                    <a:pt x="0" y="1848739"/>
                    <a:pt x="0" y="1730121"/>
                  </a:cubicBezTo>
                  <a:lnTo>
                    <a:pt x="0" y="213360"/>
                  </a:lnTo>
                  <a:lnTo>
                    <a:pt x="30480" y="213360"/>
                  </a:lnTo>
                  <a:lnTo>
                    <a:pt x="0" y="213360"/>
                  </a:lnTo>
                  <a:moveTo>
                    <a:pt x="60960" y="213360"/>
                  </a:moveTo>
                  <a:lnTo>
                    <a:pt x="60960" y="1730121"/>
                  </a:lnTo>
                  <a:lnTo>
                    <a:pt x="30480" y="1730121"/>
                  </a:lnTo>
                  <a:lnTo>
                    <a:pt x="60960" y="1730121"/>
                  </a:lnTo>
                  <a:cubicBezTo>
                    <a:pt x="60960" y="1813560"/>
                    <a:pt x="130683" y="1882521"/>
                    <a:pt x="218440" y="1882521"/>
                  </a:cubicBezTo>
                  <a:lnTo>
                    <a:pt x="13161645" y="1882521"/>
                  </a:lnTo>
                  <a:cubicBezTo>
                    <a:pt x="13249402" y="1882521"/>
                    <a:pt x="13319125" y="1813560"/>
                    <a:pt x="13319125" y="1730121"/>
                  </a:cubicBezTo>
                  <a:lnTo>
                    <a:pt x="13319125" y="213360"/>
                  </a:lnTo>
                  <a:cubicBezTo>
                    <a:pt x="13319125" y="129921"/>
                    <a:pt x="13249402" y="60960"/>
                    <a:pt x="13161645" y="60960"/>
                  </a:cubicBezTo>
                  <a:lnTo>
                    <a:pt x="218440" y="60960"/>
                  </a:lnTo>
                  <a:lnTo>
                    <a:pt x="218440" y="30480"/>
                  </a:lnTo>
                  <a:lnTo>
                    <a:pt x="218440" y="60960"/>
                  </a:lnTo>
                  <a:cubicBezTo>
                    <a:pt x="130683" y="60960"/>
                    <a:pt x="60960" y="129921"/>
                    <a:pt x="60960" y="213360"/>
                  </a:cubicBezTo>
                  <a:close/>
                </a:path>
              </a:pathLst>
            </a:custGeom>
            <a:solidFill>
              <a:srgbClr val="DA33BF"/>
            </a:solidFill>
          </p:spPr>
        </p:sp>
      </p:grpSp>
      <p:grpSp>
        <p:nvGrpSpPr>
          <p:cNvPr id="541" name="Group 28"/>
          <p:cNvGrpSpPr/>
          <p:nvPr/>
        </p:nvGrpSpPr>
        <p:grpSpPr>
          <a:xfrm rot="0">
            <a:off x="691753" y="5204965"/>
            <a:ext cx="114300" cy="1411929"/>
            <a:chOff x="0" y="0"/>
            <a:chExt cx="152400" cy="1882572"/>
          </a:xfrm>
        </p:grpSpPr>
        <p:sp>
          <p:nvSpPr>
            <p:cNvPr id="1049606" name="Freeform 29"/>
            <p:cNvSpPr/>
            <p:nvPr/>
          </p:nvSpPr>
          <p:spPr>
            <a:xfrm rot="0" flipH="0" flipV="0">
              <a:off x="0" y="0"/>
              <a:ext cx="152400" cy="1882521"/>
            </a:xfrm>
            <a:custGeom>
              <a:avLst/>
              <a:ahLst/>
              <a:rect l="l" t="t" r="r" b="b"/>
              <a:pathLst>
                <a:path w="152400" h="1882521">
                  <a:moveTo>
                    <a:pt x="0" y="76200"/>
                  </a:moveTo>
                  <a:cubicBezTo>
                    <a:pt x="0" y="34163"/>
                    <a:pt x="34163" y="0"/>
                    <a:pt x="76200" y="0"/>
                  </a:cubicBezTo>
                  <a:cubicBezTo>
                    <a:pt x="118237" y="0"/>
                    <a:pt x="152400" y="34163"/>
                    <a:pt x="152400" y="76200"/>
                  </a:cubicBezTo>
                  <a:lnTo>
                    <a:pt x="152400" y="1806321"/>
                  </a:lnTo>
                  <a:cubicBezTo>
                    <a:pt x="152400" y="1848358"/>
                    <a:pt x="118237" y="1882521"/>
                    <a:pt x="76200" y="1882521"/>
                  </a:cubicBezTo>
                  <a:cubicBezTo>
                    <a:pt x="34163" y="1882521"/>
                    <a:pt x="0" y="1848358"/>
                    <a:pt x="0" y="1806321"/>
                  </a:cubicBezTo>
                  <a:close/>
                </a:path>
              </a:pathLst>
            </a:custGeom>
            <a:solidFill>
              <a:srgbClr val="DA33BF"/>
            </a:solidFill>
          </p:spPr>
        </p:sp>
      </p:grpSp>
      <p:sp>
        <p:nvSpPr>
          <p:cNvPr id="1049607" name="TextBox 30"/>
          <p:cNvSpPr txBox="1"/>
          <p:nvPr/>
        </p:nvSpPr>
        <p:spPr>
          <a:xfrm rot="0">
            <a:off x="1040454" y="5420316"/>
            <a:ext cx="3359496" cy="321612"/>
          </a:xfrm>
          <a:prstGeom prst="rect"/>
        </p:spPr>
        <p:txBody>
          <a:bodyPr anchor="t" bIns="0" lIns="0" rIns="0" rtlCol="0" tIns="0">
            <a:spAutoFit/>
          </a:bodyPr>
          <a:p>
            <a:pPr algn="l">
              <a:lnSpc>
                <a:spcPts val="2374"/>
              </a:lnSpc>
            </a:pPr>
            <a:r>
              <a:rPr b="1" sz="1874" lang="en-US">
                <a:solidFill>
                  <a:srgbClr val="00002E"/>
                </a:solidFill>
                <a:latin typeface="Nunito Bold"/>
                <a:ea typeface="Nunito Bold"/>
                <a:cs typeface="Nunito Bold"/>
                <a:sym typeface="Nunito Bold"/>
              </a:rPr>
              <a:t>Complex &amp; Innovative Projects</a:t>
            </a:r>
          </a:p>
        </p:txBody>
      </p:sp>
      <p:sp>
        <p:nvSpPr>
          <p:cNvPr id="1049608" name="TextBox 31"/>
          <p:cNvSpPr txBox="1"/>
          <p:nvPr/>
        </p:nvSpPr>
        <p:spPr>
          <a:xfrm rot="0">
            <a:off x="1040454" y="5798191"/>
            <a:ext cx="9434808" cy="555245"/>
          </a:xfrm>
          <a:prstGeom prst="rect"/>
        </p:spPr>
        <p:txBody>
          <a:bodyPr anchor="t" bIns="0" lIns="0" rIns="0" rtlCol="0" tIns="0">
            <a:spAutoFit/>
          </a:bodyPr>
          <a:p>
            <a:pPr algn="l">
              <a:lnSpc>
                <a:spcPts val="2186"/>
              </a:lnSpc>
            </a:pPr>
            <a:r>
              <a:rPr sz="1600" lang="en-US">
                <a:solidFill>
                  <a:srgbClr val="00002E"/>
                </a:solidFill>
                <a:latin typeface="PT Sans"/>
                <a:ea typeface="PT Sans"/>
                <a:cs typeface="PT Sans"/>
                <a:sym typeface="PT Sans"/>
              </a:rPr>
              <a:t>Best for tackling intricate problems or developing entirely new solutions where discovery, learning, and incremental build are essential.</a:t>
            </a:r>
          </a:p>
        </p:txBody>
      </p:sp>
      <p:grpSp>
        <p:nvGrpSpPr>
          <p:cNvPr id="542" name="Group 32"/>
          <p:cNvGrpSpPr/>
          <p:nvPr/>
        </p:nvGrpSpPr>
        <p:grpSpPr>
          <a:xfrm rot="0">
            <a:off x="697468" y="6735575"/>
            <a:ext cx="10035064" cy="1457649"/>
            <a:chOff x="0" y="0"/>
            <a:chExt cx="13380085" cy="1943532"/>
          </a:xfrm>
        </p:grpSpPr>
        <p:sp>
          <p:nvSpPr>
            <p:cNvPr id="1049609" name="Freeform 33"/>
            <p:cNvSpPr/>
            <p:nvPr/>
          </p:nvSpPr>
          <p:spPr>
            <a:xfrm rot="0" flipH="0" flipV="0">
              <a:off x="30480" y="30480"/>
              <a:ext cx="13319125" cy="1882521"/>
            </a:xfrm>
            <a:custGeom>
              <a:avLst/>
              <a:ahLst/>
              <a:rect l="l" t="t" r="r" b="b"/>
              <a:pathLst>
                <a:path w="13319125" h="1882521">
                  <a:moveTo>
                    <a:pt x="0" y="182880"/>
                  </a:moveTo>
                  <a:cubicBezTo>
                    <a:pt x="0" y="81915"/>
                    <a:pt x="84201" y="0"/>
                    <a:pt x="187960" y="0"/>
                  </a:cubicBezTo>
                  <a:lnTo>
                    <a:pt x="13131165" y="0"/>
                  </a:lnTo>
                  <a:cubicBezTo>
                    <a:pt x="13234924" y="0"/>
                    <a:pt x="13319125" y="81915"/>
                    <a:pt x="13319125" y="182880"/>
                  </a:cubicBezTo>
                  <a:lnTo>
                    <a:pt x="13319125" y="1699641"/>
                  </a:lnTo>
                  <a:cubicBezTo>
                    <a:pt x="13319125" y="1800606"/>
                    <a:pt x="13234924" y="1882521"/>
                    <a:pt x="13131165" y="1882521"/>
                  </a:cubicBezTo>
                  <a:lnTo>
                    <a:pt x="187960" y="1882521"/>
                  </a:lnTo>
                  <a:cubicBezTo>
                    <a:pt x="84201" y="1882521"/>
                    <a:pt x="0" y="1800606"/>
                    <a:pt x="0" y="1699641"/>
                  </a:cubicBezTo>
                  <a:close/>
                </a:path>
              </a:pathLst>
            </a:custGeom>
            <a:solidFill>
              <a:srgbClr val="F3F3FF">
                <a:alpha val="56078"/>
              </a:srgbClr>
            </a:solidFill>
          </p:spPr>
        </p:sp>
        <p:sp>
          <p:nvSpPr>
            <p:cNvPr id="1049610" name="Freeform 34"/>
            <p:cNvSpPr/>
            <p:nvPr/>
          </p:nvSpPr>
          <p:spPr>
            <a:xfrm rot="0" flipH="0" flipV="0">
              <a:off x="0" y="0"/>
              <a:ext cx="13380084" cy="1943481"/>
            </a:xfrm>
            <a:custGeom>
              <a:avLst/>
              <a:ahLst/>
              <a:rect l="l" t="t" r="r" b="b"/>
              <a:pathLst>
                <a:path w="13380084" h="1943481">
                  <a:moveTo>
                    <a:pt x="0" y="213360"/>
                  </a:moveTo>
                  <a:cubicBezTo>
                    <a:pt x="0" y="94742"/>
                    <a:pt x="98552" y="0"/>
                    <a:pt x="218440" y="0"/>
                  </a:cubicBezTo>
                  <a:lnTo>
                    <a:pt x="13161645" y="0"/>
                  </a:lnTo>
                  <a:lnTo>
                    <a:pt x="13161645" y="30480"/>
                  </a:lnTo>
                  <a:lnTo>
                    <a:pt x="13161645" y="0"/>
                  </a:lnTo>
                  <a:cubicBezTo>
                    <a:pt x="13281533" y="0"/>
                    <a:pt x="13380084" y="94742"/>
                    <a:pt x="13380084" y="213360"/>
                  </a:cubicBezTo>
                  <a:lnTo>
                    <a:pt x="13349605" y="213360"/>
                  </a:lnTo>
                  <a:lnTo>
                    <a:pt x="13380084" y="213360"/>
                  </a:lnTo>
                  <a:lnTo>
                    <a:pt x="13380084" y="1730121"/>
                  </a:lnTo>
                  <a:lnTo>
                    <a:pt x="13349605" y="1730121"/>
                  </a:lnTo>
                  <a:lnTo>
                    <a:pt x="13380084" y="1730121"/>
                  </a:lnTo>
                  <a:cubicBezTo>
                    <a:pt x="13380084" y="1848739"/>
                    <a:pt x="13281533" y="1943481"/>
                    <a:pt x="13161645" y="1943481"/>
                  </a:cubicBezTo>
                  <a:lnTo>
                    <a:pt x="13161645" y="1913001"/>
                  </a:lnTo>
                  <a:lnTo>
                    <a:pt x="13161645" y="1943481"/>
                  </a:lnTo>
                  <a:lnTo>
                    <a:pt x="218440" y="1943481"/>
                  </a:lnTo>
                  <a:lnTo>
                    <a:pt x="218440" y="1913001"/>
                  </a:lnTo>
                  <a:lnTo>
                    <a:pt x="218440" y="1943481"/>
                  </a:lnTo>
                  <a:cubicBezTo>
                    <a:pt x="98552" y="1943481"/>
                    <a:pt x="0" y="1848739"/>
                    <a:pt x="0" y="1730121"/>
                  </a:cubicBezTo>
                  <a:lnTo>
                    <a:pt x="0" y="213360"/>
                  </a:lnTo>
                  <a:lnTo>
                    <a:pt x="30480" y="213360"/>
                  </a:lnTo>
                  <a:lnTo>
                    <a:pt x="0" y="213360"/>
                  </a:lnTo>
                  <a:moveTo>
                    <a:pt x="60960" y="213360"/>
                  </a:moveTo>
                  <a:lnTo>
                    <a:pt x="60960" y="1730121"/>
                  </a:lnTo>
                  <a:lnTo>
                    <a:pt x="30480" y="1730121"/>
                  </a:lnTo>
                  <a:lnTo>
                    <a:pt x="60960" y="1730121"/>
                  </a:lnTo>
                  <a:cubicBezTo>
                    <a:pt x="60960" y="1813560"/>
                    <a:pt x="130683" y="1882521"/>
                    <a:pt x="218440" y="1882521"/>
                  </a:cubicBezTo>
                  <a:lnTo>
                    <a:pt x="13161645" y="1882521"/>
                  </a:lnTo>
                  <a:cubicBezTo>
                    <a:pt x="13249402" y="1882521"/>
                    <a:pt x="13319125" y="1813560"/>
                    <a:pt x="13319125" y="1730121"/>
                  </a:cubicBezTo>
                  <a:lnTo>
                    <a:pt x="13319125" y="213360"/>
                  </a:lnTo>
                  <a:cubicBezTo>
                    <a:pt x="13319125" y="129921"/>
                    <a:pt x="13249402" y="60960"/>
                    <a:pt x="13161645" y="60960"/>
                  </a:cubicBezTo>
                  <a:lnTo>
                    <a:pt x="218440" y="60960"/>
                  </a:lnTo>
                  <a:lnTo>
                    <a:pt x="218440" y="30480"/>
                  </a:lnTo>
                  <a:lnTo>
                    <a:pt x="218440" y="60960"/>
                  </a:lnTo>
                  <a:cubicBezTo>
                    <a:pt x="130683" y="60960"/>
                    <a:pt x="60960" y="129921"/>
                    <a:pt x="60960" y="213360"/>
                  </a:cubicBezTo>
                  <a:close/>
                </a:path>
              </a:pathLst>
            </a:custGeom>
            <a:solidFill>
              <a:srgbClr val="2D4DF2"/>
            </a:solidFill>
          </p:spPr>
        </p:sp>
      </p:grpSp>
      <p:grpSp>
        <p:nvGrpSpPr>
          <p:cNvPr id="543" name="Group 35"/>
          <p:cNvGrpSpPr/>
          <p:nvPr/>
        </p:nvGrpSpPr>
        <p:grpSpPr>
          <a:xfrm rot="0">
            <a:off x="691753" y="6758435"/>
            <a:ext cx="114300" cy="1411929"/>
            <a:chOff x="0" y="0"/>
            <a:chExt cx="152400" cy="1882572"/>
          </a:xfrm>
        </p:grpSpPr>
        <p:sp>
          <p:nvSpPr>
            <p:cNvPr id="1049611" name="Freeform 36"/>
            <p:cNvSpPr/>
            <p:nvPr/>
          </p:nvSpPr>
          <p:spPr>
            <a:xfrm rot="0" flipH="0" flipV="0">
              <a:off x="0" y="0"/>
              <a:ext cx="152400" cy="1882521"/>
            </a:xfrm>
            <a:custGeom>
              <a:avLst/>
              <a:ahLst/>
              <a:rect l="l" t="t" r="r" b="b"/>
              <a:pathLst>
                <a:path w="152400" h="1882521">
                  <a:moveTo>
                    <a:pt x="0" y="76200"/>
                  </a:moveTo>
                  <a:cubicBezTo>
                    <a:pt x="0" y="34163"/>
                    <a:pt x="34163" y="0"/>
                    <a:pt x="76200" y="0"/>
                  </a:cubicBezTo>
                  <a:cubicBezTo>
                    <a:pt x="118237" y="0"/>
                    <a:pt x="152400" y="34163"/>
                    <a:pt x="152400" y="76200"/>
                  </a:cubicBezTo>
                  <a:lnTo>
                    <a:pt x="152400" y="1806321"/>
                  </a:lnTo>
                  <a:cubicBezTo>
                    <a:pt x="152400" y="1848358"/>
                    <a:pt x="118237" y="1882521"/>
                    <a:pt x="76200" y="1882521"/>
                  </a:cubicBezTo>
                  <a:cubicBezTo>
                    <a:pt x="34163" y="1882521"/>
                    <a:pt x="0" y="1848358"/>
                    <a:pt x="0" y="1806321"/>
                  </a:cubicBezTo>
                  <a:close/>
                </a:path>
              </a:pathLst>
            </a:custGeom>
            <a:solidFill>
              <a:srgbClr val="2D4DF2"/>
            </a:solidFill>
          </p:spPr>
        </p:sp>
      </p:grpSp>
      <p:sp>
        <p:nvSpPr>
          <p:cNvPr id="1049612" name="TextBox 37"/>
          <p:cNvSpPr txBox="1"/>
          <p:nvPr/>
        </p:nvSpPr>
        <p:spPr>
          <a:xfrm rot="0">
            <a:off x="1040454" y="6973786"/>
            <a:ext cx="2967190" cy="321612"/>
          </a:xfrm>
          <a:prstGeom prst="rect"/>
        </p:spPr>
        <p:txBody>
          <a:bodyPr anchor="t" bIns="0" lIns="0" rIns="0" rtlCol="0" tIns="0">
            <a:spAutoFit/>
          </a:bodyPr>
          <a:p>
            <a:pPr algn="l">
              <a:lnSpc>
                <a:spcPts val="2374"/>
              </a:lnSpc>
            </a:pPr>
            <a:r>
              <a:rPr b="1" sz="1874" lang="en-US">
                <a:solidFill>
                  <a:srgbClr val="00002E"/>
                </a:solidFill>
                <a:latin typeface="Nunito Bold"/>
                <a:ea typeface="Nunito Bold"/>
                <a:cs typeface="Nunito Bold"/>
                <a:sym typeface="Nunito Bold"/>
              </a:rPr>
              <a:t>Strong Team Collaboration</a:t>
            </a:r>
          </a:p>
        </p:txBody>
      </p:sp>
      <p:sp>
        <p:nvSpPr>
          <p:cNvPr id="1049613" name="TextBox 38"/>
          <p:cNvSpPr txBox="1"/>
          <p:nvPr/>
        </p:nvSpPr>
        <p:spPr>
          <a:xfrm rot="0">
            <a:off x="1040454" y="7351662"/>
            <a:ext cx="9434808" cy="555245"/>
          </a:xfrm>
          <a:prstGeom prst="rect"/>
        </p:spPr>
        <p:txBody>
          <a:bodyPr anchor="t" bIns="0" lIns="0" rIns="0" rtlCol="0" tIns="0">
            <a:spAutoFit/>
          </a:bodyPr>
          <a:p>
            <a:pPr algn="l">
              <a:lnSpc>
                <a:spcPts val="2186"/>
              </a:lnSpc>
            </a:pPr>
            <a:r>
              <a:rPr sz="1600" lang="en-US">
                <a:solidFill>
                  <a:srgbClr val="00002E"/>
                </a:solidFill>
                <a:latin typeface="PT Sans"/>
                <a:ea typeface="PT Sans"/>
                <a:cs typeface="PT Sans"/>
                <a:sym typeface="PT Sans"/>
              </a:rPr>
              <a:t>Empowers cross-functional teams to self-organize, communicate directly, and take shared ownership of project outcomes.</a:t>
            </a:r>
          </a:p>
        </p:txBody>
      </p:sp>
      <p:sp>
        <p:nvSpPr>
          <p:cNvPr id="1049614" name="TextBox 39"/>
          <p:cNvSpPr txBox="1"/>
          <p:nvPr/>
        </p:nvSpPr>
        <p:spPr>
          <a:xfrm rot="0">
            <a:off x="720328" y="8301037"/>
            <a:ext cx="9989344" cy="555244"/>
          </a:xfrm>
          <a:prstGeom prst="rect"/>
        </p:spPr>
        <p:txBody>
          <a:bodyPr anchor="t" bIns="0" lIns="0" rIns="0" rtlCol="0" tIns="0">
            <a:spAutoFit/>
          </a:bodyPr>
          <a:p>
            <a:pPr algn="l">
              <a:lnSpc>
                <a:spcPts val="2186"/>
              </a:lnSpc>
            </a:pPr>
            <a:r>
              <a:rPr sz="1600" lang="en-US">
                <a:solidFill>
                  <a:srgbClr val="00002E"/>
                </a:solidFill>
                <a:latin typeface="PT Sans"/>
                <a:ea typeface="PT Sans"/>
                <a:cs typeface="PT Sans"/>
                <a:sym typeface="PT Sans"/>
              </a:rPr>
              <a:t>Agile methodologies thrive in dynamic environments by prioritizing customer value and embracing change throughout the development lifecycle.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546" name=""/>
        <p:cNvGrpSpPr/>
        <p:nvPr/>
      </p:nvGrpSpPr>
      <p:grpSpPr>
        <a:xfrm>
          <a:off x="0" y="0"/>
          <a:ext cx="0" cy="0"/>
          <a:chOff x="0" y="0"/>
          <a:chExt cx="0" cy="0"/>
        </a:xfrm>
      </p:grpSpPr>
      <p:grpSp>
        <p:nvGrpSpPr>
          <p:cNvPr id="547" name="Group 2"/>
          <p:cNvGrpSpPr/>
          <p:nvPr/>
        </p:nvGrpSpPr>
        <p:grpSpPr>
          <a:xfrm rot="0">
            <a:off x="0" y="0"/>
            <a:ext cx="18288000" cy="10287000"/>
            <a:chOff x="0" y="0"/>
            <a:chExt cx="24384000" cy="13716000"/>
          </a:xfrm>
        </p:grpSpPr>
        <p:sp>
          <p:nvSpPr>
            <p:cNvPr id="1049621"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548" name="Group 4"/>
          <p:cNvGrpSpPr/>
          <p:nvPr/>
        </p:nvGrpSpPr>
        <p:grpSpPr>
          <a:xfrm rot="0">
            <a:off x="0" y="0"/>
            <a:ext cx="18288000" cy="10287000"/>
            <a:chOff x="0" y="0"/>
            <a:chExt cx="24384000" cy="13716000"/>
          </a:xfrm>
        </p:grpSpPr>
        <p:sp>
          <p:nvSpPr>
            <p:cNvPr id="1049622"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623" name="TextBox 6"/>
          <p:cNvSpPr txBox="1"/>
          <p:nvPr/>
        </p:nvSpPr>
        <p:spPr>
          <a:xfrm rot="0">
            <a:off x="1003249" y="1135113"/>
            <a:ext cx="5546379" cy="608857"/>
          </a:xfrm>
          <a:prstGeom prst="rect"/>
        </p:spPr>
        <p:txBody>
          <a:bodyPr anchor="t" bIns="0" lIns="0" rIns="0" rtlCol="0" tIns="0">
            <a:spAutoFit/>
          </a:bodyPr>
          <a:p>
            <a:pPr algn="l">
              <a:lnSpc>
                <a:spcPts val="4624"/>
              </a:lnSpc>
            </a:pPr>
            <a:r>
              <a:rPr b="1" sz="3686" lang="en-US">
                <a:solidFill>
                  <a:srgbClr val="00002E"/>
                </a:solidFill>
                <a:latin typeface="Nunito Bold"/>
                <a:ea typeface="Nunito Bold"/>
                <a:cs typeface="Nunito Bold"/>
                <a:sym typeface="Nunito Bold"/>
              </a:rPr>
              <a:t>Stakeholder Management</a:t>
            </a:r>
          </a:p>
        </p:txBody>
      </p:sp>
      <p:sp>
        <p:nvSpPr>
          <p:cNvPr id="1049624" name="TextBox 7"/>
          <p:cNvSpPr txBox="1"/>
          <p:nvPr/>
        </p:nvSpPr>
        <p:spPr>
          <a:xfrm rot="0">
            <a:off x="1003249" y="2116331"/>
            <a:ext cx="16281349" cy="729997"/>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Effective stakeholder management is crucial for project success. Business Analysts actively identify, analyze, and engage with stakeholders to ensure alignment, manage expectations, and facilitate smooth project delivery.</a:t>
            </a:r>
          </a:p>
        </p:txBody>
      </p:sp>
      <p:grpSp>
        <p:nvGrpSpPr>
          <p:cNvPr id="549" name="Group 8"/>
          <p:cNvGrpSpPr/>
          <p:nvPr/>
        </p:nvGrpSpPr>
        <p:grpSpPr>
          <a:xfrm rot="0">
            <a:off x="1003249" y="3137449"/>
            <a:ext cx="8140598" cy="1002802"/>
            <a:chOff x="0" y="0"/>
            <a:chExt cx="10854131" cy="1337069"/>
          </a:xfrm>
        </p:grpSpPr>
        <p:sp>
          <p:nvSpPr>
            <p:cNvPr id="1049625" name="Freeform 9" descr="preencoded.png"/>
            <p:cNvSpPr/>
            <p:nvPr/>
          </p:nvSpPr>
          <p:spPr>
            <a:xfrm rot="0" flipH="0" flipV="0">
              <a:off x="0" y="0"/>
              <a:ext cx="10854182" cy="1337056"/>
            </a:xfrm>
            <a:custGeom>
              <a:avLst/>
              <a:ahLst/>
              <a:rect l="l" t="t" r="r" b="b"/>
              <a:pathLst>
                <a:path w="10854182" h="1337056">
                  <a:moveTo>
                    <a:pt x="0" y="0"/>
                  </a:moveTo>
                  <a:lnTo>
                    <a:pt x="10854182" y="0"/>
                  </a:lnTo>
                  <a:lnTo>
                    <a:pt x="10854182" y="1337056"/>
                  </a:lnTo>
                  <a:lnTo>
                    <a:pt x="0" y="1337056"/>
                  </a:lnTo>
                  <a:lnTo>
                    <a:pt x="0" y="0"/>
                  </a:lnTo>
                  <a:close/>
                </a:path>
              </a:pathLst>
            </a:custGeom>
            <a:blipFill>
              <a:blip xmlns:r="http://schemas.openxmlformats.org/officeDocument/2006/relationships" r:embed="rId2"/>
              <a:stretch>
                <a:fillRect l="-153" t="0" r="-153" b="0"/>
              </a:stretch>
            </a:blipFill>
          </p:spPr>
        </p:sp>
      </p:grpSp>
      <p:sp>
        <p:nvSpPr>
          <p:cNvPr id="1049626" name="TextBox 10"/>
          <p:cNvSpPr txBox="1"/>
          <p:nvPr/>
        </p:nvSpPr>
        <p:spPr>
          <a:xfrm rot="0">
            <a:off x="1253881" y="4350248"/>
            <a:ext cx="2949473" cy="368646"/>
          </a:xfrm>
          <a:prstGeom prst="rect"/>
        </p:spPr>
        <p:txBody>
          <a:bodyPr anchor="t" bIns="0" lIns="0" rIns="0" rtlCol="0" tIns="0">
            <a:spAutoFit/>
          </a:bodyPr>
          <a:p>
            <a:pPr algn="l">
              <a:lnSpc>
                <a:spcPts val="2874"/>
              </a:lnSpc>
            </a:pPr>
            <a:r>
              <a:rPr b="1" sz="2312" lang="en-US">
                <a:solidFill>
                  <a:srgbClr val="00002E"/>
                </a:solidFill>
                <a:latin typeface="Nunito Bold"/>
                <a:ea typeface="Nunito Bold"/>
                <a:cs typeface="Nunito Bold"/>
                <a:sym typeface="Nunito Bold"/>
              </a:rPr>
              <a:t>Identify &amp; Analyze</a:t>
            </a:r>
          </a:p>
        </p:txBody>
      </p:sp>
      <p:sp>
        <p:nvSpPr>
          <p:cNvPr id="1049627" name="TextBox 11"/>
          <p:cNvSpPr txBox="1"/>
          <p:nvPr/>
        </p:nvSpPr>
        <p:spPr>
          <a:xfrm rot="0">
            <a:off x="1253881" y="4797181"/>
            <a:ext cx="7639345" cy="729996"/>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Pinpoint key stakeholders, assess their influence, interest, and potential impact on the project.</a:t>
            </a:r>
          </a:p>
        </p:txBody>
      </p:sp>
      <p:grpSp>
        <p:nvGrpSpPr>
          <p:cNvPr id="550" name="Group 12"/>
          <p:cNvGrpSpPr/>
          <p:nvPr/>
        </p:nvGrpSpPr>
        <p:grpSpPr>
          <a:xfrm rot="0">
            <a:off x="9143848" y="3137449"/>
            <a:ext cx="8140751" cy="1002802"/>
            <a:chOff x="0" y="0"/>
            <a:chExt cx="10854334" cy="1337069"/>
          </a:xfrm>
        </p:grpSpPr>
        <p:sp>
          <p:nvSpPr>
            <p:cNvPr id="1049628" name="Freeform 13" descr="preencoded.png"/>
            <p:cNvSpPr/>
            <p:nvPr/>
          </p:nvSpPr>
          <p:spPr>
            <a:xfrm rot="0" flipH="0" flipV="0">
              <a:off x="0" y="0"/>
              <a:ext cx="10854309" cy="1337056"/>
            </a:xfrm>
            <a:custGeom>
              <a:avLst/>
              <a:ahLst/>
              <a:rect l="l" t="t" r="r" b="b"/>
              <a:pathLst>
                <a:path w="10854309" h="1337056">
                  <a:moveTo>
                    <a:pt x="0" y="0"/>
                  </a:moveTo>
                  <a:lnTo>
                    <a:pt x="10854309" y="0"/>
                  </a:lnTo>
                  <a:lnTo>
                    <a:pt x="10854309" y="1337056"/>
                  </a:lnTo>
                  <a:lnTo>
                    <a:pt x="0" y="1337056"/>
                  </a:lnTo>
                  <a:lnTo>
                    <a:pt x="0" y="0"/>
                  </a:lnTo>
                  <a:close/>
                </a:path>
              </a:pathLst>
            </a:custGeom>
            <a:blipFill>
              <a:blip xmlns:r="http://schemas.openxmlformats.org/officeDocument/2006/relationships" r:embed="rId3"/>
              <a:stretch>
                <a:fillRect l="-153" t="0" r="-153" b="0"/>
              </a:stretch>
            </a:blipFill>
          </p:spPr>
        </p:sp>
      </p:grpSp>
      <p:sp>
        <p:nvSpPr>
          <p:cNvPr id="1049629" name="TextBox 14"/>
          <p:cNvSpPr txBox="1"/>
          <p:nvPr/>
        </p:nvSpPr>
        <p:spPr>
          <a:xfrm rot="0">
            <a:off x="9394479" y="4350248"/>
            <a:ext cx="3209630" cy="368646"/>
          </a:xfrm>
          <a:prstGeom prst="rect"/>
        </p:spPr>
        <p:txBody>
          <a:bodyPr anchor="t" bIns="0" lIns="0" rIns="0" rtlCol="0" tIns="0">
            <a:spAutoFit/>
          </a:bodyPr>
          <a:p>
            <a:pPr algn="l">
              <a:lnSpc>
                <a:spcPts val="2874"/>
              </a:lnSpc>
            </a:pPr>
            <a:r>
              <a:rPr b="1" sz="2312" lang="en-US">
                <a:solidFill>
                  <a:srgbClr val="00002E"/>
                </a:solidFill>
                <a:latin typeface="Nunito Bold"/>
                <a:ea typeface="Nunito Bold"/>
                <a:cs typeface="Nunito Bold"/>
                <a:sym typeface="Nunito Bold"/>
              </a:rPr>
              <a:t>Communicate &amp; Engage</a:t>
            </a:r>
          </a:p>
        </p:txBody>
      </p:sp>
      <p:sp>
        <p:nvSpPr>
          <p:cNvPr id="1049630" name="TextBox 15"/>
          <p:cNvSpPr txBox="1"/>
          <p:nvPr/>
        </p:nvSpPr>
        <p:spPr>
          <a:xfrm rot="0">
            <a:off x="9394479" y="4797181"/>
            <a:ext cx="7639498" cy="729996"/>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Establish clear communication plans, provide regular updates, and foster open dialogue to build trust.</a:t>
            </a:r>
          </a:p>
        </p:txBody>
      </p:sp>
      <p:grpSp>
        <p:nvGrpSpPr>
          <p:cNvPr id="551" name="Group 16"/>
          <p:cNvGrpSpPr/>
          <p:nvPr/>
        </p:nvGrpSpPr>
        <p:grpSpPr>
          <a:xfrm rot="0">
            <a:off x="1003249" y="5832719"/>
            <a:ext cx="8140598" cy="1002802"/>
            <a:chOff x="0" y="0"/>
            <a:chExt cx="10854131" cy="1337069"/>
          </a:xfrm>
        </p:grpSpPr>
        <p:sp>
          <p:nvSpPr>
            <p:cNvPr id="1049631" name="Freeform 17" descr="preencoded.png"/>
            <p:cNvSpPr/>
            <p:nvPr/>
          </p:nvSpPr>
          <p:spPr>
            <a:xfrm rot="0" flipH="0" flipV="0">
              <a:off x="0" y="0"/>
              <a:ext cx="10854182" cy="1337056"/>
            </a:xfrm>
            <a:custGeom>
              <a:avLst/>
              <a:ahLst/>
              <a:rect l="l" t="t" r="r" b="b"/>
              <a:pathLst>
                <a:path w="10854182" h="1337056">
                  <a:moveTo>
                    <a:pt x="0" y="0"/>
                  </a:moveTo>
                  <a:lnTo>
                    <a:pt x="10854182" y="0"/>
                  </a:lnTo>
                  <a:lnTo>
                    <a:pt x="10854182" y="1337056"/>
                  </a:lnTo>
                  <a:lnTo>
                    <a:pt x="0" y="1337056"/>
                  </a:lnTo>
                  <a:lnTo>
                    <a:pt x="0" y="0"/>
                  </a:lnTo>
                  <a:close/>
                </a:path>
              </a:pathLst>
            </a:custGeom>
            <a:blipFill>
              <a:blip xmlns:r="http://schemas.openxmlformats.org/officeDocument/2006/relationships" r:embed="rId4"/>
              <a:stretch>
                <a:fillRect l="-153" t="0" r="-153" b="0"/>
              </a:stretch>
            </a:blipFill>
          </p:spPr>
        </p:sp>
      </p:grpSp>
      <p:sp>
        <p:nvSpPr>
          <p:cNvPr id="1049632" name="TextBox 18"/>
          <p:cNvSpPr txBox="1"/>
          <p:nvPr/>
        </p:nvSpPr>
        <p:spPr>
          <a:xfrm rot="0">
            <a:off x="1253881" y="7045519"/>
            <a:ext cx="2949473" cy="368646"/>
          </a:xfrm>
          <a:prstGeom prst="rect"/>
        </p:spPr>
        <p:txBody>
          <a:bodyPr anchor="t" bIns="0" lIns="0" rIns="0" rtlCol="0" tIns="0">
            <a:spAutoFit/>
          </a:bodyPr>
          <a:p>
            <a:pPr algn="l">
              <a:lnSpc>
                <a:spcPts val="2874"/>
              </a:lnSpc>
            </a:pPr>
            <a:r>
              <a:rPr b="1" sz="2312" lang="en-US">
                <a:solidFill>
                  <a:srgbClr val="00002E"/>
                </a:solidFill>
                <a:latin typeface="Nunito Bold"/>
                <a:ea typeface="Nunito Bold"/>
                <a:cs typeface="Nunito Bold"/>
                <a:sym typeface="Nunito Bold"/>
              </a:rPr>
              <a:t>Negotiate &amp; Resolve</a:t>
            </a:r>
          </a:p>
        </p:txBody>
      </p:sp>
      <p:sp>
        <p:nvSpPr>
          <p:cNvPr id="1049633" name="TextBox 19"/>
          <p:cNvSpPr txBox="1"/>
          <p:nvPr/>
        </p:nvSpPr>
        <p:spPr>
          <a:xfrm rot="0">
            <a:off x="1253881" y="7492451"/>
            <a:ext cx="7639345" cy="729997"/>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Mediate conflicting priorities, address concerns, and guide stakeholders towards mutually beneficial solutions.</a:t>
            </a:r>
          </a:p>
        </p:txBody>
      </p:sp>
      <p:grpSp>
        <p:nvGrpSpPr>
          <p:cNvPr id="552" name="Group 20"/>
          <p:cNvGrpSpPr/>
          <p:nvPr/>
        </p:nvGrpSpPr>
        <p:grpSpPr>
          <a:xfrm rot="0">
            <a:off x="9143848" y="5832719"/>
            <a:ext cx="8140751" cy="1002802"/>
            <a:chOff x="0" y="0"/>
            <a:chExt cx="10854334" cy="1337069"/>
          </a:xfrm>
        </p:grpSpPr>
        <p:sp>
          <p:nvSpPr>
            <p:cNvPr id="1049634" name="Freeform 21" descr="preencoded.png"/>
            <p:cNvSpPr/>
            <p:nvPr/>
          </p:nvSpPr>
          <p:spPr>
            <a:xfrm rot="0" flipH="0" flipV="0">
              <a:off x="0" y="0"/>
              <a:ext cx="10854309" cy="1337056"/>
            </a:xfrm>
            <a:custGeom>
              <a:avLst/>
              <a:ahLst/>
              <a:rect l="l" t="t" r="r" b="b"/>
              <a:pathLst>
                <a:path w="10854309" h="1337056">
                  <a:moveTo>
                    <a:pt x="0" y="0"/>
                  </a:moveTo>
                  <a:lnTo>
                    <a:pt x="10854309" y="0"/>
                  </a:lnTo>
                  <a:lnTo>
                    <a:pt x="10854309" y="1337056"/>
                  </a:lnTo>
                  <a:lnTo>
                    <a:pt x="0" y="1337056"/>
                  </a:lnTo>
                  <a:lnTo>
                    <a:pt x="0" y="0"/>
                  </a:lnTo>
                  <a:close/>
                </a:path>
              </a:pathLst>
            </a:custGeom>
            <a:blipFill>
              <a:blip xmlns:r="http://schemas.openxmlformats.org/officeDocument/2006/relationships" r:embed="rId5"/>
              <a:stretch>
                <a:fillRect l="-153" t="0" r="-153" b="0"/>
              </a:stretch>
            </a:blipFill>
          </p:spPr>
        </p:sp>
      </p:grpSp>
      <p:sp>
        <p:nvSpPr>
          <p:cNvPr id="1049635" name="TextBox 22"/>
          <p:cNvSpPr txBox="1"/>
          <p:nvPr/>
        </p:nvSpPr>
        <p:spPr>
          <a:xfrm rot="0">
            <a:off x="9394479" y="7045519"/>
            <a:ext cx="2949473" cy="368646"/>
          </a:xfrm>
          <a:prstGeom prst="rect"/>
        </p:spPr>
        <p:txBody>
          <a:bodyPr anchor="t" bIns="0" lIns="0" rIns="0" rtlCol="0" tIns="0">
            <a:spAutoFit/>
          </a:bodyPr>
          <a:p>
            <a:pPr algn="l">
              <a:lnSpc>
                <a:spcPts val="2874"/>
              </a:lnSpc>
            </a:pPr>
            <a:r>
              <a:rPr b="1" sz="2312" lang="en-US">
                <a:solidFill>
                  <a:srgbClr val="00002E"/>
                </a:solidFill>
                <a:latin typeface="Nunito Bold"/>
                <a:ea typeface="Nunito Bold"/>
                <a:cs typeface="Nunito Bold"/>
                <a:sym typeface="Nunito Bold"/>
              </a:rPr>
              <a:t>Monitor &amp; Adapt</a:t>
            </a:r>
          </a:p>
        </p:txBody>
      </p:sp>
      <p:sp>
        <p:nvSpPr>
          <p:cNvPr id="1049636" name="TextBox 23"/>
          <p:cNvSpPr txBox="1"/>
          <p:nvPr/>
        </p:nvSpPr>
        <p:spPr>
          <a:xfrm rot="0">
            <a:off x="9394479" y="7492451"/>
            <a:ext cx="7639498" cy="729997"/>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Continuously track stakeholder satisfaction, anticipate changes, and adjust engagement strategies as needed.</a:t>
            </a:r>
          </a:p>
        </p:txBody>
      </p:sp>
      <p:sp>
        <p:nvSpPr>
          <p:cNvPr id="1049637" name="TextBox 24"/>
          <p:cNvSpPr txBox="1"/>
          <p:nvPr/>
        </p:nvSpPr>
        <p:spPr>
          <a:xfrm rot="0">
            <a:off x="1003249" y="8716566"/>
            <a:ext cx="16281349" cy="364998"/>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By proactively managing relationships, BAs minimize resistance and maximize support, steering projects toward successful outcomes.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555" name=""/>
        <p:cNvGrpSpPr/>
        <p:nvPr/>
      </p:nvGrpSpPr>
      <p:grpSpPr>
        <a:xfrm>
          <a:off x="0" y="0"/>
          <a:ext cx="0" cy="0"/>
          <a:chOff x="0" y="0"/>
          <a:chExt cx="0" cy="0"/>
        </a:xfrm>
      </p:grpSpPr>
      <p:grpSp>
        <p:nvGrpSpPr>
          <p:cNvPr id="556" name="Group 2"/>
          <p:cNvGrpSpPr/>
          <p:nvPr/>
        </p:nvGrpSpPr>
        <p:grpSpPr>
          <a:xfrm rot="0">
            <a:off x="0" y="0"/>
            <a:ext cx="18288000" cy="10287000"/>
            <a:chOff x="0" y="0"/>
            <a:chExt cx="24384000" cy="13716000"/>
          </a:xfrm>
        </p:grpSpPr>
        <p:sp>
          <p:nvSpPr>
            <p:cNvPr id="1049644"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557" name="Group 4"/>
          <p:cNvGrpSpPr/>
          <p:nvPr/>
        </p:nvGrpSpPr>
        <p:grpSpPr>
          <a:xfrm rot="0">
            <a:off x="0" y="0"/>
            <a:ext cx="18288000" cy="10287000"/>
            <a:chOff x="0" y="0"/>
            <a:chExt cx="24384000" cy="13716000"/>
          </a:xfrm>
        </p:grpSpPr>
        <p:sp>
          <p:nvSpPr>
            <p:cNvPr id="1049645"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558" name="Group 6"/>
          <p:cNvGrpSpPr/>
          <p:nvPr/>
        </p:nvGrpSpPr>
        <p:grpSpPr>
          <a:xfrm rot="0">
            <a:off x="0" y="0"/>
            <a:ext cx="18288000" cy="2689327"/>
            <a:chOff x="0" y="0"/>
            <a:chExt cx="24384000" cy="3585769"/>
          </a:xfrm>
        </p:grpSpPr>
        <p:sp>
          <p:nvSpPr>
            <p:cNvPr id="1049646" name="Freeform 7" descr="preencoded.png"/>
            <p:cNvSpPr/>
            <p:nvPr/>
          </p:nvSpPr>
          <p:spPr>
            <a:xfrm rot="0" flipH="0" flipV="0">
              <a:off x="0" y="0"/>
              <a:ext cx="24384000" cy="3585718"/>
            </a:xfrm>
            <a:custGeom>
              <a:avLst/>
              <a:ahLst/>
              <a:rect l="l" t="t" r="r" b="b"/>
              <a:pathLst>
                <a:path w="24384000" h="3585718">
                  <a:moveTo>
                    <a:pt x="0" y="0"/>
                  </a:moveTo>
                  <a:lnTo>
                    <a:pt x="24384000" y="0"/>
                  </a:lnTo>
                  <a:lnTo>
                    <a:pt x="24384000" y="3585718"/>
                  </a:lnTo>
                  <a:lnTo>
                    <a:pt x="0" y="3585718"/>
                  </a:lnTo>
                  <a:lnTo>
                    <a:pt x="0" y="0"/>
                  </a:lnTo>
                  <a:close/>
                </a:path>
              </a:pathLst>
            </a:custGeom>
            <a:blipFill>
              <a:blip xmlns:r="http://schemas.openxmlformats.org/officeDocument/2006/relationships" r:embed="rId2"/>
              <a:stretch>
                <a:fillRect l="0" t="0" r="-121" b="-1"/>
              </a:stretch>
            </a:blipFill>
          </p:spPr>
        </p:sp>
      </p:grpSp>
      <p:sp>
        <p:nvSpPr>
          <p:cNvPr id="1049647" name="TextBox 8"/>
          <p:cNvSpPr txBox="1"/>
          <p:nvPr/>
        </p:nvSpPr>
        <p:spPr>
          <a:xfrm rot="0">
            <a:off x="2157717" y="3763709"/>
            <a:ext cx="9794996" cy="623478"/>
          </a:xfrm>
          <a:prstGeom prst="rect"/>
        </p:spPr>
        <p:txBody>
          <a:bodyPr anchor="t" bIns="0" lIns="0" rIns="0" rtlCol="0" tIns="0">
            <a:spAutoFit/>
          </a:bodyPr>
          <a:p>
            <a:pPr algn="l">
              <a:lnSpc>
                <a:spcPts val="4722"/>
              </a:lnSpc>
            </a:pPr>
            <a:r>
              <a:rPr sz="3186" lang="en-US">
                <a:solidFill>
                  <a:srgbClr val="00002E"/>
                </a:solidFill>
                <a:latin typeface="Nunito"/>
                <a:ea typeface="Nunito"/>
                <a:cs typeface="Nunito"/>
                <a:sym typeface="Nunito"/>
              </a:rPr>
              <a:t>The Benefits of Stakeholder Management</a:t>
            </a:r>
          </a:p>
        </p:txBody>
      </p:sp>
      <p:sp>
        <p:nvSpPr>
          <p:cNvPr id="1049648" name="TextBox 9"/>
          <p:cNvSpPr txBox="1"/>
          <p:nvPr/>
        </p:nvSpPr>
        <p:spPr>
          <a:xfrm rot="0">
            <a:off x="2157708" y="4520956"/>
            <a:ext cx="13972499" cy="1056131"/>
          </a:xfrm>
          <a:prstGeom prst="rect"/>
        </p:spPr>
        <p:txBody>
          <a:bodyPr anchor="t" bIns="0" lIns="0" rIns="0" rtlCol="0" tIns="0">
            <a:spAutoFit/>
          </a:bodyPr>
          <a:p>
            <a:pPr algn="l">
              <a:lnSpc>
                <a:spcPts val="2772"/>
              </a:lnSpc>
            </a:pPr>
            <a:r>
              <a:rPr sz="1800" lang="en-US">
                <a:solidFill>
                  <a:srgbClr val="00002E"/>
                </a:solidFill>
                <a:latin typeface="PT Sans"/>
                <a:ea typeface="PT Sans"/>
                <a:cs typeface="PT Sans"/>
                <a:sym typeface="PT Sans"/>
              </a:rPr>
              <a:t>Effective stakeholder management is not just about avoiding problems; it actively contributes to project success by maximizing collaboration and minimizing friction. It ensures that projects deliver value that truly meets the needs and expectations of all involved parties.</a:t>
            </a:r>
          </a:p>
        </p:txBody>
      </p:sp>
      <p:grpSp>
        <p:nvGrpSpPr>
          <p:cNvPr id="559" name="Group 10"/>
          <p:cNvGrpSpPr/>
          <p:nvPr/>
        </p:nvGrpSpPr>
        <p:grpSpPr>
          <a:xfrm rot="0">
            <a:off x="2157708" y="5353345"/>
            <a:ext cx="537867" cy="537867"/>
            <a:chOff x="0" y="0"/>
            <a:chExt cx="717156" cy="717156"/>
          </a:xfrm>
        </p:grpSpPr>
        <p:sp>
          <p:nvSpPr>
            <p:cNvPr id="1049649" name="Freeform 11" descr="preencoded.png"/>
            <p:cNvSpPr/>
            <p:nvPr/>
          </p:nvSpPr>
          <p:spPr>
            <a:xfrm rot="0" flipH="0" flipV="0">
              <a:off x="0" y="0"/>
              <a:ext cx="717169" cy="717169"/>
            </a:xfrm>
            <a:custGeom>
              <a:avLst/>
              <a:ahLst/>
              <a:rect l="l" t="t" r="r" b="b"/>
              <a:pathLst>
                <a:path w="717169" h="717169">
                  <a:moveTo>
                    <a:pt x="0" y="0"/>
                  </a:moveTo>
                  <a:lnTo>
                    <a:pt x="717169" y="0"/>
                  </a:lnTo>
                  <a:lnTo>
                    <a:pt x="717169" y="717169"/>
                  </a:lnTo>
                  <a:lnTo>
                    <a:pt x="0" y="717169"/>
                  </a:lnTo>
                  <a:lnTo>
                    <a:pt x="0" y="0"/>
                  </a:lnTo>
                  <a:close/>
                </a:path>
              </a:pathLst>
            </a:custGeom>
            <a:blipFill>
              <a:blip xmlns:r="http://schemas.openxmlformats.org/officeDocument/2006/relationships" r:embed="rId3"/>
              <a:stretch>
                <a:fillRect l="0" t="0" r="1" b="-18997"/>
              </a:stretch>
            </a:blipFill>
          </p:spPr>
        </p:sp>
      </p:grpSp>
      <p:sp>
        <p:nvSpPr>
          <p:cNvPr id="1049650" name="TextBox 12"/>
          <p:cNvSpPr txBox="1"/>
          <p:nvPr/>
        </p:nvSpPr>
        <p:spPr>
          <a:xfrm rot="0">
            <a:off x="2157708" y="6017866"/>
            <a:ext cx="2721750" cy="383172"/>
          </a:xfrm>
          <a:prstGeom prst="rect"/>
        </p:spPr>
        <p:txBody>
          <a:bodyPr anchor="t" bIns="0" lIns="0" rIns="0" rtlCol="0" tIns="0">
            <a:spAutoFit/>
          </a:bodyPr>
          <a:p>
            <a:pPr algn="l">
              <a:lnSpc>
                <a:spcPts val="2922"/>
              </a:lnSpc>
            </a:pPr>
            <a:r>
              <a:rPr sz="1936" lang="en-US">
                <a:solidFill>
                  <a:srgbClr val="00002E"/>
                </a:solidFill>
                <a:latin typeface="Nunito"/>
                <a:ea typeface="Nunito"/>
                <a:cs typeface="Nunito"/>
                <a:sym typeface="Nunito"/>
              </a:rPr>
              <a:t>Greater Project Success</a:t>
            </a:r>
          </a:p>
        </p:txBody>
      </p:sp>
      <p:sp>
        <p:nvSpPr>
          <p:cNvPr id="1049651" name="TextBox 13"/>
          <p:cNvSpPr txBox="1"/>
          <p:nvPr/>
        </p:nvSpPr>
        <p:spPr>
          <a:xfrm rot="0">
            <a:off x="2157708" y="6426994"/>
            <a:ext cx="6889499" cy="704088"/>
          </a:xfrm>
          <a:prstGeom prst="rect"/>
        </p:spPr>
        <p:txBody>
          <a:bodyPr anchor="t" bIns="0" lIns="0" rIns="0" rtlCol="0" tIns="0">
            <a:spAutoFit/>
          </a:bodyPr>
          <a:p>
            <a:pPr algn="l">
              <a:lnSpc>
                <a:spcPts val="2772"/>
              </a:lnSpc>
            </a:pPr>
            <a:r>
              <a:rPr b="0" sz="1800" lang="en-US">
                <a:solidFill>
                  <a:srgbClr val="00002E"/>
                </a:solidFill>
                <a:latin typeface="PT Sans"/>
                <a:ea typeface="PT Sans"/>
                <a:cs typeface="PT Sans"/>
                <a:sym typeface="PT Sans"/>
              </a:rPr>
              <a:t>Achieve project goals more consistently by ensuring all parties are aligned and working towards a common vision.</a:t>
            </a:r>
            <a:endParaRPr b="0" sz="1686" lang="en-US">
              <a:solidFill>
                <a:srgbClr val="00002E"/>
              </a:solidFill>
              <a:latin typeface="PT Sans"/>
              <a:ea typeface="PT Sans"/>
              <a:cs typeface="PT Sans"/>
              <a:sym typeface="PT Sans"/>
            </a:endParaRPr>
          </a:p>
        </p:txBody>
      </p:sp>
      <p:grpSp>
        <p:nvGrpSpPr>
          <p:cNvPr id="560" name="Group 14"/>
          <p:cNvGrpSpPr/>
          <p:nvPr/>
        </p:nvGrpSpPr>
        <p:grpSpPr>
          <a:xfrm rot="0">
            <a:off x="9240593" y="5353345"/>
            <a:ext cx="537867" cy="537867"/>
            <a:chOff x="0" y="0"/>
            <a:chExt cx="717156" cy="717156"/>
          </a:xfrm>
        </p:grpSpPr>
        <p:sp>
          <p:nvSpPr>
            <p:cNvPr id="1049652" name="Freeform 15" descr="preencoded.png"/>
            <p:cNvSpPr/>
            <p:nvPr/>
          </p:nvSpPr>
          <p:spPr>
            <a:xfrm rot="0" flipH="0" flipV="0">
              <a:off x="0" y="0"/>
              <a:ext cx="717169" cy="717169"/>
            </a:xfrm>
            <a:custGeom>
              <a:avLst/>
              <a:ahLst/>
              <a:rect l="l" t="t" r="r" b="b"/>
              <a:pathLst>
                <a:path w="717169" h="717169">
                  <a:moveTo>
                    <a:pt x="0" y="0"/>
                  </a:moveTo>
                  <a:lnTo>
                    <a:pt x="717169" y="0"/>
                  </a:lnTo>
                  <a:lnTo>
                    <a:pt x="717169" y="717169"/>
                  </a:lnTo>
                  <a:lnTo>
                    <a:pt x="0" y="717169"/>
                  </a:lnTo>
                  <a:lnTo>
                    <a:pt x="0" y="0"/>
                  </a:lnTo>
                  <a:close/>
                </a:path>
              </a:pathLst>
            </a:custGeom>
            <a:blipFill>
              <a:blip xmlns:r="http://schemas.openxmlformats.org/officeDocument/2006/relationships" r:embed="rId3"/>
              <a:stretch>
                <a:fillRect l="0" t="0" r="1" b="-18997"/>
              </a:stretch>
            </a:blipFill>
          </p:spPr>
        </p:sp>
      </p:grpSp>
      <p:sp>
        <p:nvSpPr>
          <p:cNvPr id="1049653" name="TextBox 16"/>
          <p:cNvSpPr txBox="1"/>
          <p:nvPr/>
        </p:nvSpPr>
        <p:spPr>
          <a:xfrm rot="0">
            <a:off x="9240593" y="6017866"/>
            <a:ext cx="2641502" cy="383172"/>
          </a:xfrm>
          <a:prstGeom prst="rect"/>
        </p:spPr>
        <p:txBody>
          <a:bodyPr anchor="t" bIns="0" lIns="0" rIns="0" rtlCol="0" tIns="0">
            <a:spAutoFit/>
          </a:bodyPr>
          <a:p>
            <a:pPr algn="l">
              <a:lnSpc>
                <a:spcPts val="2922"/>
              </a:lnSpc>
            </a:pPr>
            <a:r>
              <a:rPr sz="1936" lang="en-US">
                <a:solidFill>
                  <a:srgbClr val="00002E"/>
                </a:solidFill>
                <a:latin typeface="Nunito"/>
                <a:ea typeface="Nunito"/>
                <a:cs typeface="Nunito"/>
                <a:sym typeface="Nunito"/>
              </a:rPr>
              <a:t>Stronger Relationships</a:t>
            </a:r>
          </a:p>
        </p:txBody>
      </p:sp>
      <p:sp>
        <p:nvSpPr>
          <p:cNvPr id="1049654" name="TextBox 17"/>
          <p:cNvSpPr txBox="1"/>
          <p:nvPr/>
        </p:nvSpPr>
        <p:spPr>
          <a:xfrm rot="0">
            <a:off x="9240593" y="6426994"/>
            <a:ext cx="6889499" cy="704088"/>
          </a:xfrm>
          <a:prstGeom prst="rect"/>
        </p:spPr>
        <p:txBody>
          <a:bodyPr anchor="t" bIns="0" lIns="0" rIns="0" rtlCol="0" tIns="0">
            <a:spAutoFit/>
          </a:bodyPr>
          <a:p>
            <a:pPr algn="l">
              <a:lnSpc>
                <a:spcPts val="2772"/>
              </a:lnSpc>
            </a:pPr>
            <a:r>
              <a:rPr sz="1800" lang="en-US">
                <a:solidFill>
                  <a:srgbClr val="00002E"/>
                </a:solidFill>
                <a:latin typeface="PT Sans"/>
                <a:ea typeface="PT Sans"/>
                <a:cs typeface="PT Sans"/>
                <a:sym typeface="PT Sans"/>
              </a:rPr>
              <a:t>Build trust and foster positive working relationships, leading to increased cooperation and commitment.</a:t>
            </a:r>
          </a:p>
        </p:txBody>
      </p:sp>
      <p:grpSp>
        <p:nvGrpSpPr>
          <p:cNvPr id="561" name="Group 18"/>
          <p:cNvGrpSpPr/>
          <p:nvPr/>
        </p:nvGrpSpPr>
        <p:grpSpPr>
          <a:xfrm rot="0">
            <a:off x="2157708" y="7394677"/>
            <a:ext cx="537867" cy="537867"/>
            <a:chOff x="0" y="0"/>
            <a:chExt cx="717156" cy="717156"/>
          </a:xfrm>
        </p:grpSpPr>
        <p:sp>
          <p:nvSpPr>
            <p:cNvPr id="1049655" name="Freeform 19" descr="preencoded.png"/>
            <p:cNvSpPr/>
            <p:nvPr/>
          </p:nvSpPr>
          <p:spPr>
            <a:xfrm rot="0" flipH="0" flipV="0">
              <a:off x="0" y="0"/>
              <a:ext cx="717169" cy="717169"/>
            </a:xfrm>
            <a:custGeom>
              <a:avLst/>
              <a:ahLst/>
              <a:rect l="l" t="t" r="r" b="b"/>
              <a:pathLst>
                <a:path w="717169" h="717169">
                  <a:moveTo>
                    <a:pt x="0" y="0"/>
                  </a:moveTo>
                  <a:lnTo>
                    <a:pt x="717169" y="0"/>
                  </a:lnTo>
                  <a:lnTo>
                    <a:pt x="717169" y="717169"/>
                  </a:lnTo>
                  <a:lnTo>
                    <a:pt x="0" y="717169"/>
                  </a:lnTo>
                  <a:lnTo>
                    <a:pt x="0" y="0"/>
                  </a:lnTo>
                  <a:close/>
                </a:path>
              </a:pathLst>
            </a:custGeom>
            <a:blipFill>
              <a:blip xmlns:r="http://schemas.openxmlformats.org/officeDocument/2006/relationships" r:embed="rId3"/>
              <a:stretch>
                <a:fillRect l="0" t="0" r="1" b="-18997"/>
              </a:stretch>
            </a:blipFill>
          </p:spPr>
        </p:sp>
      </p:grpSp>
      <p:sp>
        <p:nvSpPr>
          <p:cNvPr id="1049656" name="TextBox 20"/>
          <p:cNvSpPr txBox="1"/>
          <p:nvPr/>
        </p:nvSpPr>
        <p:spPr>
          <a:xfrm rot="0">
            <a:off x="2157708" y="8059188"/>
            <a:ext cx="2994746" cy="383172"/>
          </a:xfrm>
          <a:prstGeom prst="rect"/>
        </p:spPr>
        <p:txBody>
          <a:bodyPr anchor="t" bIns="0" lIns="0" rIns="0" rtlCol="0" tIns="0">
            <a:spAutoFit/>
          </a:bodyPr>
          <a:p>
            <a:pPr algn="l">
              <a:lnSpc>
                <a:spcPts val="2922"/>
              </a:lnSpc>
            </a:pPr>
            <a:r>
              <a:rPr sz="1936" lang="en-US">
                <a:solidFill>
                  <a:srgbClr val="00002E"/>
                </a:solidFill>
                <a:latin typeface="Nunito"/>
                <a:ea typeface="Nunito"/>
                <a:cs typeface="Nunito"/>
                <a:sym typeface="Nunito"/>
              </a:rPr>
              <a:t>Reduced Risks &amp; Conflicts</a:t>
            </a:r>
          </a:p>
        </p:txBody>
      </p:sp>
      <p:sp>
        <p:nvSpPr>
          <p:cNvPr id="1049657" name="TextBox 21"/>
          <p:cNvSpPr txBox="1"/>
          <p:nvPr/>
        </p:nvSpPr>
        <p:spPr>
          <a:xfrm rot="0">
            <a:off x="2157708" y="8468316"/>
            <a:ext cx="6889499" cy="704087"/>
          </a:xfrm>
          <a:prstGeom prst="rect"/>
        </p:spPr>
        <p:txBody>
          <a:bodyPr anchor="t" bIns="0" lIns="0" rIns="0" rtlCol="0" tIns="0">
            <a:spAutoFit/>
          </a:bodyPr>
          <a:p>
            <a:pPr algn="l">
              <a:lnSpc>
                <a:spcPts val="2772"/>
              </a:lnSpc>
            </a:pPr>
            <a:r>
              <a:rPr sz="1800" lang="en-US">
                <a:solidFill>
                  <a:srgbClr val="00002E"/>
                </a:solidFill>
                <a:latin typeface="PT Sans"/>
                <a:ea typeface="PT Sans"/>
                <a:cs typeface="PT Sans"/>
                <a:sym typeface="PT Sans"/>
              </a:rPr>
              <a:t>Proactively identify and address potential issues and disagreements, leading to smoother project execution.</a:t>
            </a:r>
          </a:p>
        </p:txBody>
      </p:sp>
      <p:grpSp>
        <p:nvGrpSpPr>
          <p:cNvPr id="562" name="Group 22"/>
          <p:cNvGrpSpPr/>
          <p:nvPr/>
        </p:nvGrpSpPr>
        <p:grpSpPr>
          <a:xfrm rot="0">
            <a:off x="9240593" y="7394677"/>
            <a:ext cx="537867" cy="537867"/>
            <a:chOff x="0" y="0"/>
            <a:chExt cx="717156" cy="717156"/>
          </a:xfrm>
        </p:grpSpPr>
        <p:sp>
          <p:nvSpPr>
            <p:cNvPr id="1049658" name="Freeform 23" descr="preencoded.png"/>
            <p:cNvSpPr/>
            <p:nvPr/>
          </p:nvSpPr>
          <p:spPr>
            <a:xfrm rot="0" flipH="0" flipV="0">
              <a:off x="0" y="0"/>
              <a:ext cx="717169" cy="717169"/>
            </a:xfrm>
            <a:custGeom>
              <a:avLst/>
              <a:ahLst/>
              <a:rect l="l" t="t" r="r" b="b"/>
              <a:pathLst>
                <a:path w="717169" h="717169">
                  <a:moveTo>
                    <a:pt x="0" y="0"/>
                  </a:moveTo>
                  <a:lnTo>
                    <a:pt x="717169" y="0"/>
                  </a:lnTo>
                  <a:lnTo>
                    <a:pt x="717169" y="717169"/>
                  </a:lnTo>
                  <a:lnTo>
                    <a:pt x="0" y="717169"/>
                  </a:lnTo>
                  <a:lnTo>
                    <a:pt x="0" y="0"/>
                  </a:lnTo>
                  <a:close/>
                </a:path>
              </a:pathLst>
            </a:custGeom>
            <a:blipFill>
              <a:blip xmlns:r="http://schemas.openxmlformats.org/officeDocument/2006/relationships" r:embed="rId3"/>
              <a:stretch>
                <a:fillRect l="0" t="0" r="1" b="-18997"/>
              </a:stretch>
            </a:blipFill>
          </p:spPr>
        </p:sp>
      </p:grpSp>
      <p:sp>
        <p:nvSpPr>
          <p:cNvPr id="1049659" name="TextBox 24"/>
          <p:cNvSpPr txBox="1"/>
          <p:nvPr/>
        </p:nvSpPr>
        <p:spPr>
          <a:xfrm rot="0">
            <a:off x="9240593" y="8059188"/>
            <a:ext cx="2711996" cy="383172"/>
          </a:xfrm>
          <a:prstGeom prst="rect"/>
        </p:spPr>
        <p:txBody>
          <a:bodyPr anchor="t" bIns="0" lIns="0" rIns="0" rtlCol="0" tIns="0">
            <a:spAutoFit/>
          </a:bodyPr>
          <a:p>
            <a:pPr algn="l">
              <a:lnSpc>
                <a:spcPts val="2922"/>
              </a:lnSpc>
            </a:pPr>
            <a:r>
              <a:rPr sz="1936" lang="en-US">
                <a:solidFill>
                  <a:srgbClr val="00002E"/>
                </a:solidFill>
                <a:latin typeface="Nunito"/>
                <a:ea typeface="Nunito"/>
                <a:cs typeface="Nunito"/>
                <a:sym typeface="Nunito"/>
              </a:rPr>
              <a:t>Better Decision-Making</a:t>
            </a:r>
          </a:p>
        </p:txBody>
      </p:sp>
      <p:sp>
        <p:nvSpPr>
          <p:cNvPr id="1049660" name="TextBox 25"/>
          <p:cNvSpPr txBox="1"/>
          <p:nvPr/>
        </p:nvSpPr>
        <p:spPr>
          <a:xfrm rot="0">
            <a:off x="9240593" y="8468316"/>
            <a:ext cx="6889499" cy="704087"/>
          </a:xfrm>
          <a:prstGeom prst="rect"/>
        </p:spPr>
        <p:txBody>
          <a:bodyPr anchor="t" bIns="0" lIns="0" rIns="0" rtlCol="0" tIns="0">
            <a:spAutoFit/>
          </a:bodyPr>
          <a:p>
            <a:pPr algn="l">
              <a:lnSpc>
                <a:spcPts val="2772"/>
              </a:lnSpc>
            </a:pPr>
            <a:r>
              <a:rPr b="0" sz="1800" lang="en-US">
                <a:solidFill>
                  <a:srgbClr val="00002E"/>
                </a:solidFill>
                <a:latin typeface="PT Sans"/>
                <a:ea typeface="PT Sans"/>
                <a:cs typeface="PT Sans"/>
                <a:sym typeface="PT Sans"/>
              </a:rPr>
              <a:t>Incorporate diverse perspectives and expertise, leading to more robust and informed project decisions.</a:t>
            </a:r>
            <a:endParaRPr b="0" sz="1686" lang="en-US">
              <a:solidFill>
                <a:srgbClr val="00002E"/>
              </a:solidFill>
              <a:latin typeface="PT Sans"/>
              <a:ea typeface="PT Sans"/>
              <a:cs typeface="PT Sans"/>
              <a:sym typeface="PT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565" name=""/>
        <p:cNvGrpSpPr/>
        <p:nvPr/>
      </p:nvGrpSpPr>
      <p:grpSpPr>
        <a:xfrm>
          <a:off x="0" y="0"/>
          <a:ext cx="0" cy="0"/>
          <a:chOff x="0" y="0"/>
          <a:chExt cx="0" cy="0"/>
        </a:xfrm>
      </p:grpSpPr>
      <p:grpSp>
        <p:nvGrpSpPr>
          <p:cNvPr id="566" name="Group 2"/>
          <p:cNvGrpSpPr/>
          <p:nvPr/>
        </p:nvGrpSpPr>
        <p:grpSpPr>
          <a:xfrm rot="0">
            <a:off x="0" y="0"/>
            <a:ext cx="18288000" cy="10287000"/>
            <a:chOff x="0" y="0"/>
            <a:chExt cx="24384000" cy="13716000"/>
          </a:xfrm>
        </p:grpSpPr>
        <p:sp>
          <p:nvSpPr>
            <p:cNvPr id="1049667"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567" name="Group 4"/>
          <p:cNvGrpSpPr/>
          <p:nvPr/>
        </p:nvGrpSpPr>
        <p:grpSpPr>
          <a:xfrm rot="0">
            <a:off x="0" y="0"/>
            <a:ext cx="18288000" cy="10287000"/>
            <a:chOff x="0" y="0"/>
            <a:chExt cx="24384000" cy="13716000"/>
          </a:xfrm>
        </p:grpSpPr>
        <p:sp>
          <p:nvSpPr>
            <p:cNvPr id="1049668"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669" name="TextBox 6"/>
          <p:cNvSpPr txBox="1"/>
          <p:nvPr/>
        </p:nvSpPr>
        <p:spPr>
          <a:xfrm rot="0">
            <a:off x="4113609" y="1720748"/>
            <a:ext cx="5479552" cy="356998"/>
          </a:xfrm>
          <a:prstGeom prst="rect"/>
        </p:spPr>
        <p:txBody>
          <a:bodyPr anchor="t" bIns="0" lIns="0" rIns="0" rtlCol="0" tIns="0">
            <a:spAutoFit/>
          </a:bodyPr>
          <a:p>
            <a:pPr algn="l">
              <a:lnSpc>
                <a:spcPts val="2811"/>
              </a:lnSpc>
            </a:pPr>
            <a:r>
              <a:rPr b="1" sz="2250" lang="en-US">
                <a:solidFill>
                  <a:srgbClr val="00002E"/>
                </a:solidFill>
                <a:latin typeface="Nunito Bold"/>
                <a:ea typeface="Nunito Bold"/>
                <a:cs typeface="Nunito Bold"/>
                <a:sym typeface="Nunito Bold"/>
              </a:rPr>
              <a:t>Key Aspects of Stakeholder Management</a:t>
            </a:r>
          </a:p>
        </p:txBody>
      </p:sp>
      <p:sp>
        <p:nvSpPr>
          <p:cNvPr id="1049670" name="TextBox 7"/>
          <p:cNvSpPr txBox="1"/>
          <p:nvPr/>
        </p:nvSpPr>
        <p:spPr>
          <a:xfrm rot="0">
            <a:off x="4113609" y="2264416"/>
            <a:ext cx="10060629" cy="547116"/>
          </a:xfrm>
          <a:prstGeom prst="rect"/>
        </p:spPr>
        <p:txBody>
          <a:bodyPr anchor="t" bIns="0" lIns="0" rIns="0" rtlCol="0" tIns="0">
            <a:spAutoFit/>
          </a:bodyPr>
          <a:p>
            <a:pPr algn="l">
              <a:lnSpc>
                <a:spcPts val="1436"/>
              </a:lnSpc>
            </a:pPr>
            <a:r>
              <a:rPr sz="1200" lang="en-US">
                <a:solidFill>
                  <a:srgbClr val="00002E"/>
                </a:solidFill>
                <a:latin typeface="PT Sans"/>
                <a:ea typeface="PT Sans"/>
                <a:cs typeface="PT Sans"/>
                <a:sym typeface="PT Sans"/>
              </a:rPr>
              <a:t>Effective stakeholder management encompasses more than just communication; it's a strategic approach to ensuring all parties contribute positively to project outcomes. Focusing on these core aspects helps Business Analysts navigate complex dynamics and foster a collaborative environment.</a:t>
            </a:r>
          </a:p>
        </p:txBody>
      </p:sp>
      <p:grpSp>
        <p:nvGrpSpPr>
          <p:cNvPr id="568" name="Group 8"/>
          <p:cNvGrpSpPr/>
          <p:nvPr/>
        </p:nvGrpSpPr>
        <p:grpSpPr>
          <a:xfrm rot="0">
            <a:off x="4098369" y="2715311"/>
            <a:ext cx="10091109" cy="959910"/>
            <a:chOff x="0" y="0"/>
            <a:chExt cx="13454812" cy="1279881"/>
          </a:xfrm>
        </p:grpSpPr>
        <p:sp>
          <p:nvSpPr>
            <p:cNvPr id="1049671" name="Freeform 9"/>
            <p:cNvSpPr/>
            <p:nvPr/>
          </p:nvSpPr>
          <p:spPr>
            <a:xfrm rot="0" flipH="0" flipV="0">
              <a:off x="20320" y="20320"/>
              <a:ext cx="13414120" cy="1239266"/>
            </a:xfrm>
            <a:custGeom>
              <a:avLst/>
              <a:ahLst/>
              <a:rect l="l" t="t" r="r" b="b"/>
              <a:pathLst>
                <a:path w="13414120" h="1239266">
                  <a:moveTo>
                    <a:pt x="0" y="309880"/>
                  </a:moveTo>
                  <a:cubicBezTo>
                    <a:pt x="0" y="138684"/>
                    <a:pt x="142875" y="0"/>
                    <a:pt x="319024" y="0"/>
                  </a:cubicBezTo>
                  <a:lnTo>
                    <a:pt x="13095097" y="0"/>
                  </a:lnTo>
                  <a:cubicBezTo>
                    <a:pt x="13271245" y="0"/>
                    <a:pt x="13414120" y="138684"/>
                    <a:pt x="13414120" y="309880"/>
                  </a:cubicBezTo>
                  <a:lnTo>
                    <a:pt x="13414120" y="929386"/>
                  </a:lnTo>
                  <a:cubicBezTo>
                    <a:pt x="13414120" y="1100455"/>
                    <a:pt x="13271245" y="1239266"/>
                    <a:pt x="13095097" y="1239266"/>
                  </a:cubicBezTo>
                  <a:lnTo>
                    <a:pt x="319024" y="1239266"/>
                  </a:lnTo>
                  <a:cubicBezTo>
                    <a:pt x="142875" y="1239266"/>
                    <a:pt x="0" y="1100582"/>
                    <a:pt x="0" y="929386"/>
                  </a:cubicBezTo>
                  <a:close/>
                </a:path>
              </a:pathLst>
            </a:custGeom>
            <a:solidFill>
              <a:srgbClr val="F3F3FF">
                <a:alpha val="56078"/>
              </a:srgbClr>
            </a:solidFill>
          </p:spPr>
        </p:sp>
        <p:sp>
          <p:nvSpPr>
            <p:cNvPr id="1049672" name="Freeform 10"/>
            <p:cNvSpPr/>
            <p:nvPr/>
          </p:nvSpPr>
          <p:spPr>
            <a:xfrm rot="0" flipH="0" flipV="0">
              <a:off x="0" y="0"/>
              <a:ext cx="13454760" cy="1279906"/>
            </a:xfrm>
            <a:custGeom>
              <a:avLst/>
              <a:ahLst/>
              <a:rect l="l" t="t" r="r" b="b"/>
              <a:pathLst>
                <a:path w="13454760" h="1279906">
                  <a:moveTo>
                    <a:pt x="0" y="330200"/>
                  </a:moveTo>
                  <a:cubicBezTo>
                    <a:pt x="0" y="147320"/>
                    <a:pt x="152527" y="0"/>
                    <a:pt x="339344" y="0"/>
                  </a:cubicBezTo>
                  <a:lnTo>
                    <a:pt x="13115417" y="0"/>
                  </a:lnTo>
                  <a:lnTo>
                    <a:pt x="13115417" y="20320"/>
                  </a:lnTo>
                  <a:lnTo>
                    <a:pt x="13115417" y="0"/>
                  </a:lnTo>
                  <a:cubicBezTo>
                    <a:pt x="13302233" y="0"/>
                    <a:pt x="13454760" y="147320"/>
                    <a:pt x="13454760" y="330200"/>
                  </a:cubicBezTo>
                  <a:lnTo>
                    <a:pt x="13434440" y="330200"/>
                  </a:lnTo>
                  <a:lnTo>
                    <a:pt x="13454760" y="330200"/>
                  </a:lnTo>
                  <a:lnTo>
                    <a:pt x="13454760" y="949706"/>
                  </a:lnTo>
                  <a:lnTo>
                    <a:pt x="13434440" y="949706"/>
                  </a:lnTo>
                  <a:lnTo>
                    <a:pt x="13454760" y="949706"/>
                  </a:lnTo>
                  <a:cubicBezTo>
                    <a:pt x="13454760" y="1132586"/>
                    <a:pt x="13302233" y="1279906"/>
                    <a:pt x="13115417" y="1279906"/>
                  </a:cubicBezTo>
                  <a:lnTo>
                    <a:pt x="13115417" y="1259586"/>
                  </a:lnTo>
                  <a:lnTo>
                    <a:pt x="13115417" y="1279906"/>
                  </a:lnTo>
                  <a:lnTo>
                    <a:pt x="339344" y="1279906"/>
                  </a:lnTo>
                  <a:lnTo>
                    <a:pt x="339344" y="1259586"/>
                  </a:lnTo>
                  <a:lnTo>
                    <a:pt x="339344" y="1279906"/>
                  </a:lnTo>
                  <a:cubicBezTo>
                    <a:pt x="152527" y="1279906"/>
                    <a:pt x="0" y="1132586"/>
                    <a:pt x="0" y="949706"/>
                  </a:cubicBezTo>
                  <a:lnTo>
                    <a:pt x="0" y="330200"/>
                  </a:lnTo>
                  <a:lnTo>
                    <a:pt x="20320" y="330200"/>
                  </a:lnTo>
                  <a:lnTo>
                    <a:pt x="0" y="330200"/>
                  </a:lnTo>
                  <a:moveTo>
                    <a:pt x="40640" y="330200"/>
                  </a:moveTo>
                  <a:lnTo>
                    <a:pt x="40640" y="949706"/>
                  </a:lnTo>
                  <a:lnTo>
                    <a:pt x="20320" y="949706"/>
                  </a:lnTo>
                  <a:lnTo>
                    <a:pt x="40640" y="949706"/>
                  </a:lnTo>
                  <a:cubicBezTo>
                    <a:pt x="40640" y="1109091"/>
                    <a:pt x="173863" y="1239266"/>
                    <a:pt x="339344" y="1239266"/>
                  </a:cubicBezTo>
                  <a:lnTo>
                    <a:pt x="13115417" y="1239266"/>
                  </a:lnTo>
                  <a:cubicBezTo>
                    <a:pt x="13280898" y="1239266"/>
                    <a:pt x="13414121" y="1109091"/>
                    <a:pt x="13414121" y="949706"/>
                  </a:cubicBezTo>
                  <a:lnTo>
                    <a:pt x="13414121" y="330200"/>
                  </a:lnTo>
                  <a:cubicBezTo>
                    <a:pt x="13414121" y="170815"/>
                    <a:pt x="13280898" y="40640"/>
                    <a:pt x="13115417" y="40640"/>
                  </a:cubicBezTo>
                  <a:lnTo>
                    <a:pt x="339344" y="40640"/>
                  </a:lnTo>
                  <a:lnTo>
                    <a:pt x="339344" y="20320"/>
                  </a:lnTo>
                  <a:lnTo>
                    <a:pt x="339344" y="40640"/>
                  </a:lnTo>
                  <a:cubicBezTo>
                    <a:pt x="173863" y="40640"/>
                    <a:pt x="40640" y="170815"/>
                    <a:pt x="40640" y="330200"/>
                  </a:cubicBezTo>
                  <a:close/>
                </a:path>
              </a:pathLst>
            </a:custGeom>
            <a:solidFill>
              <a:srgbClr val="2D4DF2"/>
            </a:solidFill>
          </p:spPr>
        </p:sp>
      </p:grpSp>
      <p:grpSp>
        <p:nvGrpSpPr>
          <p:cNvPr id="569" name="Group 11"/>
          <p:cNvGrpSpPr/>
          <p:nvPr/>
        </p:nvGrpSpPr>
        <p:grpSpPr>
          <a:xfrm rot="0">
            <a:off x="4132659" y="2749601"/>
            <a:ext cx="619573" cy="891330"/>
            <a:chOff x="0" y="0"/>
            <a:chExt cx="826097" cy="1188441"/>
          </a:xfrm>
        </p:grpSpPr>
        <p:sp>
          <p:nvSpPr>
            <p:cNvPr id="1049673" name="Freeform 12"/>
            <p:cNvSpPr/>
            <p:nvPr/>
          </p:nvSpPr>
          <p:spPr>
            <a:xfrm rot="0" flipH="0" flipV="0">
              <a:off x="0" y="0"/>
              <a:ext cx="826135" cy="1188466"/>
            </a:xfrm>
            <a:custGeom>
              <a:avLst/>
              <a:ahLst/>
              <a:rect l="l" t="t" r="r" b="b"/>
              <a:pathLst>
                <a:path w="826135" h="1188466">
                  <a:moveTo>
                    <a:pt x="0" y="279400"/>
                  </a:moveTo>
                  <a:cubicBezTo>
                    <a:pt x="0" y="125095"/>
                    <a:pt x="125095" y="0"/>
                    <a:pt x="279400" y="0"/>
                  </a:cubicBezTo>
                  <a:lnTo>
                    <a:pt x="546735" y="0"/>
                  </a:lnTo>
                  <a:cubicBezTo>
                    <a:pt x="701040" y="0"/>
                    <a:pt x="826135" y="125095"/>
                    <a:pt x="826135" y="279400"/>
                  </a:cubicBezTo>
                  <a:lnTo>
                    <a:pt x="826135" y="909066"/>
                  </a:lnTo>
                  <a:cubicBezTo>
                    <a:pt x="826135" y="1063371"/>
                    <a:pt x="701040" y="1188466"/>
                    <a:pt x="546735" y="1188466"/>
                  </a:cubicBezTo>
                  <a:lnTo>
                    <a:pt x="279400" y="1188466"/>
                  </a:lnTo>
                  <a:cubicBezTo>
                    <a:pt x="125095" y="1188466"/>
                    <a:pt x="0" y="1063371"/>
                    <a:pt x="0" y="909066"/>
                  </a:cubicBezTo>
                  <a:close/>
                </a:path>
              </a:pathLst>
            </a:custGeom>
            <a:solidFill>
              <a:srgbClr val="F3F3FF"/>
            </a:solidFill>
          </p:spPr>
        </p:sp>
      </p:grpSp>
      <p:grpSp>
        <p:nvGrpSpPr>
          <p:cNvPr id="570" name="Group 13"/>
          <p:cNvGrpSpPr/>
          <p:nvPr/>
        </p:nvGrpSpPr>
        <p:grpSpPr>
          <a:xfrm rot="0">
            <a:off x="4832299" y="2904382"/>
            <a:ext cx="1877320" cy="243335"/>
            <a:chOff x="0" y="0"/>
            <a:chExt cx="2503094" cy="324447"/>
          </a:xfrm>
        </p:grpSpPr>
        <p:sp>
          <p:nvSpPr>
            <p:cNvPr id="1049674" name="Freeform 14"/>
            <p:cNvSpPr/>
            <p:nvPr/>
          </p:nvSpPr>
          <p:spPr>
            <a:xfrm rot="0" flipH="0" flipV="0">
              <a:off x="0" y="0"/>
              <a:ext cx="2503043" cy="324358"/>
            </a:xfrm>
            <a:custGeom>
              <a:avLst/>
              <a:ahLst/>
              <a:rect l="l" t="t" r="r" b="b"/>
              <a:pathLst>
                <a:path w="2503043" h="324358">
                  <a:moveTo>
                    <a:pt x="0" y="162179"/>
                  </a:moveTo>
                  <a:cubicBezTo>
                    <a:pt x="0" y="72644"/>
                    <a:pt x="72644" y="0"/>
                    <a:pt x="162179" y="0"/>
                  </a:cubicBezTo>
                  <a:lnTo>
                    <a:pt x="2340864" y="0"/>
                  </a:lnTo>
                  <a:cubicBezTo>
                    <a:pt x="2430399" y="0"/>
                    <a:pt x="2503043" y="72644"/>
                    <a:pt x="2503043" y="162179"/>
                  </a:cubicBezTo>
                  <a:cubicBezTo>
                    <a:pt x="2503043" y="251714"/>
                    <a:pt x="2430399" y="324358"/>
                    <a:pt x="2340864" y="324358"/>
                  </a:cubicBezTo>
                  <a:lnTo>
                    <a:pt x="162179" y="324358"/>
                  </a:lnTo>
                  <a:cubicBezTo>
                    <a:pt x="72644" y="324485"/>
                    <a:pt x="0" y="251841"/>
                    <a:pt x="0" y="162179"/>
                  </a:cubicBezTo>
                  <a:close/>
                </a:path>
              </a:pathLst>
            </a:custGeom>
            <a:solidFill>
              <a:srgbClr val="CFD6FC"/>
            </a:solidFill>
          </p:spPr>
        </p:sp>
      </p:grpSp>
      <p:sp>
        <p:nvSpPr>
          <p:cNvPr id="1049675" name="Freeform 15" descr="preencoded.png"/>
          <p:cNvSpPr/>
          <p:nvPr/>
        </p:nvSpPr>
        <p:spPr>
          <a:xfrm rot="0" flipH="0" flipV="0">
            <a:off x="4925168" y="2964056"/>
            <a:ext cx="123825" cy="123825"/>
          </a:xfrm>
          <a:custGeom>
            <a:avLst/>
            <a:ahLst/>
            <a:rect l="l" t="t" r="r" b="b"/>
            <a:pathLst>
              <a:path w="123825" h="123825">
                <a:moveTo>
                  <a:pt x="0" y="0"/>
                </a:moveTo>
                <a:lnTo>
                  <a:pt x="123825" y="0"/>
                </a:lnTo>
                <a:lnTo>
                  <a:pt x="123825" y="123825"/>
                </a:lnTo>
                <a:lnTo>
                  <a:pt x="0" y="123825"/>
                </a:lnTo>
                <a:lnTo>
                  <a:pt x="0" y="0"/>
                </a:lnTo>
                <a:close/>
              </a:path>
            </a:pathLst>
          </a:custGeom>
          <a:blipFill>
            <a:blip xmlns:r="http://schemas.openxmlformats.org/officeDocument/2006/relationships" r:embed="rId2"/>
            <a:stretch>
              <a:fillRect l="0" t="-3846" r="0" b="-3846"/>
            </a:stretch>
          </a:blipFill>
        </p:spPr>
      </p:sp>
      <p:sp>
        <p:nvSpPr>
          <p:cNvPr id="1049676" name="TextBox 16"/>
          <p:cNvSpPr txBox="1"/>
          <p:nvPr/>
        </p:nvSpPr>
        <p:spPr>
          <a:xfrm rot="0">
            <a:off x="5110905" y="2950816"/>
            <a:ext cx="1505845" cy="150466"/>
          </a:xfrm>
          <a:prstGeom prst="rect"/>
        </p:spPr>
        <p:txBody>
          <a:bodyPr anchor="t" bIns="0" lIns="0" rIns="0" rtlCol="0" tIns="0">
            <a:spAutoFit/>
          </a:bodyPr>
          <a:p>
            <a:pPr algn="l">
              <a:lnSpc>
                <a:spcPts val="1124"/>
              </a:lnSpc>
            </a:pPr>
            <a:r>
              <a:rPr sz="936" lang="en-US">
                <a:solidFill>
                  <a:srgbClr val="00002E"/>
                </a:solidFill>
                <a:latin typeface="PT Sans"/>
                <a:ea typeface="PT Sans"/>
                <a:cs typeface="PT Sans"/>
                <a:sym typeface="PT Sans"/>
              </a:rPr>
              <a:t>PROACTIVE IDENTIFICATION</a:t>
            </a:r>
          </a:p>
        </p:txBody>
      </p:sp>
      <p:sp>
        <p:nvSpPr>
          <p:cNvPr id="1049677" name="TextBox 17"/>
          <p:cNvSpPr txBox="1"/>
          <p:nvPr/>
        </p:nvSpPr>
        <p:spPr>
          <a:xfrm rot="0">
            <a:off x="4832299" y="3237900"/>
            <a:ext cx="9168108" cy="187966"/>
          </a:xfrm>
          <a:prstGeom prst="rect"/>
        </p:spPr>
        <p:txBody>
          <a:bodyPr anchor="t" bIns="0" lIns="0" rIns="0" rtlCol="0" tIns="0">
            <a:spAutoFit/>
          </a:bodyPr>
          <a:p>
            <a:pPr algn="l">
              <a:lnSpc>
                <a:spcPts val="1436"/>
              </a:lnSpc>
            </a:pPr>
            <a:r>
              <a:rPr sz="1200" lang="en-US">
                <a:solidFill>
                  <a:srgbClr val="00002E"/>
                </a:solidFill>
                <a:latin typeface="PT Sans"/>
                <a:ea typeface="PT Sans"/>
                <a:cs typeface="PT Sans"/>
                <a:sym typeface="PT Sans"/>
              </a:rPr>
              <a:t>Don't wait for issues to arise; identify all relevant stakeholders, including those with indirect influence, from the project's inception.</a:t>
            </a:r>
          </a:p>
        </p:txBody>
      </p:sp>
      <p:grpSp>
        <p:nvGrpSpPr>
          <p:cNvPr id="571" name="Group 18"/>
          <p:cNvGrpSpPr/>
          <p:nvPr/>
        </p:nvGrpSpPr>
        <p:grpSpPr>
          <a:xfrm rot="0">
            <a:off x="4098369" y="3724808"/>
            <a:ext cx="10091109" cy="959910"/>
            <a:chOff x="0" y="0"/>
            <a:chExt cx="13454812" cy="1279881"/>
          </a:xfrm>
        </p:grpSpPr>
        <p:sp>
          <p:nvSpPr>
            <p:cNvPr id="1049678" name="Freeform 19"/>
            <p:cNvSpPr/>
            <p:nvPr/>
          </p:nvSpPr>
          <p:spPr>
            <a:xfrm rot="0" flipH="0" flipV="0">
              <a:off x="20320" y="20320"/>
              <a:ext cx="13414120" cy="1239266"/>
            </a:xfrm>
            <a:custGeom>
              <a:avLst/>
              <a:ahLst/>
              <a:rect l="l" t="t" r="r" b="b"/>
              <a:pathLst>
                <a:path w="13414120" h="1239266">
                  <a:moveTo>
                    <a:pt x="0" y="309880"/>
                  </a:moveTo>
                  <a:cubicBezTo>
                    <a:pt x="0" y="138684"/>
                    <a:pt x="142875" y="0"/>
                    <a:pt x="319024" y="0"/>
                  </a:cubicBezTo>
                  <a:lnTo>
                    <a:pt x="13095097" y="0"/>
                  </a:lnTo>
                  <a:cubicBezTo>
                    <a:pt x="13271245" y="0"/>
                    <a:pt x="13414120" y="138684"/>
                    <a:pt x="13414120" y="309880"/>
                  </a:cubicBezTo>
                  <a:lnTo>
                    <a:pt x="13414120" y="929386"/>
                  </a:lnTo>
                  <a:cubicBezTo>
                    <a:pt x="13414120" y="1100455"/>
                    <a:pt x="13271245" y="1239266"/>
                    <a:pt x="13095097" y="1239266"/>
                  </a:cubicBezTo>
                  <a:lnTo>
                    <a:pt x="319024" y="1239266"/>
                  </a:lnTo>
                  <a:cubicBezTo>
                    <a:pt x="142875" y="1239266"/>
                    <a:pt x="0" y="1100582"/>
                    <a:pt x="0" y="929386"/>
                  </a:cubicBezTo>
                  <a:close/>
                </a:path>
              </a:pathLst>
            </a:custGeom>
            <a:solidFill>
              <a:srgbClr val="F3F3FF">
                <a:alpha val="56078"/>
              </a:srgbClr>
            </a:solidFill>
          </p:spPr>
        </p:sp>
        <p:sp>
          <p:nvSpPr>
            <p:cNvPr id="1049679" name="Freeform 20"/>
            <p:cNvSpPr/>
            <p:nvPr/>
          </p:nvSpPr>
          <p:spPr>
            <a:xfrm rot="0" flipH="0" flipV="0">
              <a:off x="0" y="0"/>
              <a:ext cx="13454760" cy="1279906"/>
            </a:xfrm>
            <a:custGeom>
              <a:avLst/>
              <a:ahLst/>
              <a:rect l="l" t="t" r="r" b="b"/>
              <a:pathLst>
                <a:path w="13454760" h="1279906">
                  <a:moveTo>
                    <a:pt x="0" y="330200"/>
                  </a:moveTo>
                  <a:cubicBezTo>
                    <a:pt x="0" y="147320"/>
                    <a:pt x="152527" y="0"/>
                    <a:pt x="339344" y="0"/>
                  </a:cubicBezTo>
                  <a:lnTo>
                    <a:pt x="13115417" y="0"/>
                  </a:lnTo>
                  <a:lnTo>
                    <a:pt x="13115417" y="20320"/>
                  </a:lnTo>
                  <a:lnTo>
                    <a:pt x="13115417" y="0"/>
                  </a:lnTo>
                  <a:cubicBezTo>
                    <a:pt x="13302233" y="0"/>
                    <a:pt x="13454760" y="147320"/>
                    <a:pt x="13454760" y="330200"/>
                  </a:cubicBezTo>
                  <a:lnTo>
                    <a:pt x="13434440" y="330200"/>
                  </a:lnTo>
                  <a:lnTo>
                    <a:pt x="13454760" y="330200"/>
                  </a:lnTo>
                  <a:lnTo>
                    <a:pt x="13454760" y="949706"/>
                  </a:lnTo>
                  <a:lnTo>
                    <a:pt x="13434440" y="949706"/>
                  </a:lnTo>
                  <a:lnTo>
                    <a:pt x="13454760" y="949706"/>
                  </a:lnTo>
                  <a:cubicBezTo>
                    <a:pt x="13454760" y="1132586"/>
                    <a:pt x="13302233" y="1279906"/>
                    <a:pt x="13115417" y="1279906"/>
                  </a:cubicBezTo>
                  <a:lnTo>
                    <a:pt x="13115417" y="1259586"/>
                  </a:lnTo>
                  <a:lnTo>
                    <a:pt x="13115417" y="1279906"/>
                  </a:lnTo>
                  <a:lnTo>
                    <a:pt x="339344" y="1279906"/>
                  </a:lnTo>
                  <a:lnTo>
                    <a:pt x="339344" y="1259586"/>
                  </a:lnTo>
                  <a:lnTo>
                    <a:pt x="339344" y="1279906"/>
                  </a:lnTo>
                  <a:cubicBezTo>
                    <a:pt x="152527" y="1279906"/>
                    <a:pt x="0" y="1132586"/>
                    <a:pt x="0" y="949706"/>
                  </a:cubicBezTo>
                  <a:lnTo>
                    <a:pt x="0" y="330200"/>
                  </a:lnTo>
                  <a:lnTo>
                    <a:pt x="20320" y="330200"/>
                  </a:lnTo>
                  <a:lnTo>
                    <a:pt x="0" y="330200"/>
                  </a:lnTo>
                  <a:moveTo>
                    <a:pt x="40640" y="330200"/>
                  </a:moveTo>
                  <a:lnTo>
                    <a:pt x="40640" y="949706"/>
                  </a:lnTo>
                  <a:lnTo>
                    <a:pt x="20320" y="949706"/>
                  </a:lnTo>
                  <a:lnTo>
                    <a:pt x="40640" y="949706"/>
                  </a:lnTo>
                  <a:cubicBezTo>
                    <a:pt x="40640" y="1109091"/>
                    <a:pt x="173863" y="1239266"/>
                    <a:pt x="339344" y="1239266"/>
                  </a:cubicBezTo>
                  <a:lnTo>
                    <a:pt x="13115417" y="1239266"/>
                  </a:lnTo>
                  <a:cubicBezTo>
                    <a:pt x="13280898" y="1239266"/>
                    <a:pt x="13414121" y="1109091"/>
                    <a:pt x="13414121" y="949706"/>
                  </a:cubicBezTo>
                  <a:lnTo>
                    <a:pt x="13414121" y="330200"/>
                  </a:lnTo>
                  <a:cubicBezTo>
                    <a:pt x="13414121" y="170815"/>
                    <a:pt x="13280898" y="40640"/>
                    <a:pt x="13115417" y="40640"/>
                  </a:cubicBezTo>
                  <a:lnTo>
                    <a:pt x="339344" y="40640"/>
                  </a:lnTo>
                  <a:lnTo>
                    <a:pt x="339344" y="20320"/>
                  </a:lnTo>
                  <a:lnTo>
                    <a:pt x="339344" y="40640"/>
                  </a:lnTo>
                  <a:cubicBezTo>
                    <a:pt x="173863" y="40640"/>
                    <a:pt x="40640" y="170815"/>
                    <a:pt x="40640" y="330200"/>
                  </a:cubicBezTo>
                  <a:close/>
                </a:path>
              </a:pathLst>
            </a:custGeom>
            <a:solidFill>
              <a:srgbClr val="018CE1"/>
            </a:solidFill>
          </p:spPr>
        </p:sp>
      </p:grpSp>
      <p:grpSp>
        <p:nvGrpSpPr>
          <p:cNvPr id="572" name="Group 21"/>
          <p:cNvGrpSpPr/>
          <p:nvPr/>
        </p:nvGrpSpPr>
        <p:grpSpPr>
          <a:xfrm rot="0">
            <a:off x="4132659" y="3759098"/>
            <a:ext cx="619573" cy="891330"/>
            <a:chOff x="0" y="0"/>
            <a:chExt cx="826097" cy="1188441"/>
          </a:xfrm>
        </p:grpSpPr>
        <p:sp>
          <p:nvSpPr>
            <p:cNvPr id="1049680" name="Freeform 22"/>
            <p:cNvSpPr/>
            <p:nvPr/>
          </p:nvSpPr>
          <p:spPr>
            <a:xfrm rot="0" flipH="0" flipV="0">
              <a:off x="0" y="0"/>
              <a:ext cx="826135" cy="1188466"/>
            </a:xfrm>
            <a:custGeom>
              <a:avLst/>
              <a:ahLst/>
              <a:rect l="l" t="t" r="r" b="b"/>
              <a:pathLst>
                <a:path w="826135" h="1188466">
                  <a:moveTo>
                    <a:pt x="0" y="279400"/>
                  </a:moveTo>
                  <a:cubicBezTo>
                    <a:pt x="0" y="125095"/>
                    <a:pt x="125095" y="0"/>
                    <a:pt x="279400" y="0"/>
                  </a:cubicBezTo>
                  <a:lnTo>
                    <a:pt x="546735" y="0"/>
                  </a:lnTo>
                  <a:cubicBezTo>
                    <a:pt x="701040" y="0"/>
                    <a:pt x="826135" y="125095"/>
                    <a:pt x="826135" y="279400"/>
                  </a:cubicBezTo>
                  <a:lnTo>
                    <a:pt x="826135" y="909066"/>
                  </a:lnTo>
                  <a:cubicBezTo>
                    <a:pt x="826135" y="1063371"/>
                    <a:pt x="701040" y="1188466"/>
                    <a:pt x="546735" y="1188466"/>
                  </a:cubicBezTo>
                  <a:lnTo>
                    <a:pt x="279400" y="1188466"/>
                  </a:lnTo>
                  <a:cubicBezTo>
                    <a:pt x="125095" y="1188466"/>
                    <a:pt x="0" y="1063371"/>
                    <a:pt x="0" y="909066"/>
                  </a:cubicBezTo>
                  <a:close/>
                </a:path>
              </a:pathLst>
            </a:custGeom>
            <a:solidFill>
              <a:srgbClr val="F3F3FF"/>
            </a:solidFill>
          </p:spPr>
        </p:sp>
      </p:grpSp>
      <p:grpSp>
        <p:nvGrpSpPr>
          <p:cNvPr id="573" name="Group 23"/>
          <p:cNvGrpSpPr/>
          <p:nvPr/>
        </p:nvGrpSpPr>
        <p:grpSpPr>
          <a:xfrm rot="0">
            <a:off x="4832299" y="3913880"/>
            <a:ext cx="1887436" cy="243335"/>
            <a:chOff x="0" y="0"/>
            <a:chExt cx="2516581" cy="324447"/>
          </a:xfrm>
        </p:grpSpPr>
        <p:sp>
          <p:nvSpPr>
            <p:cNvPr id="1049681" name="Freeform 24"/>
            <p:cNvSpPr/>
            <p:nvPr/>
          </p:nvSpPr>
          <p:spPr>
            <a:xfrm rot="0" flipH="0" flipV="0">
              <a:off x="0" y="0"/>
              <a:ext cx="2516505" cy="324358"/>
            </a:xfrm>
            <a:custGeom>
              <a:avLst/>
              <a:ahLst/>
              <a:rect l="l" t="t" r="r" b="b"/>
              <a:pathLst>
                <a:path w="2516505" h="324358">
                  <a:moveTo>
                    <a:pt x="0" y="162179"/>
                  </a:moveTo>
                  <a:cubicBezTo>
                    <a:pt x="0" y="72644"/>
                    <a:pt x="72644" y="0"/>
                    <a:pt x="162179" y="0"/>
                  </a:cubicBezTo>
                  <a:lnTo>
                    <a:pt x="2354326" y="0"/>
                  </a:lnTo>
                  <a:cubicBezTo>
                    <a:pt x="2443861" y="0"/>
                    <a:pt x="2516505" y="72644"/>
                    <a:pt x="2516505" y="162179"/>
                  </a:cubicBezTo>
                  <a:cubicBezTo>
                    <a:pt x="2516505" y="251714"/>
                    <a:pt x="2443861" y="324358"/>
                    <a:pt x="2354326" y="324358"/>
                  </a:cubicBezTo>
                  <a:lnTo>
                    <a:pt x="162179" y="324358"/>
                  </a:lnTo>
                  <a:cubicBezTo>
                    <a:pt x="72644" y="324485"/>
                    <a:pt x="0" y="251841"/>
                    <a:pt x="0" y="162179"/>
                  </a:cubicBezTo>
                  <a:close/>
                </a:path>
              </a:pathLst>
            </a:custGeom>
            <a:solidFill>
              <a:srgbClr val="CFD6FC"/>
            </a:solidFill>
          </p:spPr>
        </p:sp>
      </p:grpSp>
      <p:sp>
        <p:nvSpPr>
          <p:cNvPr id="1049682" name="Freeform 25" descr="preencoded.png"/>
          <p:cNvSpPr/>
          <p:nvPr/>
        </p:nvSpPr>
        <p:spPr>
          <a:xfrm rot="0" flipH="0" flipV="0">
            <a:off x="4925168" y="3973563"/>
            <a:ext cx="123825" cy="123825"/>
          </a:xfrm>
          <a:custGeom>
            <a:avLst/>
            <a:ahLst/>
            <a:rect l="l" t="t" r="r" b="b"/>
            <a:pathLst>
              <a:path w="123825" h="123825">
                <a:moveTo>
                  <a:pt x="0" y="0"/>
                </a:moveTo>
                <a:lnTo>
                  <a:pt x="123825" y="0"/>
                </a:lnTo>
                <a:lnTo>
                  <a:pt x="123825" y="123825"/>
                </a:lnTo>
                <a:lnTo>
                  <a:pt x="0" y="123825"/>
                </a:lnTo>
                <a:lnTo>
                  <a:pt x="0" y="0"/>
                </a:lnTo>
                <a:close/>
              </a:path>
            </a:pathLst>
          </a:custGeom>
          <a:blipFill>
            <a:blip xmlns:r="http://schemas.openxmlformats.org/officeDocument/2006/relationships" r:embed="rId3"/>
            <a:stretch>
              <a:fillRect l="-7692" t="0" r="-7692" b="0"/>
            </a:stretch>
          </a:blipFill>
        </p:spPr>
      </p:sp>
      <p:sp>
        <p:nvSpPr>
          <p:cNvPr id="1049683" name="TextBox 26"/>
          <p:cNvSpPr txBox="1"/>
          <p:nvPr/>
        </p:nvSpPr>
        <p:spPr>
          <a:xfrm rot="0">
            <a:off x="5110905" y="3960314"/>
            <a:ext cx="1515961" cy="150466"/>
          </a:xfrm>
          <a:prstGeom prst="rect"/>
        </p:spPr>
        <p:txBody>
          <a:bodyPr anchor="t" bIns="0" lIns="0" rIns="0" rtlCol="0" tIns="0">
            <a:spAutoFit/>
          </a:bodyPr>
          <a:p>
            <a:pPr algn="l">
              <a:lnSpc>
                <a:spcPts val="1124"/>
              </a:lnSpc>
            </a:pPr>
            <a:r>
              <a:rPr sz="936" lang="en-US">
                <a:solidFill>
                  <a:srgbClr val="00002E"/>
                </a:solidFill>
                <a:latin typeface="PT Sans"/>
                <a:ea typeface="PT Sans"/>
                <a:cs typeface="PT Sans"/>
                <a:sym typeface="PT Sans"/>
              </a:rPr>
              <a:t>TAILORED COMMUNICATION</a:t>
            </a:r>
          </a:p>
        </p:txBody>
      </p:sp>
      <p:sp>
        <p:nvSpPr>
          <p:cNvPr id="1049684" name="TextBox 27"/>
          <p:cNvSpPr txBox="1"/>
          <p:nvPr/>
        </p:nvSpPr>
        <p:spPr>
          <a:xfrm rot="0">
            <a:off x="4832299" y="4247407"/>
            <a:ext cx="9168108" cy="187966"/>
          </a:xfrm>
          <a:prstGeom prst="rect"/>
        </p:spPr>
        <p:txBody>
          <a:bodyPr anchor="t" bIns="0" lIns="0" rIns="0" rtlCol="0" tIns="0">
            <a:spAutoFit/>
          </a:bodyPr>
          <a:p>
            <a:pPr algn="l">
              <a:lnSpc>
                <a:spcPts val="1436"/>
              </a:lnSpc>
            </a:pPr>
            <a:r>
              <a:rPr sz="1200" lang="en-US">
                <a:solidFill>
                  <a:srgbClr val="00002E"/>
                </a:solidFill>
                <a:latin typeface="PT Sans"/>
                <a:ea typeface="PT Sans"/>
                <a:cs typeface="PT Sans"/>
                <a:sym typeface="PT Sans"/>
              </a:rPr>
              <a:t>Adapt communication styles, frequency, and content to meet the specific needs and preferences of diverse stakeholder groups.</a:t>
            </a:r>
          </a:p>
        </p:txBody>
      </p:sp>
      <p:grpSp>
        <p:nvGrpSpPr>
          <p:cNvPr id="574" name="Group 28"/>
          <p:cNvGrpSpPr/>
          <p:nvPr/>
        </p:nvGrpSpPr>
        <p:grpSpPr>
          <a:xfrm rot="0">
            <a:off x="4098369" y="4734316"/>
            <a:ext cx="10091109" cy="1087603"/>
            <a:chOff x="0" y="0"/>
            <a:chExt cx="13454812" cy="1450137"/>
          </a:xfrm>
        </p:grpSpPr>
        <p:sp>
          <p:nvSpPr>
            <p:cNvPr id="1049685" name="Freeform 29"/>
            <p:cNvSpPr/>
            <p:nvPr/>
          </p:nvSpPr>
          <p:spPr>
            <a:xfrm rot="0" flipH="0" flipV="0">
              <a:off x="20320" y="20320"/>
              <a:ext cx="13414122" cy="1409573"/>
            </a:xfrm>
            <a:custGeom>
              <a:avLst/>
              <a:ahLst/>
              <a:rect l="l" t="t" r="r" b="b"/>
              <a:pathLst>
                <a:path w="13414122" h="1409573">
                  <a:moveTo>
                    <a:pt x="0" y="309880"/>
                  </a:moveTo>
                  <a:cubicBezTo>
                    <a:pt x="0" y="138684"/>
                    <a:pt x="142240" y="0"/>
                    <a:pt x="317754" y="0"/>
                  </a:cubicBezTo>
                  <a:lnTo>
                    <a:pt x="13096368" y="0"/>
                  </a:lnTo>
                  <a:cubicBezTo>
                    <a:pt x="13271881" y="0"/>
                    <a:pt x="13414122" y="138684"/>
                    <a:pt x="13414122" y="309880"/>
                  </a:cubicBezTo>
                  <a:lnTo>
                    <a:pt x="13414122" y="1099693"/>
                  </a:lnTo>
                  <a:cubicBezTo>
                    <a:pt x="13414122" y="1270762"/>
                    <a:pt x="13271881" y="1409573"/>
                    <a:pt x="13096368" y="1409573"/>
                  </a:cubicBezTo>
                  <a:lnTo>
                    <a:pt x="317754" y="1409573"/>
                  </a:lnTo>
                  <a:cubicBezTo>
                    <a:pt x="142240" y="1409573"/>
                    <a:pt x="0" y="1270889"/>
                    <a:pt x="0" y="1099693"/>
                  </a:cubicBezTo>
                  <a:close/>
                </a:path>
              </a:pathLst>
            </a:custGeom>
            <a:solidFill>
              <a:srgbClr val="F3F3FF">
                <a:alpha val="56078"/>
              </a:srgbClr>
            </a:solidFill>
          </p:spPr>
        </p:sp>
        <p:sp>
          <p:nvSpPr>
            <p:cNvPr id="1049686" name="Freeform 30"/>
            <p:cNvSpPr/>
            <p:nvPr/>
          </p:nvSpPr>
          <p:spPr>
            <a:xfrm rot="0" flipH="0" flipV="0">
              <a:off x="0" y="0"/>
              <a:ext cx="13454762" cy="1450213"/>
            </a:xfrm>
            <a:custGeom>
              <a:avLst/>
              <a:ahLst/>
              <a:rect l="l" t="t" r="r" b="b"/>
              <a:pathLst>
                <a:path w="13454762" h="1450213">
                  <a:moveTo>
                    <a:pt x="0" y="330200"/>
                  </a:moveTo>
                  <a:cubicBezTo>
                    <a:pt x="0" y="147320"/>
                    <a:pt x="151892" y="0"/>
                    <a:pt x="338074" y="0"/>
                  </a:cubicBezTo>
                  <a:lnTo>
                    <a:pt x="13116688" y="0"/>
                  </a:lnTo>
                  <a:lnTo>
                    <a:pt x="13116688" y="20320"/>
                  </a:lnTo>
                  <a:lnTo>
                    <a:pt x="13116688" y="0"/>
                  </a:lnTo>
                  <a:cubicBezTo>
                    <a:pt x="13302997" y="0"/>
                    <a:pt x="13454762" y="147320"/>
                    <a:pt x="13454762" y="330200"/>
                  </a:cubicBezTo>
                  <a:lnTo>
                    <a:pt x="13434442" y="330200"/>
                  </a:lnTo>
                  <a:lnTo>
                    <a:pt x="13454762" y="330200"/>
                  </a:lnTo>
                  <a:lnTo>
                    <a:pt x="13454762" y="1120013"/>
                  </a:lnTo>
                  <a:lnTo>
                    <a:pt x="13434442" y="1120013"/>
                  </a:lnTo>
                  <a:lnTo>
                    <a:pt x="13454762" y="1120013"/>
                  </a:lnTo>
                  <a:cubicBezTo>
                    <a:pt x="13454762" y="1302893"/>
                    <a:pt x="13302870" y="1450213"/>
                    <a:pt x="13116688" y="1450213"/>
                  </a:cubicBezTo>
                  <a:lnTo>
                    <a:pt x="13116688" y="1429893"/>
                  </a:lnTo>
                  <a:lnTo>
                    <a:pt x="13116688" y="1450213"/>
                  </a:lnTo>
                  <a:lnTo>
                    <a:pt x="338074" y="1450213"/>
                  </a:lnTo>
                  <a:lnTo>
                    <a:pt x="338074" y="1429893"/>
                  </a:lnTo>
                  <a:lnTo>
                    <a:pt x="338074" y="1450213"/>
                  </a:lnTo>
                  <a:cubicBezTo>
                    <a:pt x="151765" y="1450213"/>
                    <a:pt x="0" y="1302893"/>
                    <a:pt x="0" y="1120013"/>
                  </a:cubicBezTo>
                  <a:lnTo>
                    <a:pt x="0" y="330200"/>
                  </a:lnTo>
                  <a:lnTo>
                    <a:pt x="20320" y="330200"/>
                  </a:lnTo>
                  <a:lnTo>
                    <a:pt x="0" y="330200"/>
                  </a:lnTo>
                  <a:moveTo>
                    <a:pt x="40640" y="330200"/>
                  </a:moveTo>
                  <a:lnTo>
                    <a:pt x="40640" y="1120013"/>
                  </a:lnTo>
                  <a:lnTo>
                    <a:pt x="20320" y="1120013"/>
                  </a:lnTo>
                  <a:lnTo>
                    <a:pt x="40640" y="1120013"/>
                  </a:lnTo>
                  <a:cubicBezTo>
                    <a:pt x="40640" y="1279398"/>
                    <a:pt x="173355" y="1409573"/>
                    <a:pt x="338074" y="1409573"/>
                  </a:cubicBezTo>
                  <a:lnTo>
                    <a:pt x="13116688" y="1409573"/>
                  </a:lnTo>
                  <a:cubicBezTo>
                    <a:pt x="13281533" y="1409573"/>
                    <a:pt x="13414122" y="1279525"/>
                    <a:pt x="13414122" y="1120013"/>
                  </a:cubicBezTo>
                  <a:lnTo>
                    <a:pt x="13414122" y="330200"/>
                  </a:lnTo>
                  <a:cubicBezTo>
                    <a:pt x="13414122" y="170815"/>
                    <a:pt x="13281406" y="40640"/>
                    <a:pt x="13116688" y="40640"/>
                  </a:cubicBezTo>
                  <a:lnTo>
                    <a:pt x="338074" y="40640"/>
                  </a:lnTo>
                  <a:lnTo>
                    <a:pt x="338074" y="20320"/>
                  </a:lnTo>
                  <a:lnTo>
                    <a:pt x="338074" y="40640"/>
                  </a:lnTo>
                  <a:cubicBezTo>
                    <a:pt x="173355" y="40640"/>
                    <a:pt x="40640" y="170688"/>
                    <a:pt x="40640" y="330200"/>
                  </a:cubicBezTo>
                  <a:close/>
                </a:path>
              </a:pathLst>
            </a:custGeom>
            <a:solidFill>
              <a:srgbClr val="DA33BF"/>
            </a:solidFill>
          </p:spPr>
        </p:sp>
      </p:grpSp>
      <p:grpSp>
        <p:nvGrpSpPr>
          <p:cNvPr id="575" name="Group 31"/>
          <p:cNvGrpSpPr/>
          <p:nvPr/>
        </p:nvGrpSpPr>
        <p:grpSpPr>
          <a:xfrm rot="0">
            <a:off x="4132659" y="4768606"/>
            <a:ext cx="619573" cy="1019023"/>
            <a:chOff x="0" y="0"/>
            <a:chExt cx="826097" cy="1358697"/>
          </a:xfrm>
        </p:grpSpPr>
        <p:sp>
          <p:nvSpPr>
            <p:cNvPr id="1049687" name="Freeform 32"/>
            <p:cNvSpPr/>
            <p:nvPr/>
          </p:nvSpPr>
          <p:spPr>
            <a:xfrm rot="0" flipH="0" flipV="0">
              <a:off x="0" y="0"/>
              <a:ext cx="826135" cy="1358773"/>
            </a:xfrm>
            <a:custGeom>
              <a:avLst/>
              <a:ahLst/>
              <a:rect l="l" t="t" r="r" b="b"/>
              <a:pathLst>
                <a:path w="826135" h="1358773">
                  <a:moveTo>
                    <a:pt x="0" y="279400"/>
                  </a:moveTo>
                  <a:cubicBezTo>
                    <a:pt x="0" y="125095"/>
                    <a:pt x="125095" y="0"/>
                    <a:pt x="279400" y="0"/>
                  </a:cubicBezTo>
                  <a:lnTo>
                    <a:pt x="546735" y="0"/>
                  </a:lnTo>
                  <a:cubicBezTo>
                    <a:pt x="701040" y="0"/>
                    <a:pt x="826135" y="125095"/>
                    <a:pt x="826135" y="279400"/>
                  </a:cubicBezTo>
                  <a:lnTo>
                    <a:pt x="826135" y="1079373"/>
                  </a:lnTo>
                  <a:cubicBezTo>
                    <a:pt x="826135" y="1233678"/>
                    <a:pt x="701040" y="1358773"/>
                    <a:pt x="546735" y="1358773"/>
                  </a:cubicBezTo>
                  <a:lnTo>
                    <a:pt x="279400" y="1358773"/>
                  </a:lnTo>
                  <a:cubicBezTo>
                    <a:pt x="125095" y="1358773"/>
                    <a:pt x="0" y="1233678"/>
                    <a:pt x="0" y="1079373"/>
                  </a:cubicBezTo>
                  <a:close/>
                </a:path>
              </a:pathLst>
            </a:custGeom>
            <a:solidFill>
              <a:srgbClr val="F3F3FF"/>
            </a:solidFill>
          </p:spPr>
        </p:sp>
      </p:grpSp>
      <p:grpSp>
        <p:nvGrpSpPr>
          <p:cNvPr id="576" name="Group 33"/>
          <p:cNvGrpSpPr/>
          <p:nvPr/>
        </p:nvGrpSpPr>
        <p:grpSpPr>
          <a:xfrm rot="0">
            <a:off x="4832299" y="4923377"/>
            <a:ext cx="1807216" cy="243335"/>
            <a:chOff x="0" y="0"/>
            <a:chExt cx="2409622" cy="324447"/>
          </a:xfrm>
        </p:grpSpPr>
        <p:sp>
          <p:nvSpPr>
            <p:cNvPr id="1049688" name="Freeform 34"/>
            <p:cNvSpPr/>
            <p:nvPr/>
          </p:nvSpPr>
          <p:spPr>
            <a:xfrm rot="0" flipH="0" flipV="0">
              <a:off x="0" y="0"/>
              <a:ext cx="2409571" cy="324358"/>
            </a:xfrm>
            <a:custGeom>
              <a:avLst/>
              <a:ahLst/>
              <a:rect l="l" t="t" r="r" b="b"/>
              <a:pathLst>
                <a:path w="2409571" h="324358">
                  <a:moveTo>
                    <a:pt x="0" y="162179"/>
                  </a:moveTo>
                  <a:cubicBezTo>
                    <a:pt x="0" y="72644"/>
                    <a:pt x="72644" y="0"/>
                    <a:pt x="162179" y="0"/>
                  </a:cubicBezTo>
                  <a:lnTo>
                    <a:pt x="2247392" y="0"/>
                  </a:lnTo>
                  <a:cubicBezTo>
                    <a:pt x="2336927" y="0"/>
                    <a:pt x="2409571" y="72644"/>
                    <a:pt x="2409571" y="162179"/>
                  </a:cubicBezTo>
                  <a:cubicBezTo>
                    <a:pt x="2409571" y="251714"/>
                    <a:pt x="2336927" y="324358"/>
                    <a:pt x="2247392" y="324358"/>
                  </a:cubicBezTo>
                  <a:lnTo>
                    <a:pt x="162179" y="324358"/>
                  </a:lnTo>
                  <a:cubicBezTo>
                    <a:pt x="72644" y="324485"/>
                    <a:pt x="0" y="251841"/>
                    <a:pt x="0" y="162179"/>
                  </a:cubicBezTo>
                  <a:close/>
                </a:path>
              </a:pathLst>
            </a:custGeom>
            <a:solidFill>
              <a:srgbClr val="CFD6FC"/>
            </a:solidFill>
          </p:spPr>
        </p:sp>
      </p:grpSp>
      <p:sp>
        <p:nvSpPr>
          <p:cNvPr id="1049689" name="Freeform 35" descr="preencoded.png"/>
          <p:cNvSpPr/>
          <p:nvPr/>
        </p:nvSpPr>
        <p:spPr>
          <a:xfrm rot="0" flipH="0" flipV="0">
            <a:off x="4925168" y="4983061"/>
            <a:ext cx="123825" cy="123825"/>
          </a:xfrm>
          <a:custGeom>
            <a:avLst/>
            <a:ahLst/>
            <a:rect l="l" t="t" r="r" b="b"/>
            <a:pathLst>
              <a:path w="123825" h="123825">
                <a:moveTo>
                  <a:pt x="0" y="0"/>
                </a:moveTo>
                <a:lnTo>
                  <a:pt x="123825" y="0"/>
                </a:lnTo>
                <a:lnTo>
                  <a:pt x="123825" y="123825"/>
                </a:lnTo>
                <a:lnTo>
                  <a:pt x="0" y="123825"/>
                </a:lnTo>
                <a:lnTo>
                  <a:pt x="0" y="0"/>
                </a:lnTo>
                <a:close/>
              </a:path>
            </a:pathLst>
          </a:custGeom>
          <a:blipFill>
            <a:blip xmlns:r="http://schemas.openxmlformats.org/officeDocument/2006/relationships" r:embed="rId4"/>
            <a:stretch>
              <a:fillRect l="-3846" t="0" r="-3846" b="0"/>
            </a:stretch>
          </a:blipFill>
        </p:spPr>
      </p:sp>
      <p:sp>
        <p:nvSpPr>
          <p:cNvPr id="1049690" name="TextBox 36"/>
          <p:cNvSpPr txBox="1"/>
          <p:nvPr/>
        </p:nvSpPr>
        <p:spPr>
          <a:xfrm rot="0">
            <a:off x="5110905" y="4969812"/>
            <a:ext cx="1435741" cy="150466"/>
          </a:xfrm>
          <a:prstGeom prst="rect"/>
        </p:spPr>
        <p:txBody>
          <a:bodyPr anchor="t" bIns="0" lIns="0" rIns="0" rtlCol="0" tIns="0">
            <a:spAutoFit/>
          </a:bodyPr>
          <a:p>
            <a:pPr algn="l">
              <a:lnSpc>
                <a:spcPts val="1124"/>
              </a:lnSpc>
            </a:pPr>
            <a:r>
              <a:rPr sz="936" lang="en-US">
                <a:solidFill>
                  <a:srgbClr val="00002E"/>
                </a:solidFill>
                <a:latin typeface="PT Sans"/>
                <a:ea typeface="PT Sans"/>
                <a:cs typeface="PT Sans"/>
                <a:sym typeface="PT Sans"/>
              </a:rPr>
              <a:t>MUTUAL UNDERSTANDING</a:t>
            </a:r>
          </a:p>
        </p:txBody>
      </p:sp>
      <p:sp>
        <p:nvSpPr>
          <p:cNvPr id="1049691" name="TextBox 37"/>
          <p:cNvSpPr txBox="1"/>
          <p:nvPr/>
        </p:nvSpPr>
        <p:spPr>
          <a:xfrm rot="0">
            <a:off x="4832299" y="5256905"/>
            <a:ext cx="9168108" cy="364744"/>
          </a:xfrm>
          <a:prstGeom prst="rect"/>
        </p:spPr>
        <p:txBody>
          <a:bodyPr anchor="t" bIns="0" lIns="0" rIns="0" rtlCol="0" tIns="0">
            <a:spAutoFit/>
          </a:bodyPr>
          <a:p>
            <a:pPr algn="l">
              <a:lnSpc>
                <a:spcPts val="1436"/>
              </a:lnSpc>
            </a:pPr>
            <a:r>
              <a:rPr sz="1200" lang="en-US">
                <a:solidFill>
                  <a:srgbClr val="00002E"/>
                </a:solidFill>
                <a:latin typeface="PT Sans"/>
                <a:ea typeface="PT Sans"/>
                <a:cs typeface="PT Sans"/>
                <a:sym typeface="PT Sans"/>
              </a:rPr>
              <a:t>Work to achieve a shared understanding of project objectives, scope, risks, and benefits among all involved parties to prevent misalignments.</a:t>
            </a:r>
          </a:p>
        </p:txBody>
      </p:sp>
      <p:grpSp>
        <p:nvGrpSpPr>
          <p:cNvPr id="577" name="Group 38"/>
          <p:cNvGrpSpPr/>
          <p:nvPr/>
        </p:nvGrpSpPr>
        <p:grpSpPr>
          <a:xfrm rot="0">
            <a:off x="4098369" y="5871505"/>
            <a:ext cx="10091109" cy="1087603"/>
            <a:chOff x="0" y="0"/>
            <a:chExt cx="13454812" cy="1450137"/>
          </a:xfrm>
        </p:grpSpPr>
        <p:sp>
          <p:nvSpPr>
            <p:cNvPr id="1049692" name="Freeform 39"/>
            <p:cNvSpPr/>
            <p:nvPr/>
          </p:nvSpPr>
          <p:spPr>
            <a:xfrm rot="0" flipH="0" flipV="0">
              <a:off x="20320" y="20320"/>
              <a:ext cx="13414122" cy="1409573"/>
            </a:xfrm>
            <a:custGeom>
              <a:avLst/>
              <a:ahLst/>
              <a:rect l="l" t="t" r="r" b="b"/>
              <a:pathLst>
                <a:path w="13414122" h="1409573">
                  <a:moveTo>
                    <a:pt x="0" y="309880"/>
                  </a:moveTo>
                  <a:cubicBezTo>
                    <a:pt x="0" y="138684"/>
                    <a:pt x="142240" y="0"/>
                    <a:pt x="317754" y="0"/>
                  </a:cubicBezTo>
                  <a:lnTo>
                    <a:pt x="13096368" y="0"/>
                  </a:lnTo>
                  <a:cubicBezTo>
                    <a:pt x="13271881" y="0"/>
                    <a:pt x="13414122" y="138684"/>
                    <a:pt x="13414122" y="309880"/>
                  </a:cubicBezTo>
                  <a:lnTo>
                    <a:pt x="13414122" y="1099693"/>
                  </a:lnTo>
                  <a:cubicBezTo>
                    <a:pt x="13414122" y="1270762"/>
                    <a:pt x="13271881" y="1409573"/>
                    <a:pt x="13096368" y="1409573"/>
                  </a:cubicBezTo>
                  <a:lnTo>
                    <a:pt x="317754" y="1409573"/>
                  </a:lnTo>
                  <a:cubicBezTo>
                    <a:pt x="142240" y="1409573"/>
                    <a:pt x="0" y="1270889"/>
                    <a:pt x="0" y="1099693"/>
                  </a:cubicBezTo>
                  <a:close/>
                </a:path>
              </a:pathLst>
            </a:custGeom>
            <a:solidFill>
              <a:srgbClr val="F3F3FF">
                <a:alpha val="56078"/>
              </a:srgbClr>
            </a:solidFill>
          </p:spPr>
        </p:sp>
        <p:sp>
          <p:nvSpPr>
            <p:cNvPr id="1049693" name="Freeform 40"/>
            <p:cNvSpPr/>
            <p:nvPr/>
          </p:nvSpPr>
          <p:spPr>
            <a:xfrm rot="0" flipH="0" flipV="0">
              <a:off x="0" y="0"/>
              <a:ext cx="13454762" cy="1450213"/>
            </a:xfrm>
            <a:custGeom>
              <a:avLst/>
              <a:ahLst/>
              <a:rect l="l" t="t" r="r" b="b"/>
              <a:pathLst>
                <a:path w="13454762" h="1450213">
                  <a:moveTo>
                    <a:pt x="0" y="330200"/>
                  </a:moveTo>
                  <a:cubicBezTo>
                    <a:pt x="0" y="147320"/>
                    <a:pt x="151892" y="0"/>
                    <a:pt x="338074" y="0"/>
                  </a:cubicBezTo>
                  <a:lnTo>
                    <a:pt x="13116688" y="0"/>
                  </a:lnTo>
                  <a:lnTo>
                    <a:pt x="13116688" y="20320"/>
                  </a:lnTo>
                  <a:lnTo>
                    <a:pt x="13116688" y="0"/>
                  </a:lnTo>
                  <a:cubicBezTo>
                    <a:pt x="13302997" y="0"/>
                    <a:pt x="13454762" y="147320"/>
                    <a:pt x="13454762" y="330200"/>
                  </a:cubicBezTo>
                  <a:lnTo>
                    <a:pt x="13434442" y="330200"/>
                  </a:lnTo>
                  <a:lnTo>
                    <a:pt x="13454762" y="330200"/>
                  </a:lnTo>
                  <a:lnTo>
                    <a:pt x="13454762" y="1120013"/>
                  </a:lnTo>
                  <a:lnTo>
                    <a:pt x="13434442" y="1120013"/>
                  </a:lnTo>
                  <a:lnTo>
                    <a:pt x="13454762" y="1120013"/>
                  </a:lnTo>
                  <a:cubicBezTo>
                    <a:pt x="13454762" y="1302893"/>
                    <a:pt x="13302870" y="1450213"/>
                    <a:pt x="13116688" y="1450213"/>
                  </a:cubicBezTo>
                  <a:lnTo>
                    <a:pt x="13116688" y="1429893"/>
                  </a:lnTo>
                  <a:lnTo>
                    <a:pt x="13116688" y="1450213"/>
                  </a:lnTo>
                  <a:lnTo>
                    <a:pt x="338074" y="1450213"/>
                  </a:lnTo>
                  <a:lnTo>
                    <a:pt x="338074" y="1429893"/>
                  </a:lnTo>
                  <a:lnTo>
                    <a:pt x="338074" y="1450213"/>
                  </a:lnTo>
                  <a:cubicBezTo>
                    <a:pt x="151765" y="1450213"/>
                    <a:pt x="0" y="1302893"/>
                    <a:pt x="0" y="1120013"/>
                  </a:cubicBezTo>
                  <a:lnTo>
                    <a:pt x="0" y="330200"/>
                  </a:lnTo>
                  <a:lnTo>
                    <a:pt x="20320" y="330200"/>
                  </a:lnTo>
                  <a:lnTo>
                    <a:pt x="0" y="330200"/>
                  </a:lnTo>
                  <a:moveTo>
                    <a:pt x="40640" y="330200"/>
                  </a:moveTo>
                  <a:lnTo>
                    <a:pt x="40640" y="1120013"/>
                  </a:lnTo>
                  <a:lnTo>
                    <a:pt x="20320" y="1120013"/>
                  </a:lnTo>
                  <a:lnTo>
                    <a:pt x="40640" y="1120013"/>
                  </a:lnTo>
                  <a:cubicBezTo>
                    <a:pt x="40640" y="1279398"/>
                    <a:pt x="173355" y="1409573"/>
                    <a:pt x="338074" y="1409573"/>
                  </a:cubicBezTo>
                  <a:lnTo>
                    <a:pt x="13116688" y="1409573"/>
                  </a:lnTo>
                  <a:cubicBezTo>
                    <a:pt x="13281533" y="1409573"/>
                    <a:pt x="13414122" y="1279525"/>
                    <a:pt x="13414122" y="1120013"/>
                  </a:cubicBezTo>
                  <a:lnTo>
                    <a:pt x="13414122" y="330200"/>
                  </a:lnTo>
                  <a:cubicBezTo>
                    <a:pt x="13414122" y="170815"/>
                    <a:pt x="13281406" y="40640"/>
                    <a:pt x="13116688" y="40640"/>
                  </a:cubicBezTo>
                  <a:lnTo>
                    <a:pt x="338074" y="40640"/>
                  </a:lnTo>
                  <a:lnTo>
                    <a:pt x="338074" y="20320"/>
                  </a:lnTo>
                  <a:lnTo>
                    <a:pt x="338074" y="40640"/>
                  </a:lnTo>
                  <a:cubicBezTo>
                    <a:pt x="173355" y="40640"/>
                    <a:pt x="40640" y="170688"/>
                    <a:pt x="40640" y="330200"/>
                  </a:cubicBezTo>
                  <a:close/>
                </a:path>
              </a:pathLst>
            </a:custGeom>
            <a:solidFill>
              <a:srgbClr val="2D4DF2"/>
            </a:solidFill>
          </p:spPr>
        </p:sp>
      </p:grpSp>
      <p:grpSp>
        <p:nvGrpSpPr>
          <p:cNvPr id="578" name="Group 41"/>
          <p:cNvGrpSpPr/>
          <p:nvPr/>
        </p:nvGrpSpPr>
        <p:grpSpPr>
          <a:xfrm rot="0">
            <a:off x="4132659" y="5905795"/>
            <a:ext cx="619573" cy="1019023"/>
            <a:chOff x="0" y="0"/>
            <a:chExt cx="826097" cy="1358697"/>
          </a:xfrm>
        </p:grpSpPr>
        <p:sp>
          <p:nvSpPr>
            <p:cNvPr id="1049694" name="Freeform 42"/>
            <p:cNvSpPr/>
            <p:nvPr/>
          </p:nvSpPr>
          <p:spPr>
            <a:xfrm rot="0" flipH="0" flipV="0">
              <a:off x="0" y="0"/>
              <a:ext cx="826135" cy="1358773"/>
            </a:xfrm>
            <a:custGeom>
              <a:avLst/>
              <a:ahLst/>
              <a:rect l="l" t="t" r="r" b="b"/>
              <a:pathLst>
                <a:path w="826135" h="1358773">
                  <a:moveTo>
                    <a:pt x="0" y="279400"/>
                  </a:moveTo>
                  <a:cubicBezTo>
                    <a:pt x="0" y="125095"/>
                    <a:pt x="125095" y="0"/>
                    <a:pt x="279400" y="0"/>
                  </a:cubicBezTo>
                  <a:lnTo>
                    <a:pt x="546735" y="0"/>
                  </a:lnTo>
                  <a:cubicBezTo>
                    <a:pt x="701040" y="0"/>
                    <a:pt x="826135" y="125095"/>
                    <a:pt x="826135" y="279400"/>
                  </a:cubicBezTo>
                  <a:lnTo>
                    <a:pt x="826135" y="1079373"/>
                  </a:lnTo>
                  <a:cubicBezTo>
                    <a:pt x="826135" y="1233678"/>
                    <a:pt x="701040" y="1358773"/>
                    <a:pt x="546735" y="1358773"/>
                  </a:cubicBezTo>
                  <a:lnTo>
                    <a:pt x="279400" y="1358773"/>
                  </a:lnTo>
                  <a:cubicBezTo>
                    <a:pt x="125095" y="1358773"/>
                    <a:pt x="0" y="1233678"/>
                    <a:pt x="0" y="1079373"/>
                  </a:cubicBezTo>
                  <a:close/>
                </a:path>
              </a:pathLst>
            </a:custGeom>
            <a:solidFill>
              <a:srgbClr val="F3F3FF"/>
            </a:solidFill>
          </p:spPr>
        </p:sp>
      </p:grpSp>
      <p:grpSp>
        <p:nvGrpSpPr>
          <p:cNvPr id="579" name="Group 43"/>
          <p:cNvGrpSpPr/>
          <p:nvPr/>
        </p:nvGrpSpPr>
        <p:grpSpPr>
          <a:xfrm rot="0">
            <a:off x="4832299" y="6060577"/>
            <a:ext cx="1643205" cy="243335"/>
            <a:chOff x="0" y="0"/>
            <a:chExt cx="2190940" cy="324447"/>
          </a:xfrm>
        </p:grpSpPr>
        <p:sp>
          <p:nvSpPr>
            <p:cNvPr id="1049695" name="Freeform 44"/>
            <p:cNvSpPr/>
            <p:nvPr/>
          </p:nvSpPr>
          <p:spPr>
            <a:xfrm rot="0" flipH="0" flipV="0">
              <a:off x="0" y="0"/>
              <a:ext cx="2190877" cy="324358"/>
            </a:xfrm>
            <a:custGeom>
              <a:avLst/>
              <a:ahLst/>
              <a:rect l="l" t="t" r="r" b="b"/>
              <a:pathLst>
                <a:path w="2190877" h="324358">
                  <a:moveTo>
                    <a:pt x="0" y="162179"/>
                  </a:moveTo>
                  <a:cubicBezTo>
                    <a:pt x="0" y="72644"/>
                    <a:pt x="72644" y="0"/>
                    <a:pt x="162179" y="0"/>
                  </a:cubicBezTo>
                  <a:lnTo>
                    <a:pt x="2028698" y="0"/>
                  </a:lnTo>
                  <a:cubicBezTo>
                    <a:pt x="2118233" y="0"/>
                    <a:pt x="2190877" y="72644"/>
                    <a:pt x="2190877" y="162179"/>
                  </a:cubicBezTo>
                  <a:cubicBezTo>
                    <a:pt x="2190877" y="251714"/>
                    <a:pt x="2118233" y="324358"/>
                    <a:pt x="2028698" y="324358"/>
                  </a:cubicBezTo>
                  <a:lnTo>
                    <a:pt x="162179" y="324358"/>
                  </a:lnTo>
                  <a:cubicBezTo>
                    <a:pt x="72644" y="324485"/>
                    <a:pt x="0" y="251841"/>
                    <a:pt x="0" y="162179"/>
                  </a:cubicBezTo>
                  <a:close/>
                </a:path>
              </a:pathLst>
            </a:custGeom>
            <a:solidFill>
              <a:srgbClr val="CFD6FC"/>
            </a:solidFill>
          </p:spPr>
        </p:sp>
      </p:grpSp>
      <p:sp>
        <p:nvSpPr>
          <p:cNvPr id="1049696" name="Freeform 45" descr="preencoded.png"/>
          <p:cNvSpPr/>
          <p:nvPr/>
        </p:nvSpPr>
        <p:spPr>
          <a:xfrm rot="0" flipH="0" flipV="0">
            <a:off x="4925168" y="6120260"/>
            <a:ext cx="123825" cy="123825"/>
          </a:xfrm>
          <a:custGeom>
            <a:avLst/>
            <a:ahLst/>
            <a:rect l="l" t="t" r="r" b="b"/>
            <a:pathLst>
              <a:path w="123825" h="123825">
                <a:moveTo>
                  <a:pt x="0" y="0"/>
                </a:moveTo>
                <a:lnTo>
                  <a:pt x="123825" y="0"/>
                </a:lnTo>
                <a:lnTo>
                  <a:pt x="123825" y="123825"/>
                </a:lnTo>
                <a:lnTo>
                  <a:pt x="0" y="123825"/>
                </a:lnTo>
                <a:lnTo>
                  <a:pt x="0" y="0"/>
                </a:lnTo>
                <a:close/>
              </a:path>
            </a:pathLst>
          </a:custGeom>
          <a:blipFill>
            <a:blip xmlns:r="http://schemas.openxmlformats.org/officeDocument/2006/relationships" r:embed="rId5"/>
            <a:stretch>
              <a:fillRect l="-3846" t="0" r="-3846" b="0"/>
            </a:stretch>
          </a:blipFill>
        </p:spPr>
      </p:sp>
      <p:sp>
        <p:nvSpPr>
          <p:cNvPr id="1049697" name="TextBox 46"/>
          <p:cNvSpPr txBox="1"/>
          <p:nvPr/>
        </p:nvSpPr>
        <p:spPr>
          <a:xfrm rot="0">
            <a:off x="5110905" y="6107011"/>
            <a:ext cx="1271740" cy="150466"/>
          </a:xfrm>
          <a:prstGeom prst="rect"/>
        </p:spPr>
        <p:txBody>
          <a:bodyPr anchor="t" bIns="0" lIns="0" rIns="0" rtlCol="0" tIns="0">
            <a:spAutoFit/>
          </a:bodyPr>
          <a:p>
            <a:pPr algn="l">
              <a:lnSpc>
                <a:spcPts val="1124"/>
              </a:lnSpc>
            </a:pPr>
            <a:r>
              <a:rPr sz="936" lang="en-US">
                <a:solidFill>
                  <a:srgbClr val="00002E"/>
                </a:solidFill>
                <a:latin typeface="PT Sans"/>
                <a:ea typeface="PT Sans"/>
                <a:cs typeface="PT Sans"/>
                <a:sym typeface="PT Sans"/>
              </a:rPr>
              <a:t>CONFLICT RESOLUTION</a:t>
            </a:r>
          </a:p>
        </p:txBody>
      </p:sp>
      <p:sp>
        <p:nvSpPr>
          <p:cNvPr id="1049698" name="TextBox 47"/>
          <p:cNvSpPr txBox="1"/>
          <p:nvPr/>
        </p:nvSpPr>
        <p:spPr>
          <a:xfrm rot="0">
            <a:off x="4832299" y="6394104"/>
            <a:ext cx="9168108" cy="364744"/>
          </a:xfrm>
          <a:prstGeom prst="rect"/>
        </p:spPr>
        <p:txBody>
          <a:bodyPr anchor="t" bIns="0" lIns="0" rIns="0" rtlCol="0" tIns="0">
            <a:spAutoFit/>
          </a:bodyPr>
          <a:p>
            <a:pPr algn="l">
              <a:lnSpc>
                <a:spcPts val="1436"/>
              </a:lnSpc>
            </a:pPr>
            <a:r>
              <a:rPr sz="1200" lang="en-US">
                <a:solidFill>
                  <a:srgbClr val="00002E"/>
                </a:solidFill>
                <a:latin typeface="PT Sans"/>
                <a:ea typeface="PT Sans"/>
                <a:cs typeface="PT Sans"/>
                <a:sym typeface="PT Sans"/>
              </a:rPr>
              <a:t>Address disagreements and conflicting priorities promptly, fairly, and transparently, seeking mutually beneficial solutions to maintain momentum.</a:t>
            </a:r>
          </a:p>
        </p:txBody>
      </p:sp>
      <p:grpSp>
        <p:nvGrpSpPr>
          <p:cNvPr id="580" name="Group 48"/>
          <p:cNvGrpSpPr/>
          <p:nvPr/>
        </p:nvGrpSpPr>
        <p:grpSpPr>
          <a:xfrm rot="0">
            <a:off x="4098369" y="7008705"/>
            <a:ext cx="10091109" cy="1087603"/>
            <a:chOff x="0" y="0"/>
            <a:chExt cx="13454812" cy="1450137"/>
          </a:xfrm>
        </p:grpSpPr>
        <p:sp>
          <p:nvSpPr>
            <p:cNvPr id="1049699" name="Freeform 49"/>
            <p:cNvSpPr/>
            <p:nvPr/>
          </p:nvSpPr>
          <p:spPr>
            <a:xfrm rot="0" flipH="0" flipV="0">
              <a:off x="20320" y="20320"/>
              <a:ext cx="13414122" cy="1409573"/>
            </a:xfrm>
            <a:custGeom>
              <a:avLst/>
              <a:ahLst/>
              <a:rect l="l" t="t" r="r" b="b"/>
              <a:pathLst>
                <a:path w="13414122" h="1409573">
                  <a:moveTo>
                    <a:pt x="0" y="309880"/>
                  </a:moveTo>
                  <a:cubicBezTo>
                    <a:pt x="0" y="138684"/>
                    <a:pt x="142240" y="0"/>
                    <a:pt x="317754" y="0"/>
                  </a:cubicBezTo>
                  <a:lnTo>
                    <a:pt x="13096368" y="0"/>
                  </a:lnTo>
                  <a:cubicBezTo>
                    <a:pt x="13271881" y="0"/>
                    <a:pt x="13414122" y="138684"/>
                    <a:pt x="13414122" y="309880"/>
                  </a:cubicBezTo>
                  <a:lnTo>
                    <a:pt x="13414122" y="1099693"/>
                  </a:lnTo>
                  <a:cubicBezTo>
                    <a:pt x="13414122" y="1270762"/>
                    <a:pt x="13271881" y="1409573"/>
                    <a:pt x="13096368" y="1409573"/>
                  </a:cubicBezTo>
                  <a:lnTo>
                    <a:pt x="317754" y="1409573"/>
                  </a:lnTo>
                  <a:cubicBezTo>
                    <a:pt x="142240" y="1409573"/>
                    <a:pt x="0" y="1270889"/>
                    <a:pt x="0" y="1099693"/>
                  </a:cubicBezTo>
                  <a:close/>
                </a:path>
              </a:pathLst>
            </a:custGeom>
            <a:solidFill>
              <a:srgbClr val="F3F3FF">
                <a:alpha val="56078"/>
              </a:srgbClr>
            </a:solidFill>
          </p:spPr>
        </p:sp>
        <p:sp>
          <p:nvSpPr>
            <p:cNvPr id="1049700" name="Freeform 50"/>
            <p:cNvSpPr/>
            <p:nvPr/>
          </p:nvSpPr>
          <p:spPr>
            <a:xfrm rot="0" flipH="0" flipV="0">
              <a:off x="0" y="0"/>
              <a:ext cx="13454762" cy="1450213"/>
            </a:xfrm>
            <a:custGeom>
              <a:avLst/>
              <a:ahLst/>
              <a:rect l="l" t="t" r="r" b="b"/>
              <a:pathLst>
                <a:path w="13454762" h="1450213">
                  <a:moveTo>
                    <a:pt x="0" y="330200"/>
                  </a:moveTo>
                  <a:cubicBezTo>
                    <a:pt x="0" y="147320"/>
                    <a:pt x="151892" y="0"/>
                    <a:pt x="338074" y="0"/>
                  </a:cubicBezTo>
                  <a:lnTo>
                    <a:pt x="13116688" y="0"/>
                  </a:lnTo>
                  <a:lnTo>
                    <a:pt x="13116688" y="20320"/>
                  </a:lnTo>
                  <a:lnTo>
                    <a:pt x="13116688" y="0"/>
                  </a:lnTo>
                  <a:cubicBezTo>
                    <a:pt x="13302997" y="0"/>
                    <a:pt x="13454762" y="147320"/>
                    <a:pt x="13454762" y="330200"/>
                  </a:cubicBezTo>
                  <a:lnTo>
                    <a:pt x="13434442" y="330200"/>
                  </a:lnTo>
                  <a:lnTo>
                    <a:pt x="13454762" y="330200"/>
                  </a:lnTo>
                  <a:lnTo>
                    <a:pt x="13454762" y="1120013"/>
                  </a:lnTo>
                  <a:lnTo>
                    <a:pt x="13434442" y="1120013"/>
                  </a:lnTo>
                  <a:lnTo>
                    <a:pt x="13454762" y="1120013"/>
                  </a:lnTo>
                  <a:cubicBezTo>
                    <a:pt x="13454762" y="1302893"/>
                    <a:pt x="13302870" y="1450213"/>
                    <a:pt x="13116688" y="1450213"/>
                  </a:cubicBezTo>
                  <a:lnTo>
                    <a:pt x="13116688" y="1429893"/>
                  </a:lnTo>
                  <a:lnTo>
                    <a:pt x="13116688" y="1450213"/>
                  </a:lnTo>
                  <a:lnTo>
                    <a:pt x="338074" y="1450213"/>
                  </a:lnTo>
                  <a:lnTo>
                    <a:pt x="338074" y="1429893"/>
                  </a:lnTo>
                  <a:lnTo>
                    <a:pt x="338074" y="1450213"/>
                  </a:lnTo>
                  <a:cubicBezTo>
                    <a:pt x="151765" y="1450213"/>
                    <a:pt x="0" y="1302893"/>
                    <a:pt x="0" y="1120013"/>
                  </a:cubicBezTo>
                  <a:lnTo>
                    <a:pt x="0" y="330200"/>
                  </a:lnTo>
                  <a:lnTo>
                    <a:pt x="20320" y="330200"/>
                  </a:lnTo>
                  <a:lnTo>
                    <a:pt x="0" y="330200"/>
                  </a:lnTo>
                  <a:moveTo>
                    <a:pt x="40640" y="330200"/>
                  </a:moveTo>
                  <a:lnTo>
                    <a:pt x="40640" y="1120013"/>
                  </a:lnTo>
                  <a:lnTo>
                    <a:pt x="20320" y="1120013"/>
                  </a:lnTo>
                  <a:lnTo>
                    <a:pt x="40640" y="1120013"/>
                  </a:lnTo>
                  <a:cubicBezTo>
                    <a:pt x="40640" y="1279398"/>
                    <a:pt x="173355" y="1409573"/>
                    <a:pt x="338074" y="1409573"/>
                  </a:cubicBezTo>
                  <a:lnTo>
                    <a:pt x="13116688" y="1409573"/>
                  </a:lnTo>
                  <a:cubicBezTo>
                    <a:pt x="13281533" y="1409573"/>
                    <a:pt x="13414122" y="1279525"/>
                    <a:pt x="13414122" y="1120013"/>
                  </a:cubicBezTo>
                  <a:lnTo>
                    <a:pt x="13414122" y="330200"/>
                  </a:lnTo>
                  <a:cubicBezTo>
                    <a:pt x="13414122" y="170815"/>
                    <a:pt x="13281406" y="40640"/>
                    <a:pt x="13116688" y="40640"/>
                  </a:cubicBezTo>
                  <a:lnTo>
                    <a:pt x="338074" y="40640"/>
                  </a:lnTo>
                  <a:lnTo>
                    <a:pt x="338074" y="20320"/>
                  </a:lnTo>
                  <a:lnTo>
                    <a:pt x="338074" y="40640"/>
                  </a:lnTo>
                  <a:cubicBezTo>
                    <a:pt x="173355" y="40640"/>
                    <a:pt x="40640" y="170688"/>
                    <a:pt x="40640" y="330200"/>
                  </a:cubicBezTo>
                  <a:close/>
                </a:path>
              </a:pathLst>
            </a:custGeom>
            <a:solidFill>
              <a:srgbClr val="018CE1"/>
            </a:solidFill>
          </p:spPr>
        </p:sp>
      </p:grpSp>
      <p:grpSp>
        <p:nvGrpSpPr>
          <p:cNvPr id="581" name="Group 51"/>
          <p:cNvGrpSpPr/>
          <p:nvPr/>
        </p:nvGrpSpPr>
        <p:grpSpPr>
          <a:xfrm rot="0">
            <a:off x="4132659" y="7042995"/>
            <a:ext cx="619573" cy="1019023"/>
            <a:chOff x="0" y="0"/>
            <a:chExt cx="826097" cy="1358697"/>
          </a:xfrm>
        </p:grpSpPr>
        <p:sp>
          <p:nvSpPr>
            <p:cNvPr id="1049701" name="Freeform 52"/>
            <p:cNvSpPr/>
            <p:nvPr/>
          </p:nvSpPr>
          <p:spPr>
            <a:xfrm rot="0" flipH="0" flipV="0">
              <a:off x="0" y="0"/>
              <a:ext cx="826135" cy="1358773"/>
            </a:xfrm>
            <a:custGeom>
              <a:avLst/>
              <a:ahLst/>
              <a:rect l="l" t="t" r="r" b="b"/>
              <a:pathLst>
                <a:path w="826135" h="1358773">
                  <a:moveTo>
                    <a:pt x="0" y="279400"/>
                  </a:moveTo>
                  <a:cubicBezTo>
                    <a:pt x="0" y="125095"/>
                    <a:pt x="125095" y="0"/>
                    <a:pt x="279400" y="0"/>
                  </a:cubicBezTo>
                  <a:lnTo>
                    <a:pt x="546735" y="0"/>
                  </a:lnTo>
                  <a:cubicBezTo>
                    <a:pt x="701040" y="0"/>
                    <a:pt x="826135" y="125095"/>
                    <a:pt x="826135" y="279400"/>
                  </a:cubicBezTo>
                  <a:lnTo>
                    <a:pt x="826135" y="1079373"/>
                  </a:lnTo>
                  <a:cubicBezTo>
                    <a:pt x="826135" y="1233678"/>
                    <a:pt x="701040" y="1358773"/>
                    <a:pt x="546735" y="1358773"/>
                  </a:cubicBezTo>
                  <a:lnTo>
                    <a:pt x="279400" y="1358773"/>
                  </a:lnTo>
                  <a:cubicBezTo>
                    <a:pt x="125095" y="1358773"/>
                    <a:pt x="0" y="1233678"/>
                    <a:pt x="0" y="1079373"/>
                  </a:cubicBezTo>
                  <a:close/>
                </a:path>
              </a:pathLst>
            </a:custGeom>
            <a:solidFill>
              <a:srgbClr val="F3F3FF"/>
            </a:solidFill>
          </p:spPr>
        </p:sp>
      </p:grpSp>
      <p:grpSp>
        <p:nvGrpSpPr>
          <p:cNvPr id="582" name="Group 53"/>
          <p:cNvGrpSpPr/>
          <p:nvPr/>
        </p:nvGrpSpPr>
        <p:grpSpPr>
          <a:xfrm rot="0">
            <a:off x="4832299" y="7197776"/>
            <a:ext cx="1893541" cy="243335"/>
            <a:chOff x="0" y="0"/>
            <a:chExt cx="2524722" cy="324447"/>
          </a:xfrm>
        </p:grpSpPr>
        <p:sp>
          <p:nvSpPr>
            <p:cNvPr id="1049702" name="Freeform 54"/>
            <p:cNvSpPr/>
            <p:nvPr/>
          </p:nvSpPr>
          <p:spPr>
            <a:xfrm rot="0" flipH="0" flipV="0">
              <a:off x="0" y="0"/>
              <a:ext cx="2524633" cy="324358"/>
            </a:xfrm>
            <a:custGeom>
              <a:avLst/>
              <a:ahLst/>
              <a:rect l="l" t="t" r="r" b="b"/>
              <a:pathLst>
                <a:path w="2524633" h="324358">
                  <a:moveTo>
                    <a:pt x="0" y="162179"/>
                  </a:moveTo>
                  <a:cubicBezTo>
                    <a:pt x="0" y="72644"/>
                    <a:pt x="72644" y="0"/>
                    <a:pt x="162179" y="0"/>
                  </a:cubicBezTo>
                  <a:lnTo>
                    <a:pt x="2362454" y="0"/>
                  </a:lnTo>
                  <a:cubicBezTo>
                    <a:pt x="2451989" y="0"/>
                    <a:pt x="2524633" y="72644"/>
                    <a:pt x="2524633" y="162179"/>
                  </a:cubicBezTo>
                  <a:cubicBezTo>
                    <a:pt x="2524633" y="251714"/>
                    <a:pt x="2451989" y="324358"/>
                    <a:pt x="2362454" y="324358"/>
                  </a:cubicBezTo>
                  <a:lnTo>
                    <a:pt x="162179" y="324358"/>
                  </a:lnTo>
                  <a:cubicBezTo>
                    <a:pt x="72644" y="324485"/>
                    <a:pt x="0" y="251841"/>
                    <a:pt x="0" y="162179"/>
                  </a:cubicBezTo>
                  <a:close/>
                </a:path>
              </a:pathLst>
            </a:custGeom>
            <a:solidFill>
              <a:srgbClr val="CFD6FC"/>
            </a:solidFill>
          </p:spPr>
        </p:sp>
      </p:grpSp>
      <p:sp>
        <p:nvSpPr>
          <p:cNvPr id="1049703" name="Freeform 55" descr="preencoded.png"/>
          <p:cNvSpPr/>
          <p:nvPr/>
        </p:nvSpPr>
        <p:spPr>
          <a:xfrm rot="0" flipH="0" flipV="0">
            <a:off x="4925168" y="7257450"/>
            <a:ext cx="123825" cy="123825"/>
          </a:xfrm>
          <a:custGeom>
            <a:avLst/>
            <a:ahLst/>
            <a:rect l="l" t="t" r="r" b="b"/>
            <a:pathLst>
              <a:path w="123825" h="123825">
                <a:moveTo>
                  <a:pt x="0" y="0"/>
                </a:moveTo>
                <a:lnTo>
                  <a:pt x="123825" y="0"/>
                </a:lnTo>
                <a:lnTo>
                  <a:pt x="123825" y="123825"/>
                </a:lnTo>
                <a:lnTo>
                  <a:pt x="0" y="123825"/>
                </a:lnTo>
                <a:lnTo>
                  <a:pt x="0" y="0"/>
                </a:lnTo>
                <a:close/>
              </a:path>
            </a:pathLst>
          </a:custGeom>
          <a:blipFill>
            <a:blip xmlns:r="http://schemas.openxmlformats.org/officeDocument/2006/relationships" r:embed="rId6"/>
            <a:stretch>
              <a:fillRect l="-7692" t="0" r="-7692" b="0"/>
            </a:stretch>
          </a:blipFill>
        </p:spPr>
      </p:sp>
      <p:sp>
        <p:nvSpPr>
          <p:cNvPr id="1049704" name="TextBox 56"/>
          <p:cNvSpPr txBox="1"/>
          <p:nvPr/>
        </p:nvSpPr>
        <p:spPr>
          <a:xfrm rot="0">
            <a:off x="5110905" y="7244210"/>
            <a:ext cx="1522066" cy="150466"/>
          </a:xfrm>
          <a:prstGeom prst="rect"/>
        </p:spPr>
        <p:txBody>
          <a:bodyPr anchor="t" bIns="0" lIns="0" rIns="0" rtlCol="0" tIns="0">
            <a:spAutoFit/>
          </a:bodyPr>
          <a:p>
            <a:pPr algn="l">
              <a:lnSpc>
                <a:spcPts val="1124"/>
              </a:lnSpc>
            </a:pPr>
            <a:r>
              <a:rPr sz="936" lang="en-US">
                <a:solidFill>
                  <a:srgbClr val="00002E"/>
                </a:solidFill>
                <a:latin typeface="PT Sans"/>
                <a:ea typeface="PT Sans"/>
                <a:cs typeface="PT Sans"/>
                <a:sym typeface="PT Sans"/>
              </a:rPr>
              <a:t>CONTINUOUS ENGAGEMENT</a:t>
            </a:r>
          </a:p>
        </p:txBody>
      </p:sp>
      <p:sp>
        <p:nvSpPr>
          <p:cNvPr id="1049705" name="TextBox 57"/>
          <p:cNvSpPr txBox="1"/>
          <p:nvPr/>
        </p:nvSpPr>
        <p:spPr>
          <a:xfrm rot="0">
            <a:off x="4832299" y="7531294"/>
            <a:ext cx="9168108" cy="364743"/>
          </a:xfrm>
          <a:prstGeom prst="rect"/>
        </p:spPr>
        <p:txBody>
          <a:bodyPr anchor="t" bIns="0" lIns="0" rIns="0" rtlCol="0" tIns="0">
            <a:spAutoFit/>
          </a:bodyPr>
          <a:p>
            <a:pPr algn="l">
              <a:lnSpc>
                <a:spcPts val="1436"/>
              </a:lnSpc>
            </a:pPr>
            <a:r>
              <a:rPr sz="1200" lang="en-US">
                <a:solidFill>
                  <a:srgbClr val="00002E"/>
                </a:solidFill>
                <a:latin typeface="PT Sans"/>
                <a:ea typeface="PT Sans"/>
                <a:cs typeface="PT Sans"/>
                <a:sym typeface="PT Sans"/>
              </a:rPr>
              <a:t>Stakeholder needs and influence can change. Maintain ongoing dialogue and re-evaluate engagement strategies throughout the project lifecycle.</a:t>
            </a:r>
          </a:p>
        </p:txBody>
      </p:sp>
      <p:sp>
        <p:nvSpPr>
          <p:cNvPr id="1049706" name="TextBox 58"/>
          <p:cNvSpPr txBox="1"/>
          <p:nvPr/>
        </p:nvSpPr>
        <p:spPr>
          <a:xfrm rot="0">
            <a:off x="4113609" y="8171259"/>
            <a:ext cx="10060629" cy="364744"/>
          </a:xfrm>
          <a:prstGeom prst="rect"/>
        </p:spPr>
        <p:txBody>
          <a:bodyPr anchor="t" bIns="0" lIns="0" rIns="0" rtlCol="0" tIns="0">
            <a:spAutoFit/>
          </a:bodyPr>
          <a:p>
            <a:pPr algn="l">
              <a:lnSpc>
                <a:spcPts val="1436"/>
              </a:lnSpc>
            </a:pPr>
            <a:r>
              <a:rPr sz="1200" lang="en-US">
                <a:solidFill>
                  <a:srgbClr val="00002E"/>
                </a:solidFill>
                <a:latin typeface="PT Sans"/>
                <a:ea typeface="PT Sans"/>
                <a:cs typeface="PT Sans"/>
                <a:sym typeface="PT Sans"/>
              </a:rPr>
              <a:t>Mastering these aspects enables BAs to build robust support systems, ensuring that projects align with organizational goals and deliver maximum value.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585" name=""/>
        <p:cNvGrpSpPr/>
        <p:nvPr/>
      </p:nvGrpSpPr>
      <p:grpSpPr>
        <a:xfrm>
          <a:off x="0" y="0"/>
          <a:ext cx="0" cy="0"/>
          <a:chOff x="0" y="0"/>
          <a:chExt cx="0" cy="0"/>
        </a:xfrm>
      </p:grpSpPr>
      <p:grpSp>
        <p:nvGrpSpPr>
          <p:cNvPr id="586" name="Group 2"/>
          <p:cNvGrpSpPr/>
          <p:nvPr/>
        </p:nvGrpSpPr>
        <p:grpSpPr>
          <a:xfrm rot="0">
            <a:off x="0" y="0"/>
            <a:ext cx="18288000" cy="10287000"/>
            <a:chOff x="0" y="0"/>
            <a:chExt cx="24384000" cy="13716000"/>
          </a:xfrm>
        </p:grpSpPr>
        <p:sp>
          <p:nvSpPr>
            <p:cNvPr id="1049713"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587" name="Group 4"/>
          <p:cNvGrpSpPr/>
          <p:nvPr/>
        </p:nvGrpSpPr>
        <p:grpSpPr>
          <a:xfrm rot="0">
            <a:off x="0" y="0"/>
            <a:ext cx="18288000" cy="10287000"/>
            <a:chOff x="0" y="0"/>
            <a:chExt cx="24384000" cy="13716000"/>
          </a:xfrm>
        </p:grpSpPr>
        <p:sp>
          <p:nvSpPr>
            <p:cNvPr id="1049714"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715" name="TextBox 6"/>
          <p:cNvSpPr txBox="1"/>
          <p:nvPr/>
        </p:nvSpPr>
        <p:spPr>
          <a:xfrm rot="0">
            <a:off x="2422322" y="573291"/>
            <a:ext cx="6028277" cy="627907"/>
          </a:xfrm>
          <a:prstGeom prst="rect"/>
        </p:spPr>
        <p:txBody>
          <a:bodyPr anchor="t" bIns="0" lIns="0" rIns="0" rtlCol="0" tIns="0">
            <a:spAutoFit/>
          </a:bodyPr>
          <a:p>
            <a:pPr algn="l">
              <a:lnSpc>
                <a:spcPts val="4750"/>
              </a:lnSpc>
            </a:pPr>
            <a:r>
              <a:rPr b="1" sz="3811" lang="en-US">
                <a:solidFill>
                  <a:srgbClr val="00002E"/>
                </a:solidFill>
                <a:latin typeface="Nunito Bold"/>
                <a:ea typeface="Nunito Bold"/>
                <a:cs typeface="Nunito Bold"/>
                <a:sym typeface="Nunito Bold"/>
              </a:rPr>
              <a:t>What Is Scenario Analysis?</a:t>
            </a:r>
          </a:p>
        </p:txBody>
      </p:sp>
      <p:sp>
        <p:nvSpPr>
          <p:cNvPr id="1049716" name="TextBox 7"/>
          <p:cNvSpPr txBox="1"/>
          <p:nvPr/>
        </p:nvSpPr>
        <p:spPr>
          <a:xfrm rot="0">
            <a:off x="2422322" y="1468488"/>
            <a:ext cx="13443347" cy="832485"/>
          </a:xfrm>
          <a:prstGeom prst="rect"/>
        </p:spPr>
        <p:txBody>
          <a:bodyPr anchor="t" bIns="0" lIns="0" rIns="0" rtlCol="0" tIns="0">
            <a:spAutoFit/>
          </a:bodyPr>
          <a:p>
            <a:pPr algn="l">
              <a:lnSpc>
                <a:spcPts val="2185"/>
              </a:lnSpc>
            </a:pPr>
            <a:r>
              <a:rPr sz="1800" lang="en-US">
                <a:solidFill>
                  <a:srgbClr val="00002E"/>
                </a:solidFill>
                <a:latin typeface="PT Sans"/>
                <a:ea typeface="PT Sans"/>
                <a:cs typeface="PT Sans"/>
                <a:sym typeface="PT Sans"/>
              </a:rPr>
              <a:t>Scenario analysis is a strategic planning method that evaluates the potential impacts of various future events or conditions on a business, project, or decision. It involves creating several plausible, yet distinct, future scenarios to understand their implications rather than predicting a single outcome.</a:t>
            </a:r>
          </a:p>
        </p:txBody>
      </p:sp>
      <p:grpSp>
        <p:nvGrpSpPr>
          <p:cNvPr id="588" name="Group 8"/>
          <p:cNvGrpSpPr/>
          <p:nvPr/>
        </p:nvGrpSpPr>
        <p:grpSpPr>
          <a:xfrm rot="0">
            <a:off x="2530973" y="2208762"/>
            <a:ext cx="13226053" cy="7485755"/>
            <a:chOff x="0" y="0"/>
            <a:chExt cx="17634737" cy="9981006"/>
          </a:xfrm>
        </p:grpSpPr>
        <p:sp>
          <p:nvSpPr>
            <p:cNvPr id="1049717" name="Freeform 9" descr="preencoded.png"/>
            <p:cNvSpPr/>
            <p:nvPr/>
          </p:nvSpPr>
          <p:spPr>
            <a:xfrm rot="0" flipH="0" flipV="0">
              <a:off x="0" y="0"/>
              <a:ext cx="17634713" cy="9981057"/>
            </a:xfrm>
            <a:custGeom>
              <a:avLst/>
              <a:ahLst/>
              <a:rect l="l" t="t" r="r" b="b"/>
              <a:pathLst>
                <a:path w="17634713" h="9981057">
                  <a:moveTo>
                    <a:pt x="0" y="0"/>
                  </a:moveTo>
                  <a:lnTo>
                    <a:pt x="17634713" y="0"/>
                  </a:lnTo>
                  <a:lnTo>
                    <a:pt x="17634713" y="9981057"/>
                  </a:lnTo>
                  <a:lnTo>
                    <a:pt x="0" y="9981057"/>
                  </a:lnTo>
                  <a:lnTo>
                    <a:pt x="0" y="0"/>
                  </a:lnTo>
                  <a:close/>
                </a:path>
              </a:pathLst>
            </a:custGeom>
            <a:blipFill>
              <a:blip xmlns:r="http://schemas.openxmlformats.org/officeDocument/2006/relationships" r:embed="rId2"/>
              <a:stretch>
                <a:fillRect l="-9" t="0" r="-9" b="0"/>
              </a:stretch>
            </a:blipFill>
          </p:spPr>
        </p:sp>
      </p:grpSp>
      <p:sp>
        <p:nvSpPr>
          <p:cNvPr id="1049718" name="TextBox 10"/>
          <p:cNvSpPr txBox="1"/>
          <p:nvPr/>
        </p:nvSpPr>
        <p:spPr>
          <a:xfrm rot="0">
            <a:off x="10804084" y="3650875"/>
            <a:ext cx="2846613" cy="365141"/>
          </a:xfrm>
          <a:prstGeom prst="rect"/>
        </p:spPr>
        <p:txBody>
          <a:bodyPr anchor="t" bIns="0" lIns="0" rIns="0" rtlCol="0" tIns="0">
            <a:spAutoFit/>
          </a:bodyPr>
          <a:p>
            <a:pPr algn="l">
              <a:lnSpc>
                <a:spcPts val="2750"/>
              </a:lnSpc>
            </a:pPr>
            <a:r>
              <a:rPr b="1" sz="2186" lang="en-US">
                <a:solidFill>
                  <a:srgbClr val="00002E"/>
                </a:solidFill>
                <a:latin typeface="Nunito Bold"/>
                <a:ea typeface="Nunito Bold"/>
                <a:cs typeface="Nunito Bold"/>
                <a:sym typeface="Nunito Bold"/>
              </a:rPr>
              <a:t>Conservative Path</a:t>
            </a:r>
          </a:p>
        </p:txBody>
      </p:sp>
      <p:sp>
        <p:nvSpPr>
          <p:cNvPr id="1049719" name="TextBox 11"/>
          <p:cNvSpPr txBox="1"/>
          <p:nvPr/>
        </p:nvSpPr>
        <p:spPr>
          <a:xfrm rot="0">
            <a:off x="10804084" y="4152138"/>
            <a:ext cx="4637932" cy="483108"/>
          </a:xfrm>
          <a:prstGeom prst="rect"/>
        </p:spPr>
        <p:txBody>
          <a:bodyPr anchor="t" bIns="0" lIns="0" rIns="0" rtlCol="0" tIns="0">
            <a:spAutoFit/>
          </a:bodyPr>
          <a:p>
            <a:pPr algn="l">
              <a:lnSpc>
                <a:spcPts val="2000"/>
              </a:lnSpc>
            </a:pPr>
            <a:r>
              <a:rPr sz="2000" lang="en-US">
                <a:solidFill>
                  <a:srgbClr val="00002E"/>
                </a:solidFill>
                <a:latin typeface="PT Sans"/>
                <a:ea typeface="PT Sans"/>
                <a:cs typeface="PT Sans"/>
                <a:sym typeface="PT Sans"/>
              </a:rPr>
              <a:t>Slow growth with controlled risks and steady recovery.</a:t>
            </a:r>
          </a:p>
        </p:txBody>
      </p:sp>
      <p:sp>
        <p:nvSpPr>
          <p:cNvPr id="1049720" name="Freeform 12" descr="preencoded.png"/>
          <p:cNvSpPr/>
          <p:nvPr/>
        </p:nvSpPr>
        <p:spPr>
          <a:xfrm rot="0" flipH="0" flipV="0">
            <a:off x="9625698" y="3659553"/>
            <a:ext cx="403298" cy="403298"/>
          </a:xfrm>
          <a:custGeom>
            <a:avLst/>
            <a:ahLst/>
            <a:rect l="l" t="t" r="r" b="b"/>
            <a:pathLst>
              <a:path w="403298" h="403298">
                <a:moveTo>
                  <a:pt x="0" y="0"/>
                </a:moveTo>
                <a:lnTo>
                  <a:pt x="403298" y="0"/>
                </a:lnTo>
                <a:lnTo>
                  <a:pt x="403298" y="403298"/>
                </a:lnTo>
                <a:lnTo>
                  <a:pt x="0" y="403298"/>
                </a:lnTo>
                <a:lnTo>
                  <a:pt x="0" y="0"/>
                </a:lnTo>
                <a:close/>
              </a:path>
            </a:pathLst>
          </a:custGeom>
          <a:blipFill>
            <a:blip xmlns:r="http://schemas.openxmlformats.org/officeDocument/2006/relationships" r:embed="rId3"/>
            <a:stretch>
              <a:fillRect l="0" t="-9303" r="0" b="-9300"/>
            </a:stretch>
          </a:blipFill>
        </p:spPr>
      </p:sp>
      <p:sp>
        <p:nvSpPr>
          <p:cNvPr id="1049721" name="Freeform 13" descr="preencoded.png"/>
          <p:cNvSpPr/>
          <p:nvPr/>
        </p:nvSpPr>
        <p:spPr>
          <a:xfrm rot="0" flipH="0" flipV="0">
            <a:off x="8294818" y="5138318"/>
            <a:ext cx="403298" cy="403298"/>
          </a:xfrm>
          <a:custGeom>
            <a:avLst/>
            <a:ahLst/>
            <a:rect l="l" t="t" r="r" b="b"/>
            <a:pathLst>
              <a:path w="403298" h="403298">
                <a:moveTo>
                  <a:pt x="0" y="0"/>
                </a:moveTo>
                <a:lnTo>
                  <a:pt x="403298" y="0"/>
                </a:lnTo>
                <a:lnTo>
                  <a:pt x="403298" y="403298"/>
                </a:lnTo>
                <a:lnTo>
                  <a:pt x="0" y="403298"/>
                </a:lnTo>
                <a:lnTo>
                  <a:pt x="0" y="0"/>
                </a:lnTo>
                <a:close/>
              </a:path>
            </a:pathLst>
          </a:custGeom>
          <a:blipFill>
            <a:blip xmlns:r="http://schemas.openxmlformats.org/officeDocument/2006/relationships" r:embed="rId4"/>
            <a:stretch>
              <a:fillRect l="0" t="-30233" r="0" b="-30230"/>
            </a:stretch>
          </a:blipFill>
        </p:spPr>
      </p:sp>
      <p:sp>
        <p:nvSpPr>
          <p:cNvPr id="1049722" name="TextBox 14"/>
          <p:cNvSpPr txBox="1"/>
          <p:nvPr/>
        </p:nvSpPr>
        <p:spPr>
          <a:xfrm rot="0">
            <a:off x="4636980" y="5129632"/>
            <a:ext cx="2846613" cy="365141"/>
          </a:xfrm>
          <a:prstGeom prst="rect"/>
        </p:spPr>
        <p:txBody>
          <a:bodyPr anchor="t" bIns="0" lIns="0" rIns="0" rtlCol="0" tIns="0">
            <a:spAutoFit/>
          </a:bodyPr>
          <a:p>
            <a:pPr algn="r">
              <a:lnSpc>
                <a:spcPts val="2750"/>
              </a:lnSpc>
            </a:pPr>
            <a:r>
              <a:rPr b="1" sz="2186" lang="en-US">
                <a:solidFill>
                  <a:srgbClr val="00002E"/>
                </a:solidFill>
                <a:latin typeface="Nunito Bold"/>
                <a:ea typeface="Nunito Bold"/>
                <a:cs typeface="Nunito Bold"/>
                <a:sym typeface="Nunito Bold"/>
              </a:rPr>
              <a:t>Optimistic Path</a:t>
            </a:r>
          </a:p>
        </p:txBody>
      </p:sp>
      <p:sp>
        <p:nvSpPr>
          <p:cNvPr id="1049723" name="TextBox 15"/>
          <p:cNvSpPr txBox="1"/>
          <p:nvPr/>
        </p:nvSpPr>
        <p:spPr>
          <a:xfrm rot="0">
            <a:off x="2845660" y="5630894"/>
            <a:ext cx="4637932" cy="483108"/>
          </a:xfrm>
          <a:prstGeom prst="rect"/>
        </p:spPr>
        <p:txBody>
          <a:bodyPr anchor="t" bIns="0" lIns="0" rIns="0" rtlCol="0" tIns="0">
            <a:spAutoFit/>
          </a:bodyPr>
          <a:p>
            <a:pPr algn="r">
              <a:lnSpc>
                <a:spcPts val="2000"/>
              </a:lnSpc>
            </a:pPr>
            <a:r>
              <a:rPr sz="2000" lang="en-US">
                <a:solidFill>
                  <a:srgbClr val="00002E"/>
                </a:solidFill>
                <a:latin typeface="PT Sans"/>
                <a:ea typeface="PT Sans"/>
                <a:cs typeface="PT Sans"/>
                <a:sym typeface="PT Sans"/>
              </a:rPr>
              <a:t>Rapid expansion driven by innovation and strong demand.</a:t>
            </a:r>
          </a:p>
        </p:txBody>
      </p:sp>
      <p:sp>
        <p:nvSpPr>
          <p:cNvPr id="1049724" name="TextBox 16"/>
          <p:cNvSpPr txBox="1"/>
          <p:nvPr/>
        </p:nvSpPr>
        <p:spPr>
          <a:xfrm rot="0">
            <a:off x="10804084" y="6621837"/>
            <a:ext cx="2846613" cy="365141"/>
          </a:xfrm>
          <a:prstGeom prst="rect"/>
        </p:spPr>
        <p:txBody>
          <a:bodyPr anchor="t" bIns="0" lIns="0" rIns="0" rtlCol="0" tIns="0">
            <a:spAutoFit/>
          </a:bodyPr>
          <a:p>
            <a:pPr algn="l">
              <a:lnSpc>
                <a:spcPts val="2750"/>
              </a:lnSpc>
            </a:pPr>
            <a:r>
              <a:rPr b="1" sz="2186" lang="en-US">
                <a:solidFill>
                  <a:srgbClr val="00002E"/>
                </a:solidFill>
                <a:latin typeface="Nunito Bold"/>
                <a:ea typeface="Nunito Bold"/>
                <a:cs typeface="Nunito Bold"/>
                <a:sym typeface="Nunito Bold"/>
              </a:rPr>
              <a:t>Disruptive Path</a:t>
            </a:r>
          </a:p>
        </p:txBody>
      </p:sp>
      <p:sp>
        <p:nvSpPr>
          <p:cNvPr id="1049725" name="TextBox 17"/>
          <p:cNvSpPr txBox="1"/>
          <p:nvPr/>
        </p:nvSpPr>
        <p:spPr>
          <a:xfrm rot="0">
            <a:off x="10804084" y="7123100"/>
            <a:ext cx="4637932" cy="483108"/>
          </a:xfrm>
          <a:prstGeom prst="rect"/>
        </p:spPr>
        <p:txBody>
          <a:bodyPr anchor="t" bIns="0" lIns="0" rIns="0" rtlCol="0" tIns="0">
            <a:spAutoFit/>
          </a:bodyPr>
          <a:p>
            <a:pPr algn="l">
              <a:lnSpc>
                <a:spcPts val="2000"/>
              </a:lnSpc>
            </a:pPr>
            <a:r>
              <a:rPr sz="2000" lang="en-US">
                <a:solidFill>
                  <a:srgbClr val="00002E"/>
                </a:solidFill>
                <a:latin typeface="PT Sans"/>
                <a:ea typeface="PT Sans"/>
                <a:cs typeface="PT Sans"/>
                <a:sym typeface="PT Sans"/>
              </a:rPr>
              <a:t>Major upheaval from unexpected shocks or market shifts.</a:t>
            </a:r>
          </a:p>
        </p:txBody>
      </p:sp>
      <p:sp>
        <p:nvSpPr>
          <p:cNvPr id="1049726" name="Freeform 18" descr="preencoded.png"/>
          <p:cNvSpPr/>
          <p:nvPr/>
        </p:nvSpPr>
        <p:spPr>
          <a:xfrm rot="0" flipH="0" flipV="0">
            <a:off x="9625698" y="6617075"/>
            <a:ext cx="403298" cy="403298"/>
          </a:xfrm>
          <a:custGeom>
            <a:avLst/>
            <a:ahLst/>
            <a:rect l="l" t="t" r="r" b="b"/>
            <a:pathLst>
              <a:path w="403298" h="403298">
                <a:moveTo>
                  <a:pt x="0" y="0"/>
                </a:moveTo>
                <a:lnTo>
                  <a:pt x="403298" y="0"/>
                </a:lnTo>
                <a:lnTo>
                  <a:pt x="403298" y="403298"/>
                </a:lnTo>
                <a:lnTo>
                  <a:pt x="0" y="403298"/>
                </a:lnTo>
                <a:lnTo>
                  <a:pt x="0" y="0"/>
                </a:lnTo>
                <a:close/>
              </a:path>
            </a:pathLst>
          </a:custGeom>
          <a:blipFill>
            <a:blip xmlns:r="http://schemas.openxmlformats.org/officeDocument/2006/relationships" r:embed="rId5"/>
            <a:stretch>
              <a:fillRect l="-5814" t="0" r="-5812" b="0"/>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grpSp>
        <p:nvGrpSpPr>
          <p:cNvPr id="112" name="Group 2"/>
          <p:cNvGrpSpPr/>
          <p:nvPr/>
        </p:nvGrpSpPr>
        <p:grpSpPr>
          <a:xfrm rot="0">
            <a:off x="0" y="0"/>
            <a:ext cx="18288000" cy="10287000"/>
            <a:chOff x="0" y="0"/>
            <a:chExt cx="24384000" cy="13716000"/>
          </a:xfrm>
        </p:grpSpPr>
        <p:sp>
          <p:nvSpPr>
            <p:cNvPr id="1048674"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113" name="Group 4"/>
          <p:cNvGrpSpPr/>
          <p:nvPr/>
        </p:nvGrpSpPr>
        <p:grpSpPr>
          <a:xfrm rot="0">
            <a:off x="0" y="0"/>
            <a:ext cx="18288000" cy="10287000"/>
            <a:chOff x="0" y="0"/>
            <a:chExt cx="24384000" cy="13716000"/>
          </a:xfrm>
        </p:grpSpPr>
        <p:sp>
          <p:nvSpPr>
            <p:cNvPr id="1048675"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8676" name="TextBox 6"/>
          <p:cNvSpPr txBox="1"/>
          <p:nvPr/>
        </p:nvSpPr>
        <p:spPr>
          <a:xfrm rot="0">
            <a:off x="2889504" y="470449"/>
            <a:ext cx="9908400" cy="683387"/>
          </a:xfrm>
          <a:prstGeom prst="rect"/>
        </p:spPr>
        <p:txBody>
          <a:bodyPr anchor="t" bIns="0" lIns="0" rIns="0" rtlCol="0" tIns="0">
            <a:spAutoFit/>
          </a:bodyPr>
          <a:p>
            <a:pPr algn="l">
              <a:lnSpc>
                <a:spcPts val="5381"/>
              </a:lnSpc>
            </a:pPr>
            <a:r>
              <a:rPr b="1" sz="3600" lang="en-US">
                <a:solidFill>
                  <a:srgbClr val="00002E"/>
                </a:solidFill>
                <a:latin typeface="Nunito Bold"/>
                <a:ea typeface="Nunito Bold"/>
                <a:cs typeface="Nunito Bold"/>
                <a:sym typeface="Nunito Bold"/>
              </a:rPr>
              <a:t>Core Components of IT Infrastructure</a:t>
            </a:r>
          </a:p>
        </p:txBody>
      </p:sp>
      <p:sp>
        <p:nvSpPr>
          <p:cNvPr id="1048677" name="TextBox 7"/>
          <p:cNvSpPr txBox="1"/>
          <p:nvPr/>
        </p:nvSpPr>
        <p:spPr>
          <a:xfrm rot="0">
            <a:off x="2889494" y="1332462"/>
            <a:ext cx="12508802" cy="629665"/>
          </a:xfrm>
          <a:prstGeom prst="rect"/>
        </p:spPr>
        <p:txBody>
          <a:bodyPr anchor="t" bIns="0" lIns="0" rIns="0" rtlCol="0" tIns="0">
            <a:spAutoFit/>
          </a:bodyPr>
          <a:p>
            <a:pPr algn="l">
              <a:lnSpc>
                <a:spcPts val="2479"/>
              </a:lnSpc>
            </a:pPr>
            <a:r>
              <a:rPr sz="1600" lang="en-US">
                <a:solidFill>
                  <a:srgbClr val="00002E"/>
                </a:solidFill>
                <a:latin typeface="PT Sans"/>
                <a:ea typeface="PT Sans"/>
                <a:cs typeface="PT Sans"/>
                <a:sym typeface="PT Sans"/>
              </a:rPr>
              <a:t>A robust IT infrastructure is the backbone of any modern enterprise. Understanding its core components is essential for business analysts to identify system dependencies, potential bottlenecks, and areas for improvement.</a:t>
            </a:r>
          </a:p>
        </p:txBody>
      </p:sp>
      <p:grpSp>
        <p:nvGrpSpPr>
          <p:cNvPr id="114" name="Group 8"/>
          <p:cNvGrpSpPr/>
          <p:nvPr/>
        </p:nvGrpSpPr>
        <p:grpSpPr>
          <a:xfrm rot="0">
            <a:off x="2889494" y="2025844"/>
            <a:ext cx="12508859" cy="7049548"/>
            <a:chOff x="0" y="0"/>
            <a:chExt cx="16678478" cy="9399397"/>
          </a:xfrm>
        </p:grpSpPr>
        <p:sp>
          <p:nvSpPr>
            <p:cNvPr id="1048678" name="Freeform 9" descr="preencoded.png"/>
            <p:cNvSpPr/>
            <p:nvPr/>
          </p:nvSpPr>
          <p:spPr>
            <a:xfrm rot="0" flipH="0" flipV="0">
              <a:off x="0" y="0"/>
              <a:ext cx="16678529" cy="9399397"/>
            </a:xfrm>
            <a:custGeom>
              <a:avLst/>
              <a:ahLst/>
              <a:rect l="l" t="t" r="r" b="b"/>
              <a:pathLst>
                <a:path w="16678529" h="9399397">
                  <a:moveTo>
                    <a:pt x="0" y="0"/>
                  </a:moveTo>
                  <a:lnTo>
                    <a:pt x="16678529" y="0"/>
                  </a:lnTo>
                  <a:lnTo>
                    <a:pt x="16678529" y="9399397"/>
                  </a:lnTo>
                  <a:lnTo>
                    <a:pt x="0" y="9399397"/>
                  </a:lnTo>
                  <a:lnTo>
                    <a:pt x="0" y="0"/>
                  </a:lnTo>
                  <a:close/>
                </a:path>
              </a:pathLst>
            </a:custGeom>
            <a:blipFill>
              <a:blip xmlns:r="http://schemas.openxmlformats.org/officeDocument/2006/relationships" r:embed="rId2"/>
              <a:stretch>
                <a:fillRect l="0" t="0" r="0" b="-5"/>
              </a:stretch>
            </a:blipFill>
          </p:spPr>
        </p:sp>
      </p:grpSp>
      <p:sp>
        <p:nvSpPr>
          <p:cNvPr id="1048679" name="TextBox 10"/>
          <p:cNvSpPr txBox="1"/>
          <p:nvPr/>
        </p:nvSpPr>
        <p:spPr>
          <a:xfrm rot="0">
            <a:off x="3185360" y="2579532"/>
            <a:ext cx="2316604" cy="382953"/>
          </a:xfrm>
          <a:prstGeom prst="rect"/>
        </p:spPr>
        <p:txBody>
          <a:bodyPr anchor="t" bIns="0" lIns="0" rIns="0" rtlCol="0" tIns="0">
            <a:spAutoFit/>
          </a:bodyPr>
          <a:p>
            <a:pPr algn="r">
              <a:lnSpc>
                <a:spcPts val="3075"/>
              </a:lnSpc>
            </a:pPr>
            <a:r>
              <a:rPr b="1" sz="2000" lang="en-US">
                <a:solidFill>
                  <a:srgbClr val="00002E"/>
                </a:solidFill>
                <a:latin typeface="Nunito Bold"/>
                <a:ea typeface="Nunito Bold"/>
                <a:cs typeface="Nunito Bold"/>
                <a:sym typeface="Nunito Bold"/>
              </a:rPr>
              <a:t>Hardware</a:t>
            </a:r>
          </a:p>
        </p:txBody>
      </p:sp>
      <p:sp>
        <p:nvSpPr>
          <p:cNvPr id="1048680" name="TextBox 11"/>
          <p:cNvSpPr txBox="1"/>
          <p:nvPr/>
        </p:nvSpPr>
        <p:spPr>
          <a:xfrm rot="0">
            <a:off x="3185360" y="3061259"/>
            <a:ext cx="2316604" cy="505714"/>
          </a:xfrm>
          <a:prstGeom prst="rect"/>
        </p:spPr>
        <p:txBody>
          <a:bodyPr anchor="t" bIns="0" lIns="0" rIns="0" rtlCol="0" tIns="0">
            <a:spAutoFit/>
          </a:bodyPr>
          <a:p>
            <a:pPr algn="r">
              <a:lnSpc>
                <a:spcPts val="1991"/>
              </a:lnSpc>
            </a:pPr>
            <a:r>
              <a:rPr sz="1600" lang="en-US">
                <a:solidFill>
                  <a:srgbClr val="00002E"/>
                </a:solidFill>
                <a:latin typeface="PT Sans"/>
                <a:ea typeface="PT Sans"/>
                <a:cs typeface="PT Sans"/>
                <a:sym typeface="PT Sans"/>
              </a:rPr>
              <a:t>Servers, storage, and endpoints</a:t>
            </a:r>
          </a:p>
        </p:txBody>
      </p:sp>
      <p:sp>
        <p:nvSpPr>
          <p:cNvPr id="1048681" name="TextBox 12"/>
          <p:cNvSpPr txBox="1"/>
          <p:nvPr/>
        </p:nvSpPr>
        <p:spPr>
          <a:xfrm rot="0">
            <a:off x="12797695" y="2579532"/>
            <a:ext cx="2304602" cy="382953"/>
          </a:xfrm>
          <a:prstGeom prst="rect"/>
        </p:spPr>
        <p:txBody>
          <a:bodyPr anchor="t" bIns="0" lIns="0" rIns="0" rtlCol="0" tIns="0">
            <a:spAutoFit/>
          </a:bodyPr>
          <a:p>
            <a:pPr algn="l">
              <a:lnSpc>
                <a:spcPts val="3075"/>
              </a:lnSpc>
            </a:pPr>
            <a:r>
              <a:rPr b="1" sz="2000" lang="en-US">
                <a:solidFill>
                  <a:srgbClr val="00002E"/>
                </a:solidFill>
                <a:latin typeface="Nunito Bold"/>
                <a:ea typeface="Nunito Bold"/>
                <a:cs typeface="Nunito Bold"/>
                <a:sym typeface="Nunito Bold"/>
              </a:rPr>
              <a:t>Software</a:t>
            </a:r>
          </a:p>
        </p:txBody>
      </p:sp>
      <p:sp>
        <p:nvSpPr>
          <p:cNvPr id="1048682" name="TextBox 13"/>
          <p:cNvSpPr txBox="1"/>
          <p:nvPr/>
        </p:nvSpPr>
        <p:spPr>
          <a:xfrm rot="0">
            <a:off x="12797695" y="3061259"/>
            <a:ext cx="2304602" cy="505714"/>
          </a:xfrm>
          <a:prstGeom prst="rect"/>
        </p:spPr>
        <p:txBody>
          <a:bodyPr anchor="t" bIns="0" lIns="0" rIns="0" rtlCol="0" tIns="0">
            <a:spAutoFit/>
          </a:bodyPr>
          <a:p>
            <a:pPr algn="l">
              <a:lnSpc>
                <a:spcPts val="1991"/>
              </a:lnSpc>
            </a:pPr>
            <a:r>
              <a:rPr sz="1600" lang="en-US">
                <a:solidFill>
                  <a:srgbClr val="00002E"/>
                </a:solidFill>
                <a:latin typeface="PT Sans"/>
                <a:ea typeface="PT Sans"/>
                <a:cs typeface="PT Sans"/>
                <a:sym typeface="PT Sans"/>
              </a:rPr>
              <a:t>Operating systems and applications</a:t>
            </a:r>
          </a:p>
        </p:txBody>
      </p:sp>
      <p:sp>
        <p:nvSpPr>
          <p:cNvPr id="1048683" name="TextBox 14"/>
          <p:cNvSpPr txBox="1"/>
          <p:nvPr/>
        </p:nvSpPr>
        <p:spPr>
          <a:xfrm rot="0">
            <a:off x="3271818" y="7503728"/>
            <a:ext cx="2230803" cy="382953"/>
          </a:xfrm>
          <a:prstGeom prst="rect"/>
        </p:spPr>
        <p:txBody>
          <a:bodyPr anchor="t" bIns="0" lIns="0" rIns="0" rtlCol="0" tIns="0">
            <a:spAutoFit/>
          </a:bodyPr>
          <a:p>
            <a:pPr algn="r">
              <a:lnSpc>
                <a:spcPts val="3075"/>
              </a:lnSpc>
            </a:pPr>
            <a:r>
              <a:rPr b="1" sz="2000" lang="en-US">
                <a:solidFill>
                  <a:srgbClr val="00002E"/>
                </a:solidFill>
                <a:latin typeface="Nunito Bold"/>
                <a:ea typeface="Nunito Bold"/>
                <a:cs typeface="Nunito Bold"/>
                <a:sym typeface="Nunito Bold"/>
              </a:rPr>
              <a:t>Networks</a:t>
            </a:r>
          </a:p>
        </p:txBody>
      </p:sp>
      <p:sp>
        <p:nvSpPr>
          <p:cNvPr id="1048684" name="TextBox 15"/>
          <p:cNvSpPr txBox="1"/>
          <p:nvPr/>
        </p:nvSpPr>
        <p:spPr>
          <a:xfrm rot="0">
            <a:off x="3271818" y="7985465"/>
            <a:ext cx="2230803" cy="505714"/>
          </a:xfrm>
          <a:prstGeom prst="rect"/>
        </p:spPr>
        <p:txBody>
          <a:bodyPr anchor="t" bIns="0" lIns="0" rIns="0" rtlCol="0" tIns="0">
            <a:spAutoFit/>
          </a:bodyPr>
          <a:p>
            <a:pPr algn="r">
              <a:lnSpc>
                <a:spcPts val="1991"/>
              </a:lnSpc>
            </a:pPr>
            <a:r>
              <a:rPr sz="1600" lang="en-US">
                <a:solidFill>
                  <a:srgbClr val="00002E"/>
                </a:solidFill>
                <a:latin typeface="PT Sans"/>
                <a:ea typeface="PT Sans"/>
                <a:cs typeface="PT Sans"/>
                <a:sym typeface="PT Sans"/>
              </a:rPr>
              <a:t>Connectivity, routers, and security</a:t>
            </a:r>
          </a:p>
        </p:txBody>
      </p:sp>
      <p:sp>
        <p:nvSpPr>
          <p:cNvPr id="1048685" name="TextBox 16"/>
          <p:cNvSpPr txBox="1"/>
          <p:nvPr/>
        </p:nvSpPr>
        <p:spPr>
          <a:xfrm rot="0">
            <a:off x="12723752" y="7503728"/>
            <a:ext cx="2378402" cy="382953"/>
          </a:xfrm>
          <a:prstGeom prst="rect"/>
        </p:spPr>
        <p:txBody>
          <a:bodyPr anchor="t" bIns="0" lIns="0" rIns="0" rtlCol="0" tIns="0">
            <a:spAutoFit/>
          </a:bodyPr>
          <a:p>
            <a:pPr algn="l">
              <a:lnSpc>
                <a:spcPts val="3075"/>
              </a:lnSpc>
            </a:pPr>
            <a:r>
              <a:rPr b="1" sz="2000" lang="en-US">
                <a:solidFill>
                  <a:srgbClr val="00002E"/>
                </a:solidFill>
                <a:latin typeface="Nunito Bold"/>
                <a:ea typeface="Nunito Bold"/>
                <a:cs typeface="Nunito Bold"/>
                <a:sym typeface="Nunito Bold"/>
              </a:rPr>
              <a:t>Data</a:t>
            </a:r>
          </a:p>
        </p:txBody>
      </p:sp>
      <p:sp>
        <p:nvSpPr>
          <p:cNvPr id="1048686" name="TextBox 17"/>
          <p:cNvSpPr txBox="1"/>
          <p:nvPr/>
        </p:nvSpPr>
        <p:spPr>
          <a:xfrm rot="0">
            <a:off x="12723752" y="7985465"/>
            <a:ext cx="2378402" cy="505714"/>
          </a:xfrm>
          <a:prstGeom prst="rect"/>
        </p:spPr>
        <p:txBody>
          <a:bodyPr anchor="t" bIns="0" lIns="0" rIns="0" rtlCol="0" tIns="0">
            <a:spAutoFit/>
          </a:bodyPr>
          <a:p>
            <a:pPr algn="l">
              <a:lnSpc>
                <a:spcPts val="1991"/>
              </a:lnSpc>
            </a:pPr>
            <a:r>
              <a:rPr sz="1600" lang="en-US">
                <a:solidFill>
                  <a:srgbClr val="00002E"/>
                </a:solidFill>
                <a:latin typeface="PT Sans"/>
                <a:ea typeface="PT Sans"/>
                <a:cs typeface="PT Sans"/>
                <a:sym typeface="PT Sans"/>
              </a:rPr>
              <a:t>Databases, backups, and analytics</a:t>
            </a:r>
          </a:p>
        </p:txBody>
      </p:sp>
      <p:sp>
        <p:nvSpPr>
          <p:cNvPr id="1048687" name="TextBox 18"/>
          <p:cNvSpPr txBox="1"/>
          <p:nvPr/>
        </p:nvSpPr>
        <p:spPr>
          <a:xfrm rot="0">
            <a:off x="2889494" y="9167212"/>
            <a:ext cx="12508802" cy="629666"/>
          </a:xfrm>
          <a:prstGeom prst="rect"/>
        </p:spPr>
        <p:txBody>
          <a:bodyPr anchor="t" bIns="0" lIns="0" rIns="0" rtlCol="0" tIns="0">
            <a:spAutoFit/>
          </a:bodyPr>
          <a:p>
            <a:pPr algn="l">
              <a:lnSpc>
                <a:spcPts val="2479"/>
              </a:lnSpc>
            </a:pPr>
            <a:r>
              <a:rPr sz="1600" lang="en-US">
                <a:solidFill>
                  <a:srgbClr val="00002E"/>
                </a:solidFill>
                <a:latin typeface="PT Sans"/>
                <a:ea typeface="PT Sans"/>
                <a:cs typeface="PT Sans"/>
                <a:sym typeface="PT Sans"/>
              </a:rPr>
              <a:t>These interconnected components work in synergy to enable digital operations, facilitate communication, and manage critical information assets within an organization. A breakdown in any one area can have significant ripple effects.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591" name=""/>
        <p:cNvGrpSpPr/>
        <p:nvPr/>
      </p:nvGrpSpPr>
      <p:grpSpPr>
        <a:xfrm>
          <a:off x="0" y="0"/>
          <a:ext cx="0" cy="0"/>
          <a:chOff x="0" y="0"/>
          <a:chExt cx="0" cy="0"/>
        </a:xfrm>
      </p:grpSpPr>
      <p:grpSp>
        <p:nvGrpSpPr>
          <p:cNvPr id="592" name="Group 2"/>
          <p:cNvGrpSpPr/>
          <p:nvPr/>
        </p:nvGrpSpPr>
        <p:grpSpPr>
          <a:xfrm rot="0">
            <a:off x="0" y="0"/>
            <a:ext cx="18288000" cy="10287000"/>
            <a:chOff x="0" y="0"/>
            <a:chExt cx="24384000" cy="13716000"/>
          </a:xfrm>
        </p:grpSpPr>
        <p:sp>
          <p:nvSpPr>
            <p:cNvPr id="1049733"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593" name="Group 4"/>
          <p:cNvGrpSpPr/>
          <p:nvPr/>
        </p:nvGrpSpPr>
        <p:grpSpPr>
          <a:xfrm rot="0">
            <a:off x="0" y="0"/>
            <a:ext cx="18288000" cy="10287000"/>
            <a:chOff x="0" y="0"/>
            <a:chExt cx="24384000" cy="13716000"/>
          </a:xfrm>
        </p:grpSpPr>
        <p:sp>
          <p:nvSpPr>
            <p:cNvPr id="1049734"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735" name="TextBox 6"/>
          <p:cNvSpPr txBox="1"/>
          <p:nvPr/>
        </p:nvSpPr>
        <p:spPr>
          <a:xfrm rot="0">
            <a:off x="3057373" y="1364304"/>
            <a:ext cx="5317779" cy="460029"/>
          </a:xfrm>
          <a:prstGeom prst="rect"/>
        </p:spPr>
        <p:txBody>
          <a:bodyPr anchor="t" bIns="0" lIns="0" rIns="0" rtlCol="0" tIns="0">
            <a:spAutoFit/>
          </a:bodyPr>
          <a:p>
            <a:pPr algn="l">
              <a:lnSpc>
                <a:spcPts val="3436"/>
              </a:lnSpc>
            </a:pPr>
            <a:r>
              <a:rPr b="1" sz="2750" lang="en-US">
                <a:solidFill>
                  <a:srgbClr val="00002E"/>
                </a:solidFill>
                <a:latin typeface="Nunito Bold"/>
                <a:ea typeface="Nunito Bold"/>
                <a:cs typeface="Nunito Bold"/>
                <a:sym typeface="Nunito Bold"/>
              </a:rPr>
              <a:t>Key Aspects of Scenario Analysis</a:t>
            </a:r>
          </a:p>
        </p:txBody>
      </p:sp>
      <p:sp>
        <p:nvSpPr>
          <p:cNvPr id="1049736" name="TextBox 7"/>
          <p:cNvSpPr txBox="1"/>
          <p:nvPr/>
        </p:nvSpPr>
        <p:spPr>
          <a:xfrm rot="0">
            <a:off x="3057373" y="2040141"/>
            <a:ext cx="12173102" cy="475996"/>
          </a:xfrm>
          <a:prstGeom prst="rect"/>
        </p:spPr>
        <p:txBody>
          <a:bodyPr anchor="t" bIns="0" lIns="0" rIns="0" rtlCol="0" tIns="0">
            <a:spAutoFit/>
          </a:bodyPr>
          <a:p>
            <a:pPr algn="l">
              <a:lnSpc>
                <a:spcPts val="1874"/>
              </a:lnSpc>
            </a:pPr>
            <a:r>
              <a:rPr sz="1600" lang="en-US">
                <a:solidFill>
                  <a:srgbClr val="00002E"/>
                </a:solidFill>
                <a:latin typeface="PT Sans"/>
                <a:ea typeface="PT Sans"/>
                <a:cs typeface="PT Sans"/>
                <a:sym typeface="PT Sans"/>
              </a:rPr>
              <a:t>Scenario analysis is a robust tool for strategic foresight, enabling organizations to navigate uncertainty by understanding potential futures. Its effectiveness hinges on several core components:</a:t>
            </a:r>
          </a:p>
        </p:txBody>
      </p:sp>
      <p:grpSp>
        <p:nvGrpSpPr>
          <p:cNvPr id="594" name="Group 8"/>
          <p:cNvGrpSpPr/>
          <p:nvPr/>
        </p:nvGrpSpPr>
        <p:grpSpPr>
          <a:xfrm rot="0">
            <a:off x="3057373" y="2960189"/>
            <a:ext cx="6027839" cy="1752752"/>
            <a:chOff x="0" y="0"/>
            <a:chExt cx="8037119" cy="2337003"/>
          </a:xfrm>
        </p:grpSpPr>
        <p:sp>
          <p:nvSpPr>
            <p:cNvPr id="1049737" name="Freeform 9"/>
            <p:cNvSpPr/>
            <p:nvPr/>
          </p:nvSpPr>
          <p:spPr>
            <a:xfrm rot="0" flipH="0" flipV="0">
              <a:off x="0" y="0"/>
              <a:ext cx="8037068" cy="2337054"/>
            </a:xfrm>
            <a:custGeom>
              <a:avLst/>
              <a:ahLst/>
              <a:rect l="l" t="t" r="r" b="b"/>
              <a:pathLst>
                <a:path w="8037068" h="2337054">
                  <a:moveTo>
                    <a:pt x="0" y="121920"/>
                  </a:moveTo>
                  <a:cubicBezTo>
                    <a:pt x="0" y="54610"/>
                    <a:pt x="54610" y="0"/>
                    <a:pt x="121920" y="0"/>
                  </a:cubicBezTo>
                  <a:lnTo>
                    <a:pt x="7915148" y="0"/>
                  </a:lnTo>
                  <a:cubicBezTo>
                    <a:pt x="7982458" y="0"/>
                    <a:pt x="8037068" y="54610"/>
                    <a:pt x="8037068" y="121920"/>
                  </a:cubicBezTo>
                  <a:lnTo>
                    <a:pt x="8037068" y="2215134"/>
                  </a:lnTo>
                  <a:cubicBezTo>
                    <a:pt x="8037068" y="2282444"/>
                    <a:pt x="7982458" y="2337054"/>
                    <a:pt x="7915148" y="2337054"/>
                  </a:cubicBezTo>
                  <a:lnTo>
                    <a:pt x="121920" y="2337054"/>
                  </a:lnTo>
                  <a:cubicBezTo>
                    <a:pt x="54610" y="2337054"/>
                    <a:pt x="0" y="2282444"/>
                    <a:pt x="0" y="2215134"/>
                  </a:cubicBezTo>
                  <a:close/>
                </a:path>
              </a:pathLst>
            </a:custGeom>
            <a:solidFill>
              <a:srgbClr val="F3F3FF">
                <a:alpha val="56078"/>
              </a:srgbClr>
            </a:solidFill>
          </p:spPr>
        </p:sp>
      </p:grpSp>
      <p:grpSp>
        <p:nvGrpSpPr>
          <p:cNvPr id="595" name="Group 10"/>
          <p:cNvGrpSpPr/>
          <p:nvPr/>
        </p:nvGrpSpPr>
        <p:grpSpPr>
          <a:xfrm rot="0">
            <a:off x="3057373" y="2941139"/>
            <a:ext cx="6027839" cy="76200"/>
            <a:chOff x="0" y="0"/>
            <a:chExt cx="8037119" cy="101600"/>
          </a:xfrm>
        </p:grpSpPr>
        <p:sp>
          <p:nvSpPr>
            <p:cNvPr id="1049738" name="Freeform 11"/>
            <p:cNvSpPr/>
            <p:nvPr/>
          </p:nvSpPr>
          <p:spPr>
            <a:xfrm rot="0" flipH="0" flipV="0">
              <a:off x="0" y="0"/>
              <a:ext cx="8037068" cy="101600"/>
            </a:xfrm>
            <a:custGeom>
              <a:avLst/>
              <a:ahLst/>
              <a:rect l="l" t="t" r="r" b="b"/>
              <a:pathLst>
                <a:path w="8037068" h="101600">
                  <a:moveTo>
                    <a:pt x="0" y="50800"/>
                  </a:moveTo>
                  <a:cubicBezTo>
                    <a:pt x="0" y="22733"/>
                    <a:pt x="22733" y="0"/>
                    <a:pt x="50800" y="0"/>
                  </a:cubicBezTo>
                  <a:lnTo>
                    <a:pt x="7986268" y="0"/>
                  </a:lnTo>
                  <a:cubicBezTo>
                    <a:pt x="8014336" y="0"/>
                    <a:pt x="8037068" y="22733"/>
                    <a:pt x="8037068" y="50800"/>
                  </a:cubicBezTo>
                  <a:cubicBezTo>
                    <a:pt x="8037068" y="78867"/>
                    <a:pt x="8014336" y="101600"/>
                    <a:pt x="7986268" y="101600"/>
                  </a:cubicBezTo>
                  <a:lnTo>
                    <a:pt x="50800" y="101600"/>
                  </a:lnTo>
                  <a:cubicBezTo>
                    <a:pt x="22733" y="101600"/>
                    <a:pt x="0" y="78867"/>
                    <a:pt x="0" y="50800"/>
                  </a:cubicBezTo>
                  <a:close/>
                </a:path>
              </a:pathLst>
            </a:custGeom>
            <a:solidFill>
              <a:srgbClr val="2D4DF2"/>
            </a:solidFill>
          </p:spPr>
        </p:sp>
      </p:grpSp>
      <p:grpSp>
        <p:nvGrpSpPr>
          <p:cNvPr id="596" name="Group 12"/>
          <p:cNvGrpSpPr/>
          <p:nvPr/>
        </p:nvGrpSpPr>
        <p:grpSpPr>
          <a:xfrm rot="0">
            <a:off x="5790162" y="2679059"/>
            <a:ext cx="562270" cy="562270"/>
            <a:chOff x="0" y="0"/>
            <a:chExt cx="749694" cy="749694"/>
          </a:xfrm>
        </p:grpSpPr>
        <p:sp>
          <p:nvSpPr>
            <p:cNvPr id="1049739" name="Freeform 13"/>
            <p:cNvSpPr/>
            <p:nvPr/>
          </p:nvSpPr>
          <p:spPr>
            <a:xfrm rot="0" flipH="0" flipV="0">
              <a:off x="0" y="0"/>
              <a:ext cx="749681" cy="749681"/>
            </a:xfrm>
            <a:custGeom>
              <a:avLst/>
              <a:ahLst/>
              <a:rect l="l" t="t" r="r" b="b"/>
              <a:pathLst>
                <a:path w="749681" h="749681">
                  <a:moveTo>
                    <a:pt x="0" y="374904"/>
                  </a:moveTo>
                  <a:cubicBezTo>
                    <a:pt x="0" y="167767"/>
                    <a:pt x="167767" y="0"/>
                    <a:pt x="374904" y="0"/>
                  </a:cubicBezTo>
                  <a:cubicBezTo>
                    <a:pt x="582041" y="0"/>
                    <a:pt x="749681" y="167767"/>
                    <a:pt x="749681" y="374904"/>
                  </a:cubicBezTo>
                  <a:cubicBezTo>
                    <a:pt x="749681" y="582041"/>
                    <a:pt x="581914" y="749681"/>
                    <a:pt x="374904" y="749681"/>
                  </a:cubicBezTo>
                  <a:cubicBezTo>
                    <a:pt x="167894" y="749681"/>
                    <a:pt x="0" y="581914"/>
                    <a:pt x="0" y="374904"/>
                  </a:cubicBezTo>
                  <a:close/>
                </a:path>
              </a:pathLst>
            </a:custGeom>
            <a:solidFill>
              <a:srgbClr val="2D4DF2"/>
            </a:solidFill>
          </p:spPr>
        </p:sp>
      </p:grpSp>
      <p:sp>
        <p:nvSpPr>
          <p:cNvPr id="1049740" name="Freeform 14" descr="preencoded.png"/>
          <p:cNvSpPr/>
          <p:nvPr/>
        </p:nvSpPr>
        <p:spPr>
          <a:xfrm rot="0" flipH="0" flipV="0">
            <a:off x="5958783" y="2847680"/>
            <a:ext cx="224876" cy="224876"/>
          </a:xfrm>
          <a:custGeom>
            <a:avLst/>
            <a:ahLst/>
            <a:rect l="l" t="t" r="r" b="b"/>
            <a:pathLst>
              <a:path w="224876" h="224876">
                <a:moveTo>
                  <a:pt x="0" y="0"/>
                </a:moveTo>
                <a:lnTo>
                  <a:pt x="224876" y="0"/>
                </a:lnTo>
                <a:lnTo>
                  <a:pt x="224876" y="224875"/>
                </a:lnTo>
                <a:lnTo>
                  <a:pt x="0" y="224875"/>
                </a:lnTo>
                <a:lnTo>
                  <a:pt x="0" y="0"/>
                </a:lnTo>
                <a:close/>
              </a:path>
            </a:pathLst>
          </a:custGeom>
          <a:blipFill>
            <a:blip xmlns:r="http://schemas.openxmlformats.org/officeDocument/2006/relationships" r:embed="rId2"/>
            <a:stretch>
              <a:fillRect l="0" t="-2083" r="0" b="-2083"/>
            </a:stretch>
          </a:blipFill>
        </p:spPr>
      </p:sp>
      <p:sp>
        <p:nvSpPr>
          <p:cNvPr id="1049741" name="TextBox 15"/>
          <p:cNvSpPr txBox="1"/>
          <p:nvPr/>
        </p:nvSpPr>
        <p:spPr>
          <a:xfrm rot="0">
            <a:off x="3263798" y="3419180"/>
            <a:ext cx="2278256" cy="285159"/>
          </a:xfrm>
          <a:prstGeom prst="rect"/>
        </p:spPr>
        <p:txBody>
          <a:bodyPr anchor="t" bIns="0" lIns="0" rIns="0" rtlCol="0" tIns="0">
            <a:spAutoFit/>
          </a:bodyPr>
          <a:p>
            <a:pPr algn="l">
              <a:lnSpc>
                <a:spcPts val="2124"/>
              </a:lnSpc>
            </a:pPr>
            <a:r>
              <a:rPr b="1" sz="1686" lang="en-US">
                <a:solidFill>
                  <a:srgbClr val="00002E"/>
                </a:solidFill>
                <a:latin typeface="Nunito Bold"/>
                <a:ea typeface="Nunito Bold"/>
                <a:cs typeface="Nunito Bold"/>
                <a:sym typeface="Nunito Bold"/>
              </a:rPr>
              <a:t>Identifying Key Drivers</a:t>
            </a:r>
          </a:p>
        </p:txBody>
      </p:sp>
      <p:sp>
        <p:nvSpPr>
          <p:cNvPr id="1049742" name="TextBox 16"/>
          <p:cNvSpPr txBox="1"/>
          <p:nvPr/>
        </p:nvSpPr>
        <p:spPr>
          <a:xfrm rot="0">
            <a:off x="3263798" y="3755679"/>
            <a:ext cx="5614988" cy="713994"/>
          </a:xfrm>
          <a:prstGeom prst="rect"/>
        </p:spPr>
        <p:txBody>
          <a:bodyPr anchor="t" bIns="0" lIns="0" rIns="0" rtlCol="0" tIns="0">
            <a:spAutoFit/>
          </a:bodyPr>
          <a:p>
            <a:pPr algn="l">
              <a:lnSpc>
                <a:spcPts val="1874"/>
              </a:lnSpc>
            </a:pPr>
            <a:r>
              <a:rPr sz="1600" lang="en-US">
                <a:solidFill>
                  <a:srgbClr val="00002E"/>
                </a:solidFill>
                <a:latin typeface="PT Sans"/>
                <a:ea typeface="PT Sans"/>
                <a:cs typeface="PT Sans"/>
                <a:sym typeface="PT Sans"/>
              </a:rPr>
              <a:t>Pinpoint the critical internal and external factors (e.g., technology, market shifts, regulations) that will most significantly influence future outcomes.</a:t>
            </a:r>
          </a:p>
        </p:txBody>
      </p:sp>
      <p:grpSp>
        <p:nvGrpSpPr>
          <p:cNvPr id="597" name="Group 17"/>
          <p:cNvGrpSpPr/>
          <p:nvPr/>
        </p:nvGrpSpPr>
        <p:grpSpPr>
          <a:xfrm rot="0">
            <a:off x="9202636" y="2960189"/>
            <a:ext cx="6027839" cy="1752752"/>
            <a:chOff x="0" y="0"/>
            <a:chExt cx="8037119" cy="2337003"/>
          </a:xfrm>
        </p:grpSpPr>
        <p:sp>
          <p:nvSpPr>
            <p:cNvPr id="1049743" name="Freeform 18"/>
            <p:cNvSpPr/>
            <p:nvPr/>
          </p:nvSpPr>
          <p:spPr>
            <a:xfrm rot="0" flipH="0" flipV="0">
              <a:off x="0" y="0"/>
              <a:ext cx="8037068" cy="2337054"/>
            </a:xfrm>
            <a:custGeom>
              <a:avLst/>
              <a:ahLst/>
              <a:rect l="l" t="t" r="r" b="b"/>
              <a:pathLst>
                <a:path w="8037068" h="2337054">
                  <a:moveTo>
                    <a:pt x="0" y="121920"/>
                  </a:moveTo>
                  <a:cubicBezTo>
                    <a:pt x="0" y="54610"/>
                    <a:pt x="54610" y="0"/>
                    <a:pt x="121920" y="0"/>
                  </a:cubicBezTo>
                  <a:lnTo>
                    <a:pt x="7915148" y="0"/>
                  </a:lnTo>
                  <a:cubicBezTo>
                    <a:pt x="7982458" y="0"/>
                    <a:pt x="8037068" y="54610"/>
                    <a:pt x="8037068" y="121920"/>
                  </a:cubicBezTo>
                  <a:lnTo>
                    <a:pt x="8037068" y="2215134"/>
                  </a:lnTo>
                  <a:cubicBezTo>
                    <a:pt x="8037068" y="2282444"/>
                    <a:pt x="7982458" y="2337054"/>
                    <a:pt x="7915148" y="2337054"/>
                  </a:cubicBezTo>
                  <a:lnTo>
                    <a:pt x="121920" y="2337054"/>
                  </a:lnTo>
                  <a:cubicBezTo>
                    <a:pt x="54610" y="2337054"/>
                    <a:pt x="0" y="2282444"/>
                    <a:pt x="0" y="2215134"/>
                  </a:cubicBezTo>
                  <a:close/>
                </a:path>
              </a:pathLst>
            </a:custGeom>
            <a:solidFill>
              <a:srgbClr val="F3F3FF">
                <a:alpha val="56078"/>
              </a:srgbClr>
            </a:solidFill>
          </p:spPr>
        </p:sp>
      </p:grpSp>
      <p:grpSp>
        <p:nvGrpSpPr>
          <p:cNvPr id="598" name="Group 19"/>
          <p:cNvGrpSpPr/>
          <p:nvPr/>
        </p:nvGrpSpPr>
        <p:grpSpPr>
          <a:xfrm rot="0">
            <a:off x="9202636" y="2941139"/>
            <a:ext cx="6027839" cy="76200"/>
            <a:chOff x="0" y="0"/>
            <a:chExt cx="8037119" cy="101600"/>
          </a:xfrm>
        </p:grpSpPr>
        <p:sp>
          <p:nvSpPr>
            <p:cNvPr id="1049744" name="Freeform 20"/>
            <p:cNvSpPr/>
            <p:nvPr/>
          </p:nvSpPr>
          <p:spPr>
            <a:xfrm rot="0" flipH="0" flipV="0">
              <a:off x="0" y="0"/>
              <a:ext cx="8037068" cy="101600"/>
            </a:xfrm>
            <a:custGeom>
              <a:avLst/>
              <a:ahLst/>
              <a:rect l="l" t="t" r="r" b="b"/>
              <a:pathLst>
                <a:path w="8037068" h="101600">
                  <a:moveTo>
                    <a:pt x="0" y="50800"/>
                  </a:moveTo>
                  <a:cubicBezTo>
                    <a:pt x="0" y="22733"/>
                    <a:pt x="22733" y="0"/>
                    <a:pt x="50800" y="0"/>
                  </a:cubicBezTo>
                  <a:lnTo>
                    <a:pt x="7986268" y="0"/>
                  </a:lnTo>
                  <a:cubicBezTo>
                    <a:pt x="8014336" y="0"/>
                    <a:pt x="8037068" y="22733"/>
                    <a:pt x="8037068" y="50800"/>
                  </a:cubicBezTo>
                  <a:cubicBezTo>
                    <a:pt x="8037068" y="78867"/>
                    <a:pt x="8014336" y="101600"/>
                    <a:pt x="7986268" y="101600"/>
                  </a:cubicBezTo>
                  <a:lnTo>
                    <a:pt x="50800" y="101600"/>
                  </a:lnTo>
                  <a:cubicBezTo>
                    <a:pt x="22733" y="101600"/>
                    <a:pt x="0" y="78867"/>
                    <a:pt x="0" y="50800"/>
                  </a:cubicBezTo>
                  <a:close/>
                </a:path>
              </a:pathLst>
            </a:custGeom>
            <a:solidFill>
              <a:srgbClr val="018CE1"/>
            </a:solidFill>
          </p:spPr>
        </p:sp>
      </p:grpSp>
      <p:grpSp>
        <p:nvGrpSpPr>
          <p:cNvPr id="599" name="Group 21"/>
          <p:cNvGrpSpPr/>
          <p:nvPr/>
        </p:nvGrpSpPr>
        <p:grpSpPr>
          <a:xfrm rot="0">
            <a:off x="11935416" y="2679059"/>
            <a:ext cx="562270" cy="562270"/>
            <a:chOff x="0" y="0"/>
            <a:chExt cx="749694" cy="749694"/>
          </a:xfrm>
        </p:grpSpPr>
        <p:sp>
          <p:nvSpPr>
            <p:cNvPr id="1049745" name="Freeform 22"/>
            <p:cNvSpPr/>
            <p:nvPr/>
          </p:nvSpPr>
          <p:spPr>
            <a:xfrm rot="0" flipH="0" flipV="0">
              <a:off x="0" y="0"/>
              <a:ext cx="749681" cy="749681"/>
            </a:xfrm>
            <a:custGeom>
              <a:avLst/>
              <a:ahLst/>
              <a:rect l="l" t="t" r="r" b="b"/>
              <a:pathLst>
                <a:path w="749681" h="749681">
                  <a:moveTo>
                    <a:pt x="0" y="374904"/>
                  </a:moveTo>
                  <a:cubicBezTo>
                    <a:pt x="0" y="167767"/>
                    <a:pt x="167767" y="0"/>
                    <a:pt x="374904" y="0"/>
                  </a:cubicBezTo>
                  <a:cubicBezTo>
                    <a:pt x="582041" y="0"/>
                    <a:pt x="749681" y="167767"/>
                    <a:pt x="749681" y="374904"/>
                  </a:cubicBezTo>
                  <a:cubicBezTo>
                    <a:pt x="749681" y="582041"/>
                    <a:pt x="581914" y="749681"/>
                    <a:pt x="374904" y="749681"/>
                  </a:cubicBezTo>
                  <a:cubicBezTo>
                    <a:pt x="167894" y="749681"/>
                    <a:pt x="0" y="581914"/>
                    <a:pt x="0" y="374904"/>
                  </a:cubicBezTo>
                  <a:close/>
                </a:path>
              </a:pathLst>
            </a:custGeom>
            <a:solidFill>
              <a:srgbClr val="2D4DF2"/>
            </a:solidFill>
          </p:spPr>
        </p:sp>
      </p:grpSp>
      <p:sp>
        <p:nvSpPr>
          <p:cNvPr id="1049746" name="Freeform 23" descr="preencoded.png"/>
          <p:cNvSpPr/>
          <p:nvPr/>
        </p:nvSpPr>
        <p:spPr>
          <a:xfrm rot="0" flipH="0" flipV="0">
            <a:off x="12104046" y="2847680"/>
            <a:ext cx="224876" cy="224876"/>
          </a:xfrm>
          <a:custGeom>
            <a:avLst/>
            <a:ahLst/>
            <a:rect l="l" t="t" r="r" b="b"/>
            <a:pathLst>
              <a:path w="224876" h="224876">
                <a:moveTo>
                  <a:pt x="0" y="0"/>
                </a:moveTo>
                <a:lnTo>
                  <a:pt x="224876" y="0"/>
                </a:lnTo>
                <a:lnTo>
                  <a:pt x="224876" y="224875"/>
                </a:lnTo>
                <a:lnTo>
                  <a:pt x="0" y="224875"/>
                </a:lnTo>
                <a:lnTo>
                  <a:pt x="0" y="0"/>
                </a:lnTo>
                <a:close/>
              </a:path>
            </a:pathLst>
          </a:custGeom>
          <a:blipFill>
            <a:blip xmlns:r="http://schemas.openxmlformats.org/officeDocument/2006/relationships" r:embed="rId3"/>
            <a:stretch>
              <a:fillRect l="0" t="-8331" r="0" b="-8335"/>
            </a:stretch>
          </a:blipFill>
        </p:spPr>
      </p:sp>
      <p:sp>
        <p:nvSpPr>
          <p:cNvPr id="1049747" name="TextBox 24"/>
          <p:cNvSpPr txBox="1"/>
          <p:nvPr/>
        </p:nvSpPr>
        <p:spPr>
          <a:xfrm rot="0">
            <a:off x="9409062" y="3419180"/>
            <a:ext cx="2825944" cy="285159"/>
          </a:xfrm>
          <a:prstGeom prst="rect"/>
        </p:spPr>
        <p:txBody>
          <a:bodyPr anchor="t" bIns="0" lIns="0" rIns="0" rtlCol="0" tIns="0">
            <a:spAutoFit/>
          </a:bodyPr>
          <a:p>
            <a:pPr algn="l">
              <a:lnSpc>
                <a:spcPts val="2124"/>
              </a:lnSpc>
            </a:pPr>
            <a:r>
              <a:rPr b="1" sz="1686" lang="en-US">
                <a:solidFill>
                  <a:srgbClr val="00002E"/>
                </a:solidFill>
                <a:latin typeface="Nunito Bold"/>
                <a:ea typeface="Nunito Bold"/>
                <a:cs typeface="Nunito Bold"/>
                <a:sym typeface="Nunito Bold"/>
              </a:rPr>
              <a:t>Crafting Plausible Scenarios</a:t>
            </a:r>
          </a:p>
        </p:txBody>
      </p:sp>
      <p:sp>
        <p:nvSpPr>
          <p:cNvPr id="1049748" name="TextBox 25"/>
          <p:cNvSpPr txBox="1"/>
          <p:nvPr/>
        </p:nvSpPr>
        <p:spPr>
          <a:xfrm rot="0">
            <a:off x="9409062" y="3755679"/>
            <a:ext cx="5614988" cy="713994"/>
          </a:xfrm>
          <a:prstGeom prst="rect"/>
        </p:spPr>
        <p:txBody>
          <a:bodyPr anchor="t" bIns="0" lIns="0" rIns="0" rtlCol="0" tIns="0">
            <a:spAutoFit/>
          </a:bodyPr>
          <a:p>
            <a:pPr algn="l">
              <a:lnSpc>
                <a:spcPts val="1874"/>
              </a:lnSpc>
            </a:pPr>
            <a:r>
              <a:rPr sz="1600" lang="en-US">
                <a:solidFill>
                  <a:srgbClr val="00002E"/>
                </a:solidFill>
                <a:latin typeface="PT Sans"/>
                <a:ea typeface="PT Sans"/>
                <a:cs typeface="PT Sans"/>
                <a:sym typeface="PT Sans"/>
              </a:rPr>
              <a:t>Develop a few (typically 2-4) distinct, internally consistent narratives of how the future might unfold, considering different combinations of drivers.</a:t>
            </a:r>
          </a:p>
        </p:txBody>
      </p:sp>
      <p:grpSp>
        <p:nvGrpSpPr>
          <p:cNvPr id="600" name="Group 26"/>
          <p:cNvGrpSpPr/>
          <p:nvPr/>
        </p:nvGrpSpPr>
        <p:grpSpPr>
          <a:xfrm rot="0">
            <a:off x="3057373" y="5111506"/>
            <a:ext cx="6027839" cy="1752752"/>
            <a:chOff x="0" y="0"/>
            <a:chExt cx="8037119" cy="2337003"/>
          </a:xfrm>
        </p:grpSpPr>
        <p:sp>
          <p:nvSpPr>
            <p:cNvPr id="1049749" name="Freeform 27"/>
            <p:cNvSpPr/>
            <p:nvPr/>
          </p:nvSpPr>
          <p:spPr>
            <a:xfrm rot="0" flipH="0" flipV="0">
              <a:off x="0" y="0"/>
              <a:ext cx="8037068" cy="2337054"/>
            </a:xfrm>
            <a:custGeom>
              <a:avLst/>
              <a:ahLst/>
              <a:rect l="l" t="t" r="r" b="b"/>
              <a:pathLst>
                <a:path w="8037068" h="2337054">
                  <a:moveTo>
                    <a:pt x="0" y="121920"/>
                  </a:moveTo>
                  <a:cubicBezTo>
                    <a:pt x="0" y="54610"/>
                    <a:pt x="54610" y="0"/>
                    <a:pt x="121920" y="0"/>
                  </a:cubicBezTo>
                  <a:lnTo>
                    <a:pt x="7915148" y="0"/>
                  </a:lnTo>
                  <a:cubicBezTo>
                    <a:pt x="7982458" y="0"/>
                    <a:pt x="8037068" y="54610"/>
                    <a:pt x="8037068" y="121920"/>
                  </a:cubicBezTo>
                  <a:lnTo>
                    <a:pt x="8037068" y="2215134"/>
                  </a:lnTo>
                  <a:cubicBezTo>
                    <a:pt x="8037068" y="2282444"/>
                    <a:pt x="7982458" y="2337054"/>
                    <a:pt x="7915148" y="2337054"/>
                  </a:cubicBezTo>
                  <a:lnTo>
                    <a:pt x="121920" y="2337054"/>
                  </a:lnTo>
                  <a:cubicBezTo>
                    <a:pt x="54610" y="2337054"/>
                    <a:pt x="0" y="2282444"/>
                    <a:pt x="0" y="2215134"/>
                  </a:cubicBezTo>
                  <a:close/>
                </a:path>
              </a:pathLst>
            </a:custGeom>
            <a:solidFill>
              <a:srgbClr val="F3F3FF">
                <a:alpha val="56078"/>
              </a:srgbClr>
            </a:solidFill>
          </p:spPr>
        </p:sp>
      </p:grpSp>
      <p:grpSp>
        <p:nvGrpSpPr>
          <p:cNvPr id="601" name="Group 28"/>
          <p:cNvGrpSpPr/>
          <p:nvPr/>
        </p:nvGrpSpPr>
        <p:grpSpPr>
          <a:xfrm rot="0">
            <a:off x="3057373" y="5092456"/>
            <a:ext cx="6027839" cy="76200"/>
            <a:chOff x="0" y="0"/>
            <a:chExt cx="8037119" cy="101600"/>
          </a:xfrm>
        </p:grpSpPr>
        <p:sp>
          <p:nvSpPr>
            <p:cNvPr id="1049750" name="Freeform 29"/>
            <p:cNvSpPr/>
            <p:nvPr/>
          </p:nvSpPr>
          <p:spPr>
            <a:xfrm rot="0" flipH="0" flipV="0">
              <a:off x="0" y="0"/>
              <a:ext cx="8037068" cy="101600"/>
            </a:xfrm>
            <a:custGeom>
              <a:avLst/>
              <a:ahLst/>
              <a:rect l="l" t="t" r="r" b="b"/>
              <a:pathLst>
                <a:path w="8037068" h="101600">
                  <a:moveTo>
                    <a:pt x="0" y="50800"/>
                  </a:moveTo>
                  <a:cubicBezTo>
                    <a:pt x="0" y="22733"/>
                    <a:pt x="22733" y="0"/>
                    <a:pt x="50800" y="0"/>
                  </a:cubicBezTo>
                  <a:lnTo>
                    <a:pt x="7986268" y="0"/>
                  </a:lnTo>
                  <a:cubicBezTo>
                    <a:pt x="8014336" y="0"/>
                    <a:pt x="8037068" y="22733"/>
                    <a:pt x="8037068" y="50800"/>
                  </a:cubicBezTo>
                  <a:cubicBezTo>
                    <a:pt x="8037068" y="78867"/>
                    <a:pt x="8014336" y="101600"/>
                    <a:pt x="7986268" y="101600"/>
                  </a:cubicBezTo>
                  <a:lnTo>
                    <a:pt x="50800" y="101600"/>
                  </a:lnTo>
                  <a:cubicBezTo>
                    <a:pt x="22733" y="101600"/>
                    <a:pt x="0" y="78867"/>
                    <a:pt x="0" y="50800"/>
                  </a:cubicBezTo>
                  <a:close/>
                </a:path>
              </a:pathLst>
            </a:custGeom>
            <a:solidFill>
              <a:srgbClr val="DA33BF"/>
            </a:solidFill>
          </p:spPr>
        </p:sp>
      </p:grpSp>
      <p:grpSp>
        <p:nvGrpSpPr>
          <p:cNvPr id="602" name="Group 30"/>
          <p:cNvGrpSpPr/>
          <p:nvPr/>
        </p:nvGrpSpPr>
        <p:grpSpPr>
          <a:xfrm rot="0">
            <a:off x="5790162" y="4830366"/>
            <a:ext cx="562270" cy="562270"/>
            <a:chOff x="0" y="0"/>
            <a:chExt cx="749694" cy="749694"/>
          </a:xfrm>
        </p:grpSpPr>
        <p:sp>
          <p:nvSpPr>
            <p:cNvPr id="1049751" name="Freeform 31"/>
            <p:cNvSpPr/>
            <p:nvPr/>
          </p:nvSpPr>
          <p:spPr>
            <a:xfrm rot="0" flipH="0" flipV="0">
              <a:off x="0" y="0"/>
              <a:ext cx="749681" cy="749681"/>
            </a:xfrm>
            <a:custGeom>
              <a:avLst/>
              <a:ahLst/>
              <a:rect l="l" t="t" r="r" b="b"/>
              <a:pathLst>
                <a:path w="749681" h="749681">
                  <a:moveTo>
                    <a:pt x="0" y="374904"/>
                  </a:moveTo>
                  <a:cubicBezTo>
                    <a:pt x="0" y="167767"/>
                    <a:pt x="167767" y="0"/>
                    <a:pt x="374904" y="0"/>
                  </a:cubicBezTo>
                  <a:cubicBezTo>
                    <a:pt x="582041" y="0"/>
                    <a:pt x="749681" y="167767"/>
                    <a:pt x="749681" y="374904"/>
                  </a:cubicBezTo>
                  <a:cubicBezTo>
                    <a:pt x="749681" y="582041"/>
                    <a:pt x="581914" y="749681"/>
                    <a:pt x="374904" y="749681"/>
                  </a:cubicBezTo>
                  <a:cubicBezTo>
                    <a:pt x="167894" y="749681"/>
                    <a:pt x="0" y="581914"/>
                    <a:pt x="0" y="374904"/>
                  </a:cubicBezTo>
                  <a:close/>
                </a:path>
              </a:pathLst>
            </a:custGeom>
            <a:solidFill>
              <a:srgbClr val="2D4DF2"/>
            </a:solidFill>
          </p:spPr>
        </p:sp>
      </p:grpSp>
      <p:sp>
        <p:nvSpPr>
          <p:cNvPr id="1049752" name="Freeform 32" descr="preencoded.png"/>
          <p:cNvSpPr/>
          <p:nvPr/>
        </p:nvSpPr>
        <p:spPr>
          <a:xfrm rot="0" flipH="0" flipV="0">
            <a:off x="5958783" y="4998987"/>
            <a:ext cx="224876" cy="224876"/>
          </a:xfrm>
          <a:custGeom>
            <a:avLst/>
            <a:ahLst/>
            <a:rect l="l" t="t" r="r" b="b"/>
            <a:pathLst>
              <a:path w="224876" h="224876">
                <a:moveTo>
                  <a:pt x="0" y="0"/>
                </a:moveTo>
                <a:lnTo>
                  <a:pt x="224876" y="0"/>
                </a:lnTo>
                <a:lnTo>
                  <a:pt x="224876" y="224875"/>
                </a:lnTo>
                <a:lnTo>
                  <a:pt x="0" y="224875"/>
                </a:lnTo>
                <a:lnTo>
                  <a:pt x="0" y="0"/>
                </a:lnTo>
                <a:close/>
              </a:path>
            </a:pathLst>
          </a:custGeom>
          <a:blipFill>
            <a:blip xmlns:r="http://schemas.openxmlformats.org/officeDocument/2006/relationships" r:embed="rId4"/>
            <a:stretch>
              <a:fillRect l="0" t="0" r="0" b="0"/>
            </a:stretch>
          </a:blipFill>
        </p:spPr>
      </p:sp>
      <p:sp>
        <p:nvSpPr>
          <p:cNvPr id="1049753" name="TextBox 33"/>
          <p:cNvSpPr txBox="1"/>
          <p:nvPr/>
        </p:nvSpPr>
        <p:spPr>
          <a:xfrm rot="0">
            <a:off x="3263798" y="5570487"/>
            <a:ext cx="2205190" cy="285159"/>
          </a:xfrm>
          <a:prstGeom prst="rect"/>
        </p:spPr>
        <p:txBody>
          <a:bodyPr anchor="t" bIns="0" lIns="0" rIns="0" rtlCol="0" tIns="0">
            <a:spAutoFit/>
          </a:bodyPr>
          <a:p>
            <a:pPr algn="l">
              <a:lnSpc>
                <a:spcPts val="2124"/>
              </a:lnSpc>
            </a:pPr>
            <a:r>
              <a:rPr b="1" sz="1686" lang="en-US">
                <a:solidFill>
                  <a:srgbClr val="00002E"/>
                </a:solidFill>
                <a:latin typeface="Nunito Bold"/>
                <a:ea typeface="Nunito Bold"/>
                <a:cs typeface="Nunito Bold"/>
                <a:sym typeface="Nunito Bold"/>
              </a:rPr>
              <a:t>Assessing Impacts</a:t>
            </a:r>
          </a:p>
        </p:txBody>
      </p:sp>
      <p:sp>
        <p:nvSpPr>
          <p:cNvPr id="1049754" name="TextBox 34"/>
          <p:cNvSpPr txBox="1"/>
          <p:nvPr/>
        </p:nvSpPr>
        <p:spPr>
          <a:xfrm rot="0">
            <a:off x="3263798" y="5906986"/>
            <a:ext cx="5614988" cy="713994"/>
          </a:xfrm>
          <a:prstGeom prst="rect"/>
        </p:spPr>
        <p:txBody>
          <a:bodyPr anchor="t" bIns="0" lIns="0" rIns="0" rtlCol="0" tIns="0">
            <a:spAutoFit/>
          </a:bodyPr>
          <a:p>
            <a:pPr algn="l">
              <a:lnSpc>
                <a:spcPts val="1874"/>
              </a:lnSpc>
            </a:pPr>
            <a:r>
              <a:rPr sz="1600" lang="en-US">
                <a:solidFill>
                  <a:srgbClr val="00002E"/>
                </a:solidFill>
                <a:latin typeface="PT Sans"/>
                <a:ea typeface="PT Sans"/>
                <a:cs typeface="PT Sans"/>
                <a:sym typeface="PT Sans"/>
              </a:rPr>
              <a:t>For each scenario, evaluate its potential effects on the business's objectives, resources, competitive landscape, and overall performance.</a:t>
            </a:r>
          </a:p>
        </p:txBody>
      </p:sp>
      <p:grpSp>
        <p:nvGrpSpPr>
          <p:cNvPr id="603" name="Group 35"/>
          <p:cNvGrpSpPr/>
          <p:nvPr/>
        </p:nvGrpSpPr>
        <p:grpSpPr>
          <a:xfrm rot="0">
            <a:off x="9202636" y="5111506"/>
            <a:ext cx="6027839" cy="1752752"/>
            <a:chOff x="0" y="0"/>
            <a:chExt cx="8037119" cy="2337003"/>
          </a:xfrm>
        </p:grpSpPr>
        <p:sp>
          <p:nvSpPr>
            <p:cNvPr id="1049755" name="Freeform 36"/>
            <p:cNvSpPr/>
            <p:nvPr/>
          </p:nvSpPr>
          <p:spPr>
            <a:xfrm rot="0" flipH="0" flipV="0">
              <a:off x="0" y="0"/>
              <a:ext cx="8037068" cy="2337054"/>
            </a:xfrm>
            <a:custGeom>
              <a:avLst/>
              <a:ahLst/>
              <a:rect l="l" t="t" r="r" b="b"/>
              <a:pathLst>
                <a:path w="8037068" h="2337054">
                  <a:moveTo>
                    <a:pt x="0" y="121920"/>
                  </a:moveTo>
                  <a:cubicBezTo>
                    <a:pt x="0" y="54610"/>
                    <a:pt x="54610" y="0"/>
                    <a:pt x="121920" y="0"/>
                  </a:cubicBezTo>
                  <a:lnTo>
                    <a:pt x="7915148" y="0"/>
                  </a:lnTo>
                  <a:cubicBezTo>
                    <a:pt x="7982458" y="0"/>
                    <a:pt x="8037068" y="54610"/>
                    <a:pt x="8037068" y="121920"/>
                  </a:cubicBezTo>
                  <a:lnTo>
                    <a:pt x="8037068" y="2215134"/>
                  </a:lnTo>
                  <a:cubicBezTo>
                    <a:pt x="8037068" y="2282444"/>
                    <a:pt x="7982458" y="2337054"/>
                    <a:pt x="7915148" y="2337054"/>
                  </a:cubicBezTo>
                  <a:lnTo>
                    <a:pt x="121920" y="2337054"/>
                  </a:lnTo>
                  <a:cubicBezTo>
                    <a:pt x="54610" y="2337054"/>
                    <a:pt x="0" y="2282444"/>
                    <a:pt x="0" y="2215134"/>
                  </a:cubicBezTo>
                  <a:close/>
                </a:path>
              </a:pathLst>
            </a:custGeom>
            <a:solidFill>
              <a:srgbClr val="F3F3FF">
                <a:alpha val="56078"/>
              </a:srgbClr>
            </a:solidFill>
          </p:spPr>
        </p:sp>
      </p:grpSp>
      <p:grpSp>
        <p:nvGrpSpPr>
          <p:cNvPr id="604" name="Group 37"/>
          <p:cNvGrpSpPr/>
          <p:nvPr/>
        </p:nvGrpSpPr>
        <p:grpSpPr>
          <a:xfrm rot="0">
            <a:off x="9202636" y="5092456"/>
            <a:ext cx="6027839" cy="76200"/>
            <a:chOff x="0" y="0"/>
            <a:chExt cx="8037119" cy="101600"/>
          </a:xfrm>
        </p:grpSpPr>
        <p:sp>
          <p:nvSpPr>
            <p:cNvPr id="1049756" name="Freeform 38"/>
            <p:cNvSpPr/>
            <p:nvPr/>
          </p:nvSpPr>
          <p:spPr>
            <a:xfrm rot="0" flipH="0" flipV="0">
              <a:off x="0" y="0"/>
              <a:ext cx="8037068" cy="101600"/>
            </a:xfrm>
            <a:custGeom>
              <a:avLst/>
              <a:ahLst/>
              <a:rect l="l" t="t" r="r" b="b"/>
              <a:pathLst>
                <a:path w="8037068" h="101600">
                  <a:moveTo>
                    <a:pt x="0" y="50800"/>
                  </a:moveTo>
                  <a:cubicBezTo>
                    <a:pt x="0" y="22733"/>
                    <a:pt x="22733" y="0"/>
                    <a:pt x="50800" y="0"/>
                  </a:cubicBezTo>
                  <a:lnTo>
                    <a:pt x="7986268" y="0"/>
                  </a:lnTo>
                  <a:cubicBezTo>
                    <a:pt x="8014336" y="0"/>
                    <a:pt x="8037068" y="22733"/>
                    <a:pt x="8037068" y="50800"/>
                  </a:cubicBezTo>
                  <a:cubicBezTo>
                    <a:pt x="8037068" y="78867"/>
                    <a:pt x="8014336" y="101600"/>
                    <a:pt x="7986268" y="101600"/>
                  </a:cubicBezTo>
                  <a:lnTo>
                    <a:pt x="50800" y="101600"/>
                  </a:lnTo>
                  <a:cubicBezTo>
                    <a:pt x="22733" y="101600"/>
                    <a:pt x="0" y="78867"/>
                    <a:pt x="0" y="50800"/>
                  </a:cubicBezTo>
                  <a:close/>
                </a:path>
              </a:pathLst>
            </a:custGeom>
            <a:solidFill>
              <a:srgbClr val="2D4DF2"/>
            </a:solidFill>
          </p:spPr>
        </p:sp>
      </p:grpSp>
      <p:grpSp>
        <p:nvGrpSpPr>
          <p:cNvPr id="605" name="Group 39"/>
          <p:cNvGrpSpPr/>
          <p:nvPr/>
        </p:nvGrpSpPr>
        <p:grpSpPr>
          <a:xfrm rot="0">
            <a:off x="11935416" y="4830366"/>
            <a:ext cx="562270" cy="562270"/>
            <a:chOff x="0" y="0"/>
            <a:chExt cx="749694" cy="749694"/>
          </a:xfrm>
        </p:grpSpPr>
        <p:sp>
          <p:nvSpPr>
            <p:cNvPr id="1049757" name="Freeform 40"/>
            <p:cNvSpPr/>
            <p:nvPr/>
          </p:nvSpPr>
          <p:spPr>
            <a:xfrm rot="0" flipH="0" flipV="0">
              <a:off x="0" y="0"/>
              <a:ext cx="749681" cy="749681"/>
            </a:xfrm>
            <a:custGeom>
              <a:avLst/>
              <a:ahLst/>
              <a:rect l="l" t="t" r="r" b="b"/>
              <a:pathLst>
                <a:path w="749681" h="749681">
                  <a:moveTo>
                    <a:pt x="0" y="374904"/>
                  </a:moveTo>
                  <a:cubicBezTo>
                    <a:pt x="0" y="167767"/>
                    <a:pt x="167767" y="0"/>
                    <a:pt x="374904" y="0"/>
                  </a:cubicBezTo>
                  <a:cubicBezTo>
                    <a:pt x="582041" y="0"/>
                    <a:pt x="749681" y="167767"/>
                    <a:pt x="749681" y="374904"/>
                  </a:cubicBezTo>
                  <a:cubicBezTo>
                    <a:pt x="749681" y="582041"/>
                    <a:pt x="581914" y="749681"/>
                    <a:pt x="374904" y="749681"/>
                  </a:cubicBezTo>
                  <a:cubicBezTo>
                    <a:pt x="167894" y="749681"/>
                    <a:pt x="0" y="581914"/>
                    <a:pt x="0" y="374904"/>
                  </a:cubicBezTo>
                  <a:close/>
                </a:path>
              </a:pathLst>
            </a:custGeom>
            <a:solidFill>
              <a:srgbClr val="2D4DF2"/>
            </a:solidFill>
          </p:spPr>
        </p:sp>
      </p:grpSp>
      <p:sp>
        <p:nvSpPr>
          <p:cNvPr id="1049758" name="Freeform 41" descr="preencoded.png"/>
          <p:cNvSpPr/>
          <p:nvPr/>
        </p:nvSpPr>
        <p:spPr>
          <a:xfrm rot="0" flipH="0" flipV="0">
            <a:off x="12104046" y="4998987"/>
            <a:ext cx="224876" cy="224876"/>
          </a:xfrm>
          <a:custGeom>
            <a:avLst/>
            <a:ahLst/>
            <a:rect l="l" t="t" r="r" b="b"/>
            <a:pathLst>
              <a:path w="224876" h="224876">
                <a:moveTo>
                  <a:pt x="0" y="0"/>
                </a:moveTo>
                <a:lnTo>
                  <a:pt x="224876" y="0"/>
                </a:lnTo>
                <a:lnTo>
                  <a:pt x="224876" y="224875"/>
                </a:lnTo>
                <a:lnTo>
                  <a:pt x="0" y="224875"/>
                </a:lnTo>
                <a:lnTo>
                  <a:pt x="0" y="0"/>
                </a:lnTo>
                <a:close/>
              </a:path>
            </a:pathLst>
          </a:custGeom>
          <a:blipFill>
            <a:blip xmlns:r="http://schemas.openxmlformats.org/officeDocument/2006/relationships" r:embed="rId5"/>
            <a:stretch>
              <a:fillRect l="0" t="-18751" r="0" b="-18751"/>
            </a:stretch>
          </a:blipFill>
        </p:spPr>
      </p:sp>
      <p:sp>
        <p:nvSpPr>
          <p:cNvPr id="1049759" name="TextBox 42"/>
          <p:cNvSpPr txBox="1"/>
          <p:nvPr/>
        </p:nvSpPr>
        <p:spPr>
          <a:xfrm rot="0">
            <a:off x="9409062" y="5570487"/>
            <a:ext cx="3191913" cy="285159"/>
          </a:xfrm>
          <a:prstGeom prst="rect"/>
        </p:spPr>
        <p:txBody>
          <a:bodyPr anchor="t" bIns="0" lIns="0" rIns="0" rtlCol="0" tIns="0">
            <a:spAutoFit/>
          </a:bodyPr>
          <a:p>
            <a:pPr algn="l">
              <a:lnSpc>
                <a:spcPts val="2124"/>
              </a:lnSpc>
            </a:pPr>
            <a:r>
              <a:rPr b="1" sz="1686" lang="en-US">
                <a:solidFill>
                  <a:srgbClr val="00002E"/>
                </a:solidFill>
                <a:latin typeface="Nunito Bold"/>
                <a:ea typeface="Nunito Bold"/>
                <a:cs typeface="Nunito Bold"/>
                <a:sym typeface="Nunito Bold"/>
              </a:rPr>
              <a:t>Developing Adaptive Strategies</a:t>
            </a:r>
          </a:p>
        </p:txBody>
      </p:sp>
      <p:sp>
        <p:nvSpPr>
          <p:cNvPr id="1049760" name="TextBox 43"/>
          <p:cNvSpPr txBox="1"/>
          <p:nvPr/>
        </p:nvSpPr>
        <p:spPr>
          <a:xfrm rot="0">
            <a:off x="9409062" y="5906986"/>
            <a:ext cx="5614988" cy="713994"/>
          </a:xfrm>
          <a:prstGeom prst="rect"/>
        </p:spPr>
        <p:txBody>
          <a:bodyPr anchor="t" bIns="0" lIns="0" rIns="0" rtlCol="0" tIns="0">
            <a:spAutoFit/>
          </a:bodyPr>
          <a:p>
            <a:pPr algn="l">
              <a:lnSpc>
                <a:spcPts val="1874"/>
              </a:lnSpc>
            </a:pPr>
            <a:r>
              <a:rPr sz="1600" lang="en-US">
                <a:solidFill>
                  <a:srgbClr val="00002E"/>
                </a:solidFill>
                <a:latin typeface="PT Sans"/>
                <a:ea typeface="PT Sans"/>
                <a:cs typeface="PT Sans"/>
                <a:sym typeface="PT Sans"/>
              </a:rPr>
              <a:t>Formulate flexible strategies and contingency plans that are robust enough to succeed across various scenarios, not just one predicted future.</a:t>
            </a:r>
          </a:p>
        </p:txBody>
      </p:sp>
      <p:grpSp>
        <p:nvGrpSpPr>
          <p:cNvPr id="606" name="Group 44"/>
          <p:cNvGrpSpPr/>
          <p:nvPr/>
        </p:nvGrpSpPr>
        <p:grpSpPr>
          <a:xfrm rot="0">
            <a:off x="3057373" y="7262812"/>
            <a:ext cx="12173102" cy="1264891"/>
            <a:chOff x="0" y="0"/>
            <a:chExt cx="16230803" cy="1686522"/>
          </a:xfrm>
        </p:grpSpPr>
        <p:sp>
          <p:nvSpPr>
            <p:cNvPr id="1049761" name="Freeform 45"/>
            <p:cNvSpPr/>
            <p:nvPr/>
          </p:nvSpPr>
          <p:spPr>
            <a:xfrm rot="0" flipH="0" flipV="0">
              <a:off x="0" y="0"/>
              <a:ext cx="16230854" cy="1686560"/>
            </a:xfrm>
            <a:custGeom>
              <a:avLst/>
              <a:ahLst/>
              <a:rect l="l" t="t" r="r" b="b"/>
              <a:pathLst>
                <a:path w="16230854" h="1686560">
                  <a:moveTo>
                    <a:pt x="0" y="121920"/>
                  </a:moveTo>
                  <a:cubicBezTo>
                    <a:pt x="0" y="54610"/>
                    <a:pt x="54610" y="0"/>
                    <a:pt x="121920" y="0"/>
                  </a:cubicBezTo>
                  <a:lnTo>
                    <a:pt x="16108935" y="0"/>
                  </a:lnTo>
                  <a:cubicBezTo>
                    <a:pt x="16176245" y="0"/>
                    <a:pt x="16230854" y="54610"/>
                    <a:pt x="16230854" y="121920"/>
                  </a:cubicBezTo>
                  <a:lnTo>
                    <a:pt x="16230854" y="1564640"/>
                  </a:lnTo>
                  <a:cubicBezTo>
                    <a:pt x="16230854" y="1631950"/>
                    <a:pt x="16176245" y="1686560"/>
                    <a:pt x="16108935" y="1686560"/>
                  </a:cubicBezTo>
                  <a:lnTo>
                    <a:pt x="121920" y="1686560"/>
                  </a:lnTo>
                  <a:cubicBezTo>
                    <a:pt x="54610" y="1686560"/>
                    <a:pt x="0" y="1631950"/>
                    <a:pt x="0" y="1564640"/>
                  </a:cubicBezTo>
                  <a:close/>
                </a:path>
              </a:pathLst>
            </a:custGeom>
            <a:solidFill>
              <a:srgbClr val="F3F3FF">
                <a:alpha val="56078"/>
              </a:srgbClr>
            </a:solidFill>
          </p:spPr>
        </p:sp>
      </p:grpSp>
      <p:grpSp>
        <p:nvGrpSpPr>
          <p:cNvPr id="607" name="Group 46"/>
          <p:cNvGrpSpPr/>
          <p:nvPr/>
        </p:nvGrpSpPr>
        <p:grpSpPr>
          <a:xfrm rot="0">
            <a:off x="3057373" y="7243762"/>
            <a:ext cx="12173102" cy="76200"/>
            <a:chOff x="0" y="0"/>
            <a:chExt cx="16230803" cy="101600"/>
          </a:xfrm>
        </p:grpSpPr>
        <p:sp>
          <p:nvSpPr>
            <p:cNvPr id="1049762" name="Freeform 47"/>
            <p:cNvSpPr/>
            <p:nvPr/>
          </p:nvSpPr>
          <p:spPr>
            <a:xfrm rot="0" flipH="0" flipV="0">
              <a:off x="0" y="0"/>
              <a:ext cx="16230854" cy="101600"/>
            </a:xfrm>
            <a:custGeom>
              <a:avLst/>
              <a:ahLst/>
              <a:rect l="l" t="t" r="r" b="b"/>
              <a:pathLst>
                <a:path w="16230854" h="101600">
                  <a:moveTo>
                    <a:pt x="0" y="50800"/>
                  </a:moveTo>
                  <a:cubicBezTo>
                    <a:pt x="0" y="22733"/>
                    <a:pt x="22733" y="0"/>
                    <a:pt x="50800" y="0"/>
                  </a:cubicBezTo>
                  <a:lnTo>
                    <a:pt x="16180054" y="0"/>
                  </a:lnTo>
                  <a:cubicBezTo>
                    <a:pt x="16208121" y="0"/>
                    <a:pt x="16230854" y="22733"/>
                    <a:pt x="16230854" y="50800"/>
                  </a:cubicBezTo>
                  <a:cubicBezTo>
                    <a:pt x="16230854" y="78867"/>
                    <a:pt x="16208121" y="101600"/>
                    <a:pt x="16180054" y="101600"/>
                  </a:cubicBezTo>
                  <a:lnTo>
                    <a:pt x="50800" y="101600"/>
                  </a:lnTo>
                  <a:cubicBezTo>
                    <a:pt x="22733" y="101600"/>
                    <a:pt x="0" y="78867"/>
                    <a:pt x="0" y="50800"/>
                  </a:cubicBezTo>
                  <a:close/>
                </a:path>
              </a:pathLst>
            </a:custGeom>
            <a:solidFill>
              <a:srgbClr val="018CE1"/>
            </a:solidFill>
          </p:spPr>
        </p:sp>
      </p:grpSp>
      <p:grpSp>
        <p:nvGrpSpPr>
          <p:cNvPr id="608" name="Group 48"/>
          <p:cNvGrpSpPr/>
          <p:nvPr/>
        </p:nvGrpSpPr>
        <p:grpSpPr>
          <a:xfrm rot="0">
            <a:off x="8862717" y="6981673"/>
            <a:ext cx="562270" cy="562270"/>
            <a:chOff x="0" y="0"/>
            <a:chExt cx="749694" cy="749694"/>
          </a:xfrm>
        </p:grpSpPr>
        <p:sp>
          <p:nvSpPr>
            <p:cNvPr id="1049763" name="Freeform 49"/>
            <p:cNvSpPr/>
            <p:nvPr/>
          </p:nvSpPr>
          <p:spPr>
            <a:xfrm rot="0" flipH="0" flipV="0">
              <a:off x="0" y="0"/>
              <a:ext cx="749681" cy="749681"/>
            </a:xfrm>
            <a:custGeom>
              <a:avLst/>
              <a:ahLst/>
              <a:rect l="l" t="t" r="r" b="b"/>
              <a:pathLst>
                <a:path w="749681" h="749681">
                  <a:moveTo>
                    <a:pt x="0" y="374904"/>
                  </a:moveTo>
                  <a:cubicBezTo>
                    <a:pt x="0" y="167767"/>
                    <a:pt x="167767" y="0"/>
                    <a:pt x="374904" y="0"/>
                  </a:cubicBezTo>
                  <a:cubicBezTo>
                    <a:pt x="582041" y="0"/>
                    <a:pt x="749681" y="167767"/>
                    <a:pt x="749681" y="374904"/>
                  </a:cubicBezTo>
                  <a:cubicBezTo>
                    <a:pt x="749681" y="582041"/>
                    <a:pt x="581914" y="749681"/>
                    <a:pt x="374904" y="749681"/>
                  </a:cubicBezTo>
                  <a:cubicBezTo>
                    <a:pt x="167894" y="749681"/>
                    <a:pt x="0" y="581914"/>
                    <a:pt x="0" y="374904"/>
                  </a:cubicBezTo>
                  <a:close/>
                </a:path>
              </a:pathLst>
            </a:custGeom>
            <a:solidFill>
              <a:srgbClr val="2D4DF2"/>
            </a:solidFill>
          </p:spPr>
        </p:sp>
      </p:grpSp>
      <p:sp>
        <p:nvSpPr>
          <p:cNvPr id="1049764" name="Freeform 50" descr="preencoded.png"/>
          <p:cNvSpPr/>
          <p:nvPr/>
        </p:nvSpPr>
        <p:spPr>
          <a:xfrm rot="0" flipH="0" flipV="0">
            <a:off x="9031338" y="7150294"/>
            <a:ext cx="224876" cy="224876"/>
          </a:xfrm>
          <a:custGeom>
            <a:avLst/>
            <a:ahLst/>
            <a:rect l="l" t="t" r="r" b="b"/>
            <a:pathLst>
              <a:path w="224876" h="224876">
                <a:moveTo>
                  <a:pt x="0" y="0"/>
                </a:moveTo>
                <a:lnTo>
                  <a:pt x="224876" y="0"/>
                </a:lnTo>
                <a:lnTo>
                  <a:pt x="224876" y="224875"/>
                </a:lnTo>
                <a:lnTo>
                  <a:pt x="0" y="224875"/>
                </a:lnTo>
                <a:lnTo>
                  <a:pt x="0" y="0"/>
                </a:lnTo>
                <a:close/>
              </a:path>
            </a:pathLst>
          </a:custGeom>
          <a:blipFill>
            <a:blip xmlns:r="http://schemas.openxmlformats.org/officeDocument/2006/relationships" r:embed="rId6"/>
            <a:stretch>
              <a:fillRect l="0" t="-18751" r="0" b="-18751"/>
            </a:stretch>
          </a:blipFill>
        </p:spPr>
      </p:sp>
      <p:sp>
        <p:nvSpPr>
          <p:cNvPr id="1049765" name="TextBox 51"/>
          <p:cNvSpPr txBox="1"/>
          <p:nvPr/>
        </p:nvSpPr>
        <p:spPr>
          <a:xfrm rot="0">
            <a:off x="3263798" y="7721794"/>
            <a:ext cx="2297611" cy="285159"/>
          </a:xfrm>
          <a:prstGeom prst="rect"/>
        </p:spPr>
        <p:txBody>
          <a:bodyPr anchor="t" bIns="0" lIns="0" rIns="0" rtlCol="0" tIns="0">
            <a:spAutoFit/>
          </a:bodyPr>
          <a:p>
            <a:pPr algn="l">
              <a:lnSpc>
                <a:spcPts val="2124"/>
              </a:lnSpc>
            </a:pPr>
            <a:r>
              <a:rPr b="1" sz="1686" lang="en-US">
                <a:solidFill>
                  <a:srgbClr val="00002E"/>
                </a:solidFill>
                <a:latin typeface="Nunito Bold"/>
                <a:ea typeface="Nunito Bold"/>
                <a:cs typeface="Nunito Bold"/>
                <a:sym typeface="Nunito Bold"/>
              </a:rPr>
              <a:t>Monitoring &amp; Adapting</a:t>
            </a:r>
          </a:p>
        </p:txBody>
      </p:sp>
      <p:sp>
        <p:nvSpPr>
          <p:cNvPr id="1049766" name="TextBox 52"/>
          <p:cNvSpPr txBox="1"/>
          <p:nvPr/>
        </p:nvSpPr>
        <p:spPr>
          <a:xfrm rot="0">
            <a:off x="3263798" y="8058302"/>
            <a:ext cx="11760251" cy="262976"/>
          </a:xfrm>
          <a:prstGeom prst="rect"/>
        </p:spPr>
        <p:txBody>
          <a:bodyPr anchor="t" bIns="0" lIns="0" rIns="0" rtlCol="0" tIns="0">
            <a:spAutoFit/>
          </a:bodyPr>
          <a:p>
            <a:pPr algn="l">
              <a:lnSpc>
                <a:spcPts val="1874"/>
              </a:lnSpc>
            </a:pPr>
            <a:r>
              <a:rPr sz="1600" lang="en-US">
                <a:solidFill>
                  <a:srgbClr val="00002E"/>
                </a:solidFill>
                <a:latin typeface="PT Sans"/>
                <a:ea typeface="PT Sans"/>
                <a:cs typeface="PT Sans"/>
                <a:sym typeface="PT Sans"/>
              </a:rPr>
              <a:t>Track key indicators that signal which scenario is becoming more likely, allowing for timely adjustments to strategies and plans.</a:t>
            </a:r>
          </a:p>
        </p:txBody>
      </p:sp>
      <p:sp>
        <p:nvSpPr>
          <p:cNvPr id="1049767" name="TextBox 53"/>
          <p:cNvSpPr txBox="1"/>
          <p:nvPr/>
        </p:nvSpPr>
        <p:spPr>
          <a:xfrm rot="0">
            <a:off x="3057373" y="8640661"/>
            <a:ext cx="12173102" cy="475995"/>
          </a:xfrm>
          <a:prstGeom prst="rect"/>
        </p:spPr>
        <p:txBody>
          <a:bodyPr anchor="t" bIns="0" lIns="0" rIns="0" rtlCol="0" tIns="0">
            <a:spAutoFit/>
          </a:bodyPr>
          <a:p>
            <a:pPr algn="l">
              <a:lnSpc>
                <a:spcPts val="1874"/>
              </a:lnSpc>
            </a:pPr>
            <a:r>
              <a:rPr sz="1600" lang="en-US">
                <a:solidFill>
                  <a:srgbClr val="00002E"/>
                </a:solidFill>
                <a:latin typeface="PT Sans"/>
                <a:ea typeface="PT Sans"/>
                <a:cs typeface="PT Sans"/>
                <a:sym typeface="PT Sans"/>
              </a:rPr>
              <a:t>By focusing on these aspects, businesses can develop more resilient strategies and make informed decisions in the face of an uncertain future.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611" name=""/>
        <p:cNvGrpSpPr/>
        <p:nvPr/>
      </p:nvGrpSpPr>
      <p:grpSpPr>
        <a:xfrm>
          <a:off x="0" y="0"/>
          <a:ext cx="0" cy="0"/>
          <a:chOff x="0" y="0"/>
          <a:chExt cx="0" cy="0"/>
        </a:xfrm>
      </p:grpSpPr>
      <p:grpSp>
        <p:nvGrpSpPr>
          <p:cNvPr id="612" name="Group 2"/>
          <p:cNvGrpSpPr/>
          <p:nvPr/>
        </p:nvGrpSpPr>
        <p:grpSpPr>
          <a:xfrm rot="0">
            <a:off x="0" y="0"/>
            <a:ext cx="18288000" cy="10287000"/>
            <a:chOff x="0" y="0"/>
            <a:chExt cx="24384000" cy="13716000"/>
          </a:xfrm>
        </p:grpSpPr>
        <p:sp>
          <p:nvSpPr>
            <p:cNvPr id="1049774"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613" name="Group 4"/>
          <p:cNvGrpSpPr/>
          <p:nvPr/>
        </p:nvGrpSpPr>
        <p:grpSpPr>
          <a:xfrm rot="0">
            <a:off x="0" y="0"/>
            <a:ext cx="18288000" cy="10287000"/>
            <a:chOff x="0" y="0"/>
            <a:chExt cx="24384000" cy="13716000"/>
          </a:xfrm>
        </p:grpSpPr>
        <p:sp>
          <p:nvSpPr>
            <p:cNvPr id="1049775"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776" name="TextBox 6"/>
          <p:cNvSpPr txBox="1"/>
          <p:nvPr/>
        </p:nvSpPr>
        <p:spPr>
          <a:xfrm rot="0">
            <a:off x="997001" y="984494"/>
            <a:ext cx="6644878" cy="609305"/>
          </a:xfrm>
          <a:prstGeom prst="rect"/>
        </p:spPr>
        <p:txBody>
          <a:bodyPr anchor="t" bIns="0" lIns="0" rIns="0" rtlCol="0" tIns="0">
            <a:spAutoFit/>
          </a:bodyPr>
          <a:p>
            <a:pPr algn="l">
              <a:lnSpc>
                <a:spcPts val="4624"/>
              </a:lnSpc>
            </a:pPr>
            <a:r>
              <a:rPr b="1" sz="3686" lang="en-US">
                <a:solidFill>
                  <a:srgbClr val="00002E"/>
                </a:solidFill>
                <a:latin typeface="Nunito Bold"/>
                <a:ea typeface="Nunito Bold"/>
                <a:cs typeface="Nunito Bold"/>
                <a:sym typeface="Nunito Bold"/>
              </a:rPr>
              <a:t>How Scenario Analysis is Used</a:t>
            </a:r>
          </a:p>
        </p:txBody>
      </p:sp>
      <p:sp>
        <p:nvSpPr>
          <p:cNvPr id="1049777" name="TextBox 7"/>
          <p:cNvSpPr txBox="1"/>
          <p:nvPr/>
        </p:nvSpPr>
        <p:spPr>
          <a:xfrm rot="0">
            <a:off x="997001" y="1966913"/>
            <a:ext cx="16293856" cy="729996"/>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Scenario analysis is a versatile tool applied across various sectors to anticipate change and build resilience. It helps organizations prepare for a range of possible futures rather than relying on a single forecast.</a:t>
            </a:r>
          </a:p>
        </p:txBody>
      </p:sp>
      <p:sp>
        <p:nvSpPr>
          <p:cNvPr id="1049778" name="Freeform 8" descr="preencoded.png"/>
          <p:cNvSpPr/>
          <p:nvPr/>
        </p:nvSpPr>
        <p:spPr>
          <a:xfrm rot="0" flipH="0" flipV="0">
            <a:off x="997001" y="3020463"/>
            <a:ext cx="250774" cy="250774"/>
          </a:xfrm>
          <a:custGeom>
            <a:avLst/>
            <a:ahLst/>
            <a:rect l="l" t="t" r="r" b="b"/>
            <a:pathLst>
              <a:path w="250774" h="250774">
                <a:moveTo>
                  <a:pt x="0" y="0"/>
                </a:moveTo>
                <a:lnTo>
                  <a:pt x="250774" y="0"/>
                </a:lnTo>
                <a:lnTo>
                  <a:pt x="250774" y="250774"/>
                </a:lnTo>
                <a:lnTo>
                  <a:pt x="0" y="250774"/>
                </a:lnTo>
                <a:lnTo>
                  <a:pt x="0" y="0"/>
                </a:lnTo>
                <a:close/>
              </a:path>
            </a:pathLst>
          </a:custGeom>
          <a:blipFill>
            <a:blip xmlns:r="http://schemas.openxmlformats.org/officeDocument/2006/relationships" r:embed="rId2"/>
            <a:stretch>
              <a:fillRect l="0" t="-18520" r="0" b="-18516"/>
            </a:stretch>
          </a:blipFill>
        </p:spPr>
      </p:sp>
      <p:grpSp>
        <p:nvGrpSpPr>
          <p:cNvPr id="614" name="Group 9"/>
          <p:cNvGrpSpPr/>
          <p:nvPr/>
        </p:nvGrpSpPr>
        <p:grpSpPr>
          <a:xfrm rot="0">
            <a:off x="997001" y="3386880"/>
            <a:ext cx="5290985" cy="28575"/>
            <a:chOff x="0" y="0"/>
            <a:chExt cx="7054647" cy="38100"/>
          </a:xfrm>
        </p:grpSpPr>
        <p:sp>
          <p:nvSpPr>
            <p:cNvPr id="1049779" name="Freeform 10"/>
            <p:cNvSpPr/>
            <p:nvPr/>
          </p:nvSpPr>
          <p:spPr>
            <a:xfrm rot="0" flipH="0" flipV="0">
              <a:off x="0" y="0"/>
              <a:ext cx="7054596" cy="38100"/>
            </a:xfrm>
            <a:custGeom>
              <a:avLst/>
              <a:ahLst/>
              <a:rect l="l" t="t" r="r" b="b"/>
              <a:pathLst>
                <a:path w="7054596" h="38100">
                  <a:moveTo>
                    <a:pt x="0" y="0"/>
                  </a:moveTo>
                  <a:lnTo>
                    <a:pt x="7054596" y="0"/>
                  </a:lnTo>
                  <a:lnTo>
                    <a:pt x="7054596" y="38100"/>
                  </a:lnTo>
                  <a:lnTo>
                    <a:pt x="0" y="38100"/>
                  </a:lnTo>
                  <a:close/>
                </a:path>
              </a:pathLst>
            </a:custGeom>
            <a:solidFill>
              <a:srgbClr val="2D4DF2"/>
            </a:solidFill>
          </p:spPr>
        </p:sp>
      </p:grpSp>
      <p:sp>
        <p:nvSpPr>
          <p:cNvPr id="1049780" name="TextBox 11"/>
          <p:cNvSpPr txBox="1"/>
          <p:nvPr/>
        </p:nvSpPr>
        <p:spPr>
          <a:xfrm rot="0">
            <a:off x="997001" y="3569341"/>
            <a:ext cx="2951712" cy="368798"/>
          </a:xfrm>
          <a:prstGeom prst="rect"/>
        </p:spPr>
        <p:txBody>
          <a:bodyPr anchor="t" bIns="0" lIns="0" rIns="0" rtlCol="0" tIns="0">
            <a:spAutoFit/>
          </a:bodyPr>
          <a:p>
            <a:pPr algn="l">
              <a:lnSpc>
                <a:spcPts val="2874"/>
              </a:lnSpc>
            </a:pPr>
            <a:r>
              <a:rPr b="1" sz="2312" lang="en-US">
                <a:solidFill>
                  <a:srgbClr val="00002E"/>
                </a:solidFill>
                <a:latin typeface="Nunito Bold"/>
                <a:ea typeface="Nunito Bold"/>
                <a:cs typeface="Nunito Bold"/>
                <a:sym typeface="Nunito Bold"/>
              </a:rPr>
              <a:t>Strategic Planning</a:t>
            </a:r>
          </a:p>
        </p:txBody>
      </p:sp>
      <p:sp>
        <p:nvSpPr>
          <p:cNvPr id="1049781" name="TextBox 12"/>
          <p:cNvSpPr txBox="1"/>
          <p:nvPr/>
        </p:nvSpPr>
        <p:spPr>
          <a:xfrm rot="0">
            <a:off x="997001" y="4016721"/>
            <a:ext cx="5290985" cy="1094994"/>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Develop robust strategies that hold true across different future environments, ensuring long-term adaptability and competitive advantage.</a:t>
            </a:r>
          </a:p>
        </p:txBody>
      </p:sp>
      <p:sp>
        <p:nvSpPr>
          <p:cNvPr id="1049782" name="Freeform 13" descr="preencoded.png"/>
          <p:cNvSpPr/>
          <p:nvPr/>
        </p:nvSpPr>
        <p:spPr>
          <a:xfrm rot="0" flipH="0" flipV="0">
            <a:off x="6498279" y="3020463"/>
            <a:ext cx="250774" cy="250774"/>
          </a:xfrm>
          <a:custGeom>
            <a:avLst/>
            <a:ahLst/>
            <a:rect l="l" t="t" r="r" b="b"/>
            <a:pathLst>
              <a:path w="250774" h="250774">
                <a:moveTo>
                  <a:pt x="0" y="0"/>
                </a:moveTo>
                <a:lnTo>
                  <a:pt x="250774" y="0"/>
                </a:lnTo>
                <a:lnTo>
                  <a:pt x="250774" y="250774"/>
                </a:lnTo>
                <a:lnTo>
                  <a:pt x="0" y="250774"/>
                </a:lnTo>
                <a:lnTo>
                  <a:pt x="0" y="0"/>
                </a:lnTo>
                <a:close/>
              </a:path>
            </a:pathLst>
          </a:custGeom>
          <a:blipFill>
            <a:blip xmlns:r="http://schemas.openxmlformats.org/officeDocument/2006/relationships" r:embed="rId3"/>
            <a:stretch>
              <a:fillRect l="-5556" t="0" r="-5553" b="0"/>
            </a:stretch>
          </a:blipFill>
        </p:spPr>
      </p:sp>
      <p:grpSp>
        <p:nvGrpSpPr>
          <p:cNvPr id="615" name="Group 14"/>
          <p:cNvGrpSpPr/>
          <p:nvPr/>
        </p:nvGrpSpPr>
        <p:grpSpPr>
          <a:xfrm rot="0">
            <a:off x="6498279" y="3386880"/>
            <a:ext cx="5291138" cy="28575"/>
            <a:chOff x="0" y="0"/>
            <a:chExt cx="7054850" cy="38100"/>
          </a:xfrm>
        </p:grpSpPr>
        <p:sp>
          <p:nvSpPr>
            <p:cNvPr id="1049783" name="Freeform 15"/>
            <p:cNvSpPr/>
            <p:nvPr/>
          </p:nvSpPr>
          <p:spPr>
            <a:xfrm rot="0" flipH="0" flipV="0">
              <a:off x="0" y="0"/>
              <a:ext cx="7054850" cy="38100"/>
            </a:xfrm>
            <a:custGeom>
              <a:avLst/>
              <a:ahLst/>
              <a:rect l="l" t="t" r="r" b="b"/>
              <a:pathLst>
                <a:path w="7054850" h="38100">
                  <a:moveTo>
                    <a:pt x="0" y="0"/>
                  </a:moveTo>
                  <a:lnTo>
                    <a:pt x="7054850" y="0"/>
                  </a:lnTo>
                  <a:lnTo>
                    <a:pt x="7054850" y="38100"/>
                  </a:lnTo>
                  <a:lnTo>
                    <a:pt x="0" y="38100"/>
                  </a:lnTo>
                  <a:close/>
                </a:path>
              </a:pathLst>
            </a:custGeom>
            <a:solidFill>
              <a:srgbClr val="018CE1"/>
            </a:solidFill>
          </p:spPr>
        </p:sp>
      </p:grpSp>
      <p:sp>
        <p:nvSpPr>
          <p:cNvPr id="1049784" name="TextBox 16"/>
          <p:cNvSpPr txBox="1"/>
          <p:nvPr/>
        </p:nvSpPr>
        <p:spPr>
          <a:xfrm rot="0">
            <a:off x="6498279" y="3569341"/>
            <a:ext cx="2951712" cy="368798"/>
          </a:xfrm>
          <a:prstGeom prst="rect"/>
        </p:spPr>
        <p:txBody>
          <a:bodyPr anchor="t" bIns="0" lIns="0" rIns="0" rtlCol="0" tIns="0">
            <a:spAutoFit/>
          </a:bodyPr>
          <a:p>
            <a:pPr algn="l">
              <a:lnSpc>
                <a:spcPts val="2874"/>
              </a:lnSpc>
            </a:pPr>
            <a:r>
              <a:rPr b="1" sz="2312" lang="en-US">
                <a:solidFill>
                  <a:srgbClr val="00002E"/>
                </a:solidFill>
                <a:latin typeface="Nunito Bold"/>
                <a:ea typeface="Nunito Bold"/>
                <a:cs typeface="Nunito Bold"/>
                <a:sym typeface="Nunito Bold"/>
              </a:rPr>
              <a:t>Risk Management</a:t>
            </a:r>
          </a:p>
        </p:txBody>
      </p:sp>
      <p:sp>
        <p:nvSpPr>
          <p:cNvPr id="1049785" name="TextBox 17"/>
          <p:cNvSpPr txBox="1"/>
          <p:nvPr/>
        </p:nvSpPr>
        <p:spPr>
          <a:xfrm rot="0">
            <a:off x="6498279" y="4016721"/>
            <a:ext cx="5291138" cy="1094994"/>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Identify potential threats and opportunities associated with various scenarios, enabling proactive mitigation and contingency planning.</a:t>
            </a:r>
          </a:p>
        </p:txBody>
      </p:sp>
      <p:sp>
        <p:nvSpPr>
          <p:cNvPr id="1049786" name="Freeform 18" descr="preencoded.png"/>
          <p:cNvSpPr/>
          <p:nvPr/>
        </p:nvSpPr>
        <p:spPr>
          <a:xfrm rot="0" flipH="0" flipV="0">
            <a:off x="11999709" y="3020463"/>
            <a:ext cx="250774" cy="250774"/>
          </a:xfrm>
          <a:custGeom>
            <a:avLst/>
            <a:ahLst/>
            <a:rect l="l" t="t" r="r" b="b"/>
            <a:pathLst>
              <a:path w="250774" h="250774">
                <a:moveTo>
                  <a:pt x="0" y="0"/>
                </a:moveTo>
                <a:lnTo>
                  <a:pt x="250774" y="0"/>
                </a:lnTo>
                <a:lnTo>
                  <a:pt x="250774" y="250774"/>
                </a:lnTo>
                <a:lnTo>
                  <a:pt x="0" y="250774"/>
                </a:lnTo>
                <a:lnTo>
                  <a:pt x="0" y="0"/>
                </a:lnTo>
                <a:close/>
              </a:path>
            </a:pathLst>
          </a:custGeom>
          <a:blipFill>
            <a:blip xmlns:r="http://schemas.openxmlformats.org/officeDocument/2006/relationships" r:embed="rId4"/>
            <a:stretch>
              <a:fillRect l="0" t="-7406" r="0" b="-7406"/>
            </a:stretch>
          </a:blipFill>
        </p:spPr>
      </p:sp>
      <p:grpSp>
        <p:nvGrpSpPr>
          <p:cNvPr id="616" name="Group 19"/>
          <p:cNvGrpSpPr/>
          <p:nvPr/>
        </p:nvGrpSpPr>
        <p:grpSpPr>
          <a:xfrm rot="0">
            <a:off x="11999709" y="3386880"/>
            <a:ext cx="5291138" cy="28575"/>
            <a:chOff x="0" y="0"/>
            <a:chExt cx="7054850" cy="38100"/>
          </a:xfrm>
        </p:grpSpPr>
        <p:sp>
          <p:nvSpPr>
            <p:cNvPr id="1049787" name="Freeform 20"/>
            <p:cNvSpPr/>
            <p:nvPr/>
          </p:nvSpPr>
          <p:spPr>
            <a:xfrm rot="0" flipH="0" flipV="0">
              <a:off x="0" y="0"/>
              <a:ext cx="7054850" cy="38100"/>
            </a:xfrm>
            <a:custGeom>
              <a:avLst/>
              <a:ahLst/>
              <a:rect l="l" t="t" r="r" b="b"/>
              <a:pathLst>
                <a:path w="7054850" h="38100">
                  <a:moveTo>
                    <a:pt x="0" y="0"/>
                  </a:moveTo>
                  <a:lnTo>
                    <a:pt x="7054850" y="0"/>
                  </a:lnTo>
                  <a:lnTo>
                    <a:pt x="7054850" y="38100"/>
                  </a:lnTo>
                  <a:lnTo>
                    <a:pt x="0" y="38100"/>
                  </a:lnTo>
                  <a:close/>
                </a:path>
              </a:pathLst>
            </a:custGeom>
            <a:solidFill>
              <a:srgbClr val="DA33BF"/>
            </a:solidFill>
          </p:spPr>
        </p:sp>
      </p:grpSp>
      <p:sp>
        <p:nvSpPr>
          <p:cNvPr id="1049788" name="TextBox 21"/>
          <p:cNvSpPr txBox="1"/>
          <p:nvPr/>
        </p:nvSpPr>
        <p:spPr>
          <a:xfrm rot="0">
            <a:off x="11999709" y="3569341"/>
            <a:ext cx="2951712" cy="368798"/>
          </a:xfrm>
          <a:prstGeom prst="rect"/>
        </p:spPr>
        <p:txBody>
          <a:bodyPr anchor="t" bIns="0" lIns="0" rIns="0" rtlCol="0" tIns="0">
            <a:spAutoFit/>
          </a:bodyPr>
          <a:p>
            <a:pPr algn="l">
              <a:lnSpc>
                <a:spcPts val="2874"/>
              </a:lnSpc>
            </a:pPr>
            <a:r>
              <a:rPr b="1" sz="2312" lang="en-US">
                <a:solidFill>
                  <a:srgbClr val="00002E"/>
                </a:solidFill>
                <a:latin typeface="Nunito Bold"/>
                <a:ea typeface="Nunito Bold"/>
                <a:cs typeface="Nunito Bold"/>
                <a:sym typeface="Nunito Bold"/>
              </a:rPr>
              <a:t>Investment Decisions</a:t>
            </a:r>
          </a:p>
        </p:txBody>
      </p:sp>
      <p:sp>
        <p:nvSpPr>
          <p:cNvPr id="1049789" name="TextBox 22"/>
          <p:cNvSpPr txBox="1"/>
          <p:nvPr/>
        </p:nvSpPr>
        <p:spPr>
          <a:xfrm rot="0">
            <a:off x="11999709" y="4016721"/>
            <a:ext cx="5291138" cy="1459992"/>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Evaluate investment opportunities and project viability under different market conditions, optimizing resource allocation and minimizing financial risk.</a:t>
            </a:r>
          </a:p>
        </p:txBody>
      </p:sp>
      <p:sp>
        <p:nvSpPr>
          <p:cNvPr id="1049790" name="Freeform 23" descr="preencoded.png"/>
          <p:cNvSpPr/>
          <p:nvPr/>
        </p:nvSpPr>
        <p:spPr>
          <a:xfrm rot="0" flipH="0" flipV="0">
            <a:off x="997001" y="5969946"/>
            <a:ext cx="250774" cy="250774"/>
          </a:xfrm>
          <a:custGeom>
            <a:avLst/>
            <a:ahLst/>
            <a:rect l="l" t="t" r="r" b="b"/>
            <a:pathLst>
              <a:path w="250774" h="250774">
                <a:moveTo>
                  <a:pt x="0" y="0"/>
                </a:moveTo>
                <a:lnTo>
                  <a:pt x="250774" y="0"/>
                </a:lnTo>
                <a:lnTo>
                  <a:pt x="250774" y="250774"/>
                </a:lnTo>
                <a:lnTo>
                  <a:pt x="0" y="250774"/>
                </a:lnTo>
                <a:lnTo>
                  <a:pt x="0" y="0"/>
                </a:lnTo>
                <a:close/>
              </a:path>
            </a:pathLst>
          </a:custGeom>
          <a:blipFill>
            <a:blip xmlns:r="http://schemas.openxmlformats.org/officeDocument/2006/relationships" r:embed="rId5"/>
            <a:stretch>
              <a:fillRect l="0" t="-9260" r="0" b="-9260"/>
            </a:stretch>
          </a:blipFill>
        </p:spPr>
      </p:sp>
      <p:grpSp>
        <p:nvGrpSpPr>
          <p:cNvPr id="617" name="Group 24"/>
          <p:cNvGrpSpPr/>
          <p:nvPr/>
        </p:nvGrpSpPr>
        <p:grpSpPr>
          <a:xfrm rot="0">
            <a:off x="997001" y="6336354"/>
            <a:ext cx="8041777" cy="28575"/>
            <a:chOff x="0" y="0"/>
            <a:chExt cx="10722369" cy="38100"/>
          </a:xfrm>
        </p:grpSpPr>
        <p:sp>
          <p:nvSpPr>
            <p:cNvPr id="1049791" name="Freeform 25"/>
            <p:cNvSpPr/>
            <p:nvPr/>
          </p:nvSpPr>
          <p:spPr>
            <a:xfrm rot="0" flipH="0" flipV="0">
              <a:off x="0" y="0"/>
              <a:ext cx="10722356" cy="38100"/>
            </a:xfrm>
            <a:custGeom>
              <a:avLst/>
              <a:ahLst/>
              <a:rect l="l" t="t" r="r" b="b"/>
              <a:pathLst>
                <a:path w="10722356" h="38100">
                  <a:moveTo>
                    <a:pt x="0" y="0"/>
                  </a:moveTo>
                  <a:lnTo>
                    <a:pt x="10722356" y="0"/>
                  </a:lnTo>
                  <a:lnTo>
                    <a:pt x="10722356" y="38100"/>
                  </a:lnTo>
                  <a:lnTo>
                    <a:pt x="0" y="38100"/>
                  </a:lnTo>
                  <a:close/>
                </a:path>
              </a:pathLst>
            </a:custGeom>
            <a:solidFill>
              <a:srgbClr val="2D4DF2"/>
            </a:solidFill>
          </p:spPr>
        </p:sp>
      </p:grpSp>
      <p:sp>
        <p:nvSpPr>
          <p:cNvPr id="1049792" name="TextBox 26"/>
          <p:cNvSpPr txBox="1"/>
          <p:nvPr/>
        </p:nvSpPr>
        <p:spPr>
          <a:xfrm rot="0">
            <a:off x="997001" y="6518824"/>
            <a:ext cx="2951712" cy="368798"/>
          </a:xfrm>
          <a:prstGeom prst="rect"/>
        </p:spPr>
        <p:txBody>
          <a:bodyPr anchor="t" bIns="0" lIns="0" rIns="0" rtlCol="0" tIns="0">
            <a:spAutoFit/>
          </a:bodyPr>
          <a:p>
            <a:pPr algn="l">
              <a:lnSpc>
                <a:spcPts val="2874"/>
              </a:lnSpc>
            </a:pPr>
            <a:r>
              <a:rPr b="1" sz="2312" lang="en-US">
                <a:solidFill>
                  <a:srgbClr val="00002E"/>
                </a:solidFill>
                <a:latin typeface="Nunito Bold"/>
                <a:ea typeface="Nunito Bold"/>
                <a:cs typeface="Nunito Bold"/>
                <a:sym typeface="Nunito Bold"/>
              </a:rPr>
              <a:t>Policy Development</a:t>
            </a:r>
          </a:p>
        </p:txBody>
      </p:sp>
      <p:sp>
        <p:nvSpPr>
          <p:cNvPr id="1049793" name="TextBox 27"/>
          <p:cNvSpPr txBox="1"/>
          <p:nvPr/>
        </p:nvSpPr>
        <p:spPr>
          <a:xfrm rot="0">
            <a:off x="997001" y="6966194"/>
            <a:ext cx="8041777" cy="729996"/>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Assess the potential impacts of new policies, regulations, or societal shifts, informing more effective and sustainable decision-making.</a:t>
            </a:r>
          </a:p>
        </p:txBody>
      </p:sp>
      <p:sp>
        <p:nvSpPr>
          <p:cNvPr id="1049794" name="Freeform 28" descr="preencoded.png"/>
          <p:cNvSpPr/>
          <p:nvPr/>
        </p:nvSpPr>
        <p:spPr>
          <a:xfrm rot="0" flipH="0" flipV="0">
            <a:off x="9249070" y="5969946"/>
            <a:ext cx="250774" cy="250774"/>
          </a:xfrm>
          <a:custGeom>
            <a:avLst/>
            <a:ahLst/>
            <a:rect l="l" t="t" r="r" b="b"/>
            <a:pathLst>
              <a:path w="250774" h="250774">
                <a:moveTo>
                  <a:pt x="0" y="0"/>
                </a:moveTo>
                <a:lnTo>
                  <a:pt x="250774" y="0"/>
                </a:lnTo>
                <a:lnTo>
                  <a:pt x="250774" y="250774"/>
                </a:lnTo>
                <a:lnTo>
                  <a:pt x="0" y="250774"/>
                </a:lnTo>
                <a:lnTo>
                  <a:pt x="0" y="0"/>
                </a:lnTo>
                <a:close/>
              </a:path>
            </a:pathLst>
          </a:custGeom>
          <a:blipFill>
            <a:blip xmlns:r="http://schemas.openxmlformats.org/officeDocument/2006/relationships" r:embed="rId6"/>
            <a:stretch>
              <a:fillRect l="0" t="-18520" r="0" b="-18516"/>
            </a:stretch>
          </a:blipFill>
        </p:spPr>
      </p:sp>
      <p:grpSp>
        <p:nvGrpSpPr>
          <p:cNvPr id="618" name="Group 29"/>
          <p:cNvGrpSpPr/>
          <p:nvPr/>
        </p:nvGrpSpPr>
        <p:grpSpPr>
          <a:xfrm rot="0">
            <a:off x="9249070" y="6336354"/>
            <a:ext cx="8041777" cy="28575"/>
            <a:chOff x="0" y="0"/>
            <a:chExt cx="10722369" cy="38100"/>
          </a:xfrm>
        </p:grpSpPr>
        <p:sp>
          <p:nvSpPr>
            <p:cNvPr id="1049795" name="Freeform 30"/>
            <p:cNvSpPr/>
            <p:nvPr/>
          </p:nvSpPr>
          <p:spPr>
            <a:xfrm rot="0" flipH="0" flipV="0">
              <a:off x="0" y="0"/>
              <a:ext cx="10722356" cy="38100"/>
            </a:xfrm>
            <a:custGeom>
              <a:avLst/>
              <a:ahLst/>
              <a:rect l="l" t="t" r="r" b="b"/>
              <a:pathLst>
                <a:path w="10722356" h="38100">
                  <a:moveTo>
                    <a:pt x="0" y="0"/>
                  </a:moveTo>
                  <a:lnTo>
                    <a:pt x="10722356" y="0"/>
                  </a:lnTo>
                  <a:lnTo>
                    <a:pt x="10722356" y="38100"/>
                  </a:lnTo>
                  <a:lnTo>
                    <a:pt x="0" y="38100"/>
                  </a:lnTo>
                  <a:close/>
                </a:path>
              </a:pathLst>
            </a:custGeom>
            <a:solidFill>
              <a:srgbClr val="018CE1"/>
            </a:solidFill>
          </p:spPr>
        </p:sp>
      </p:grpSp>
      <p:sp>
        <p:nvSpPr>
          <p:cNvPr id="1049796" name="TextBox 31"/>
          <p:cNvSpPr txBox="1"/>
          <p:nvPr/>
        </p:nvSpPr>
        <p:spPr>
          <a:xfrm rot="0">
            <a:off x="9249070" y="6518824"/>
            <a:ext cx="2951712" cy="368798"/>
          </a:xfrm>
          <a:prstGeom prst="rect"/>
        </p:spPr>
        <p:txBody>
          <a:bodyPr anchor="t" bIns="0" lIns="0" rIns="0" rtlCol="0" tIns="0">
            <a:spAutoFit/>
          </a:bodyPr>
          <a:p>
            <a:pPr algn="l">
              <a:lnSpc>
                <a:spcPts val="2874"/>
              </a:lnSpc>
            </a:pPr>
            <a:r>
              <a:rPr b="1" sz="2312" lang="en-US">
                <a:solidFill>
                  <a:srgbClr val="00002E"/>
                </a:solidFill>
                <a:latin typeface="Nunito Bold"/>
                <a:ea typeface="Nunito Bold"/>
                <a:cs typeface="Nunito Bold"/>
                <a:sym typeface="Nunito Bold"/>
              </a:rPr>
              <a:t>Innovation &amp; R&amp;D</a:t>
            </a:r>
          </a:p>
        </p:txBody>
      </p:sp>
      <p:sp>
        <p:nvSpPr>
          <p:cNvPr id="1049797" name="TextBox 32"/>
          <p:cNvSpPr txBox="1"/>
          <p:nvPr/>
        </p:nvSpPr>
        <p:spPr>
          <a:xfrm rot="0">
            <a:off x="9249070" y="6966194"/>
            <a:ext cx="8041777" cy="1094994"/>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Explore future market needs, technological advancements, and consumer behaviors to guide research and development efforts toward relevant solutions.</a:t>
            </a:r>
          </a:p>
        </p:txBody>
      </p:sp>
      <p:sp>
        <p:nvSpPr>
          <p:cNvPr id="1049798" name="TextBox 33"/>
          <p:cNvSpPr txBox="1"/>
          <p:nvPr/>
        </p:nvSpPr>
        <p:spPr>
          <a:xfrm rot="0">
            <a:off x="997001" y="8497786"/>
            <a:ext cx="16293856" cy="729996"/>
          </a:xfrm>
          <a:prstGeom prst="rect"/>
        </p:spPr>
        <p:txBody>
          <a:bodyPr anchor="t" bIns="0" lIns="0" rIns="0" rtlCol="0" tIns="0">
            <a:spAutoFit/>
          </a:bodyPr>
          <a:p>
            <a:pPr algn="l">
              <a:lnSpc>
                <a:spcPts val="2874"/>
              </a:lnSpc>
            </a:pPr>
            <a:r>
              <a:rPr sz="1936" lang="en-US">
                <a:solidFill>
                  <a:srgbClr val="00002E"/>
                </a:solidFill>
                <a:latin typeface="PT Sans"/>
                <a:ea typeface="PT Sans"/>
                <a:cs typeface="PT Sans"/>
                <a:sym typeface="PT Sans"/>
              </a:rPr>
              <a:t>By simulating diverse outcomes, businesses and policymakers can make more informed decisions, fostering resilience and driving innovation in an unpredictable world.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621" name=""/>
        <p:cNvGrpSpPr/>
        <p:nvPr/>
      </p:nvGrpSpPr>
      <p:grpSpPr>
        <a:xfrm>
          <a:off x="0" y="0"/>
          <a:ext cx="0" cy="0"/>
          <a:chOff x="0" y="0"/>
          <a:chExt cx="0" cy="0"/>
        </a:xfrm>
      </p:grpSpPr>
      <p:grpSp>
        <p:nvGrpSpPr>
          <p:cNvPr id="622" name="Group 2"/>
          <p:cNvGrpSpPr/>
          <p:nvPr/>
        </p:nvGrpSpPr>
        <p:grpSpPr>
          <a:xfrm rot="0">
            <a:off x="0" y="0"/>
            <a:ext cx="18288000" cy="10287000"/>
            <a:chOff x="0" y="0"/>
            <a:chExt cx="24384000" cy="13716000"/>
          </a:xfrm>
        </p:grpSpPr>
        <p:sp>
          <p:nvSpPr>
            <p:cNvPr id="1049805"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623" name="Group 4"/>
          <p:cNvGrpSpPr/>
          <p:nvPr/>
        </p:nvGrpSpPr>
        <p:grpSpPr>
          <a:xfrm rot="0">
            <a:off x="0" y="0"/>
            <a:ext cx="18288000" cy="10287000"/>
            <a:chOff x="0" y="0"/>
            <a:chExt cx="24384000" cy="13716000"/>
          </a:xfrm>
        </p:grpSpPr>
        <p:sp>
          <p:nvSpPr>
            <p:cNvPr id="1049806"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807" name="TextBox 6"/>
          <p:cNvSpPr txBox="1"/>
          <p:nvPr/>
        </p:nvSpPr>
        <p:spPr>
          <a:xfrm rot="0">
            <a:off x="937765" y="1100280"/>
            <a:ext cx="7682503" cy="785623"/>
          </a:xfrm>
          <a:prstGeom prst="rect"/>
        </p:spPr>
        <p:txBody>
          <a:bodyPr anchor="t" bIns="0" lIns="0" rIns="0" rtlCol="0" tIns="0">
            <a:spAutoFit/>
          </a:bodyPr>
          <a:p>
            <a:pPr algn="l">
              <a:lnSpc>
                <a:spcPts val="6186"/>
              </a:lnSpc>
            </a:pPr>
            <a:r>
              <a:rPr b="1" sz="4936" lang="en-US">
                <a:solidFill>
                  <a:srgbClr val="00002E"/>
                </a:solidFill>
                <a:latin typeface="Nunito Bold"/>
                <a:ea typeface="Nunito Bold"/>
                <a:cs typeface="Nunito Bold"/>
                <a:sym typeface="Nunito Bold"/>
              </a:rPr>
              <a:t>What Is Data Governance?</a:t>
            </a:r>
          </a:p>
        </p:txBody>
      </p:sp>
      <p:sp>
        <p:nvSpPr>
          <p:cNvPr id="1049808" name="TextBox 7"/>
          <p:cNvSpPr txBox="1"/>
          <p:nvPr/>
        </p:nvSpPr>
        <p:spPr>
          <a:xfrm rot="0">
            <a:off x="937765" y="2330053"/>
            <a:ext cx="16412470" cy="808990"/>
          </a:xfrm>
          <a:prstGeom prst="rect"/>
        </p:spPr>
        <p:txBody>
          <a:bodyPr anchor="t" bIns="0" lIns="0" rIns="0" rtlCol="0" tIns="0">
            <a:spAutoFit/>
          </a:bodyPr>
          <a:p>
            <a:pPr algn="l">
              <a:lnSpc>
                <a:spcPts val="3185"/>
              </a:lnSpc>
            </a:pPr>
            <a:r>
              <a:rPr sz="2061" lang="en-US">
                <a:solidFill>
                  <a:srgbClr val="00002E"/>
                </a:solidFill>
                <a:latin typeface="PT Sans"/>
                <a:ea typeface="PT Sans"/>
                <a:cs typeface="PT Sans"/>
                <a:sym typeface="PT Sans"/>
              </a:rPr>
              <a:t>Data governance establishes the framework for managing data assets, ensuring they are high-quality, secure, compliant, and accessible for effective decision-making. It defines roles, responsibilities, and processes for data use across an organization.</a:t>
            </a:r>
          </a:p>
        </p:txBody>
      </p:sp>
      <p:sp>
        <p:nvSpPr>
          <p:cNvPr id="1049809" name="Freeform 8" descr="preencoded.png"/>
          <p:cNvSpPr/>
          <p:nvPr/>
        </p:nvSpPr>
        <p:spPr>
          <a:xfrm rot="0" flipH="0" flipV="0">
            <a:off x="937765" y="3512344"/>
            <a:ext cx="267891" cy="267891"/>
          </a:xfrm>
          <a:custGeom>
            <a:avLst/>
            <a:ahLst/>
            <a:rect l="l" t="t" r="r" b="b"/>
            <a:pathLst>
              <a:path w="267891" h="267891">
                <a:moveTo>
                  <a:pt x="0" y="0"/>
                </a:moveTo>
                <a:lnTo>
                  <a:pt x="267890" y="0"/>
                </a:lnTo>
                <a:lnTo>
                  <a:pt x="267890" y="267890"/>
                </a:lnTo>
                <a:lnTo>
                  <a:pt x="0" y="267890"/>
                </a:lnTo>
                <a:lnTo>
                  <a:pt x="0" y="0"/>
                </a:lnTo>
                <a:close/>
              </a:path>
            </a:pathLst>
          </a:custGeom>
          <a:blipFill>
            <a:blip xmlns:r="http://schemas.openxmlformats.org/officeDocument/2006/relationships" r:embed="rId2"/>
            <a:stretch>
              <a:fillRect l="0" t="0" r="0" b="0"/>
            </a:stretch>
          </a:blipFill>
        </p:spPr>
      </p:sp>
      <p:grpSp>
        <p:nvGrpSpPr>
          <p:cNvPr id="624" name="Group 9"/>
          <p:cNvGrpSpPr/>
          <p:nvPr/>
        </p:nvGrpSpPr>
        <p:grpSpPr>
          <a:xfrm rot="0">
            <a:off x="937765" y="3896173"/>
            <a:ext cx="5310778" cy="38100"/>
            <a:chOff x="0" y="0"/>
            <a:chExt cx="7081037" cy="50800"/>
          </a:xfrm>
        </p:grpSpPr>
        <p:sp>
          <p:nvSpPr>
            <p:cNvPr id="1049810" name="Freeform 10"/>
            <p:cNvSpPr/>
            <p:nvPr/>
          </p:nvSpPr>
          <p:spPr>
            <a:xfrm rot="0" flipH="0" flipV="0">
              <a:off x="0" y="0"/>
              <a:ext cx="7081012" cy="50800"/>
            </a:xfrm>
            <a:custGeom>
              <a:avLst/>
              <a:ahLst/>
              <a:rect l="l" t="t" r="r" b="b"/>
              <a:pathLst>
                <a:path w="7081012" h="50800">
                  <a:moveTo>
                    <a:pt x="0" y="0"/>
                  </a:moveTo>
                  <a:lnTo>
                    <a:pt x="7081012" y="0"/>
                  </a:lnTo>
                  <a:lnTo>
                    <a:pt x="7081012" y="50800"/>
                  </a:lnTo>
                  <a:lnTo>
                    <a:pt x="0" y="50800"/>
                  </a:lnTo>
                  <a:close/>
                </a:path>
              </a:pathLst>
            </a:custGeom>
            <a:solidFill>
              <a:srgbClr val="2D4DF2"/>
            </a:solidFill>
          </p:spPr>
        </p:sp>
      </p:grpSp>
      <p:sp>
        <p:nvSpPr>
          <p:cNvPr id="1049811" name="TextBox 11"/>
          <p:cNvSpPr txBox="1"/>
          <p:nvPr/>
        </p:nvSpPr>
        <p:spPr>
          <a:xfrm rot="0">
            <a:off x="937765" y="4096788"/>
            <a:ext cx="3152480" cy="403469"/>
          </a:xfrm>
          <a:prstGeom prst="rect"/>
        </p:spPr>
        <p:txBody>
          <a:bodyPr anchor="t" bIns="0" lIns="0" rIns="0" rtlCol="0" tIns="0">
            <a:spAutoFit/>
          </a:bodyPr>
          <a:p>
            <a:pPr algn="l">
              <a:lnSpc>
                <a:spcPts val="3062"/>
              </a:lnSpc>
            </a:pPr>
            <a:r>
              <a:rPr b="1" sz="2436" lang="en-US">
                <a:solidFill>
                  <a:srgbClr val="00002E"/>
                </a:solidFill>
                <a:latin typeface="Nunito Bold"/>
                <a:ea typeface="Nunito Bold"/>
                <a:cs typeface="Nunito Bold"/>
                <a:sym typeface="Nunito Bold"/>
              </a:rPr>
              <a:t>Data Quality</a:t>
            </a:r>
          </a:p>
        </p:txBody>
      </p:sp>
      <p:sp>
        <p:nvSpPr>
          <p:cNvPr id="1049812" name="TextBox 12"/>
          <p:cNvSpPr txBox="1"/>
          <p:nvPr/>
        </p:nvSpPr>
        <p:spPr>
          <a:xfrm rot="0">
            <a:off x="937765" y="4577505"/>
            <a:ext cx="5310778" cy="1213485"/>
          </a:xfrm>
          <a:prstGeom prst="rect"/>
        </p:spPr>
        <p:txBody>
          <a:bodyPr anchor="t" bIns="0" lIns="0" rIns="0" rtlCol="0" tIns="0">
            <a:spAutoFit/>
          </a:bodyPr>
          <a:p>
            <a:pPr algn="l">
              <a:lnSpc>
                <a:spcPts val="3185"/>
              </a:lnSpc>
            </a:pPr>
            <a:r>
              <a:rPr sz="2061" lang="en-US">
                <a:solidFill>
                  <a:srgbClr val="00002E"/>
                </a:solidFill>
                <a:latin typeface="PT Sans"/>
                <a:ea typeface="PT Sans"/>
                <a:cs typeface="PT Sans"/>
                <a:sym typeface="PT Sans"/>
              </a:rPr>
              <a:t>Ensuring accuracy, completeness, consistency, and timeliness of data to support reliable insights.</a:t>
            </a:r>
          </a:p>
        </p:txBody>
      </p:sp>
      <p:sp>
        <p:nvSpPr>
          <p:cNvPr id="1049813" name="Freeform 13" descr="preencoded.png"/>
          <p:cNvSpPr/>
          <p:nvPr/>
        </p:nvSpPr>
        <p:spPr>
          <a:xfrm rot="0" flipH="0" flipV="0">
            <a:off x="6488459" y="3512344"/>
            <a:ext cx="267891" cy="267891"/>
          </a:xfrm>
          <a:custGeom>
            <a:avLst/>
            <a:ahLst/>
            <a:rect l="l" t="t" r="r" b="b"/>
            <a:pathLst>
              <a:path w="267891" h="267891">
                <a:moveTo>
                  <a:pt x="0" y="0"/>
                </a:moveTo>
                <a:lnTo>
                  <a:pt x="267890" y="0"/>
                </a:lnTo>
                <a:lnTo>
                  <a:pt x="267890" y="267890"/>
                </a:lnTo>
                <a:lnTo>
                  <a:pt x="0" y="267890"/>
                </a:lnTo>
                <a:lnTo>
                  <a:pt x="0" y="0"/>
                </a:lnTo>
                <a:close/>
              </a:path>
            </a:pathLst>
          </a:custGeom>
          <a:blipFill>
            <a:blip xmlns:r="http://schemas.openxmlformats.org/officeDocument/2006/relationships" r:embed="rId3"/>
            <a:stretch>
              <a:fillRect l="0" t="0" r="0" b="0"/>
            </a:stretch>
          </a:blipFill>
        </p:spPr>
      </p:sp>
      <p:grpSp>
        <p:nvGrpSpPr>
          <p:cNvPr id="625" name="Group 14"/>
          <p:cNvGrpSpPr/>
          <p:nvPr/>
        </p:nvGrpSpPr>
        <p:grpSpPr>
          <a:xfrm rot="0">
            <a:off x="6488459" y="3896173"/>
            <a:ext cx="5310930" cy="38100"/>
            <a:chOff x="0" y="0"/>
            <a:chExt cx="7081241" cy="50800"/>
          </a:xfrm>
        </p:grpSpPr>
        <p:sp>
          <p:nvSpPr>
            <p:cNvPr id="1049814" name="Freeform 15"/>
            <p:cNvSpPr/>
            <p:nvPr/>
          </p:nvSpPr>
          <p:spPr>
            <a:xfrm rot="0" flipH="0" flipV="0">
              <a:off x="0" y="0"/>
              <a:ext cx="7081266" cy="50800"/>
            </a:xfrm>
            <a:custGeom>
              <a:avLst/>
              <a:ahLst/>
              <a:rect l="l" t="t" r="r" b="b"/>
              <a:pathLst>
                <a:path w="7081266" h="50800">
                  <a:moveTo>
                    <a:pt x="0" y="0"/>
                  </a:moveTo>
                  <a:lnTo>
                    <a:pt x="7081266" y="0"/>
                  </a:lnTo>
                  <a:lnTo>
                    <a:pt x="7081266" y="50800"/>
                  </a:lnTo>
                  <a:lnTo>
                    <a:pt x="0" y="50800"/>
                  </a:lnTo>
                  <a:close/>
                </a:path>
              </a:pathLst>
            </a:custGeom>
            <a:solidFill>
              <a:srgbClr val="018CE1"/>
            </a:solidFill>
          </p:spPr>
        </p:sp>
      </p:grpSp>
      <p:sp>
        <p:nvSpPr>
          <p:cNvPr id="1049815" name="TextBox 16"/>
          <p:cNvSpPr txBox="1"/>
          <p:nvPr/>
        </p:nvSpPr>
        <p:spPr>
          <a:xfrm rot="0">
            <a:off x="6488459" y="4096788"/>
            <a:ext cx="3152480" cy="403469"/>
          </a:xfrm>
          <a:prstGeom prst="rect"/>
        </p:spPr>
        <p:txBody>
          <a:bodyPr anchor="t" bIns="0" lIns="0" rIns="0" rtlCol="0" tIns="0">
            <a:spAutoFit/>
          </a:bodyPr>
          <a:p>
            <a:pPr algn="l">
              <a:lnSpc>
                <a:spcPts val="3062"/>
              </a:lnSpc>
            </a:pPr>
            <a:r>
              <a:rPr b="1" sz="2436" lang="en-US">
                <a:solidFill>
                  <a:srgbClr val="00002E"/>
                </a:solidFill>
                <a:latin typeface="Nunito Bold"/>
                <a:ea typeface="Nunito Bold"/>
                <a:cs typeface="Nunito Bold"/>
                <a:sym typeface="Nunito Bold"/>
              </a:rPr>
              <a:t>Data Security</a:t>
            </a:r>
          </a:p>
        </p:txBody>
      </p:sp>
      <p:sp>
        <p:nvSpPr>
          <p:cNvPr id="1049816" name="TextBox 17"/>
          <p:cNvSpPr txBox="1"/>
          <p:nvPr/>
        </p:nvSpPr>
        <p:spPr>
          <a:xfrm rot="0">
            <a:off x="6488459" y="4577505"/>
            <a:ext cx="5310930" cy="808991"/>
          </a:xfrm>
          <a:prstGeom prst="rect"/>
        </p:spPr>
        <p:txBody>
          <a:bodyPr anchor="t" bIns="0" lIns="0" rIns="0" rtlCol="0" tIns="0">
            <a:spAutoFit/>
          </a:bodyPr>
          <a:p>
            <a:pPr algn="l">
              <a:lnSpc>
                <a:spcPts val="3185"/>
              </a:lnSpc>
            </a:pPr>
            <a:r>
              <a:rPr sz="2061" lang="en-US">
                <a:solidFill>
                  <a:srgbClr val="00002E"/>
                </a:solidFill>
                <a:latin typeface="PT Sans"/>
                <a:ea typeface="PT Sans"/>
                <a:cs typeface="PT Sans"/>
                <a:sym typeface="PT Sans"/>
              </a:rPr>
              <a:t>Implementing measures to protect data from unauthorized access, breaches, or misuse.</a:t>
            </a:r>
          </a:p>
        </p:txBody>
      </p:sp>
      <p:sp>
        <p:nvSpPr>
          <p:cNvPr id="1049817" name="Freeform 18" descr="preencoded.png"/>
          <p:cNvSpPr/>
          <p:nvPr/>
        </p:nvSpPr>
        <p:spPr>
          <a:xfrm rot="0" flipH="0" flipV="0">
            <a:off x="12039305" y="3512344"/>
            <a:ext cx="267891" cy="267891"/>
          </a:xfrm>
          <a:custGeom>
            <a:avLst/>
            <a:ahLst/>
            <a:rect l="l" t="t" r="r" b="b"/>
            <a:pathLst>
              <a:path w="267891" h="267891">
                <a:moveTo>
                  <a:pt x="0" y="0"/>
                </a:moveTo>
                <a:lnTo>
                  <a:pt x="267890" y="0"/>
                </a:lnTo>
                <a:lnTo>
                  <a:pt x="267890" y="267890"/>
                </a:lnTo>
                <a:lnTo>
                  <a:pt x="0" y="267890"/>
                </a:lnTo>
                <a:lnTo>
                  <a:pt x="0" y="0"/>
                </a:lnTo>
                <a:close/>
              </a:path>
            </a:pathLst>
          </a:custGeom>
          <a:blipFill>
            <a:blip xmlns:r="http://schemas.openxmlformats.org/officeDocument/2006/relationships" r:embed="rId3"/>
            <a:stretch>
              <a:fillRect l="0" t="0" r="0" b="0"/>
            </a:stretch>
          </a:blipFill>
        </p:spPr>
      </p:sp>
      <p:grpSp>
        <p:nvGrpSpPr>
          <p:cNvPr id="626" name="Group 19"/>
          <p:cNvGrpSpPr/>
          <p:nvPr/>
        </p:nvGrpSpPr>
        <p:grpSpPr>
          <a:xfrm rot="0">
            <a:off x="12039305" y="3896173"/>
            <a:ext cx="5310930" cy="38100"/>
            <a:chOff x="0" y="0"/>
            <a:chExt cx="7081241" cy="50800"/>
          </a:xfrm>
        </p:grpSpPr>
        <p:sp>
          <p:nvSpPr>
            <p:cNvPr id="1049818" name="Freeform 20"/>
            <p:cNvSpPr/>
            <p:nvPr/>
          </p:nvSpPr>
          <p:spPr>
            <a:xfrm rot="0" flipH="0" flipV="0">
              <a:off x="0" y="0"/>
              <a:ext cx="7081266" cy="50800"/>
            </a:xfrm>
            <a:custGeom>
              <a:avLst/>
              <a:ahLst/>
              <a:rect l="l" t="t" r="r" b="b"/>
              <a:pathLst>
                <a:path w="7081266" h="50800">
                  <a:moveTo>
                    <a:pt x="0" y="0"/>
                  </a:moveTo>
                  <a:lnTo>
                    <a:pt x="7081266" y="0"/>
                  </a:lnTo>
                  <a:lnTo>
                    <a:pt x="7081266" y="50800"/>
                  </a:lnTo>
                  <a:lnTo>
                    <a:pt x="0" y="50800"/>
                  </a:lnTo>
                  <a:close/>
                </a:path>
              </a:pathLst>
            </a:custGeom>
            <a:solidFill>
              <a:srgbClr val="DA33BF"/>
            </a:solidFill>
          </p:spPr>
        </p:sp>
      </p:grpSp>
      <p:sp>
        <p:nvSpPr>
          <p:cNvPr id="1049819" name="TextBox 21"/>
          <p:cNvSpPr txBox="1"/>
          <p:nvPr/>
        </p:nvSpPr>
        <p:spPr>
          <a:xfrm rot="0">
            <a:off x="12039305" y="4096788"/>
            <a:ext cx="3152480" cy="403469"/>
          </a:xfrm>
          <a:prstGeom prst="rect"/>
        </p:spPr>
        <p:txBody>
          <a:bodyPr anchor="t" bIns="0" lIns="0" rIns="0" rtlCol="0" tIns="0">
            <a:spAutoFit/>
          </a:bodyPr>
          <a:p>
            <a:pPr algn="l">
              <a:lnSpc>
                <a:spcPts val="3062"/>
              </a:lnSpc>
            </a:pPr>
            <a:r>
              <a:rPr b="1" sz="2436" lang="en-US">
                <a:solidFill>
                  <a:srgbClr val="00002E"/>
                </a:solidFill>
                <a:latin typeface="Nunito Bold"/>
                <a:ea typeface="Nunito Bold"/>
                <a:cs typeface="Nunito Bold"/>
                <a:sym typeface="Nunito Bold"/>
              </a:rPr>
              <a:t>Data Privacy</a:t>
            </a:r>
          </a:p>
        </p:txBody>
      </p:sp>
      <p:sp>
        <p:nvSpPr>
          <p:cNvPr id="1049820" name="TextBox 22"/>
          <p:cNvSpPr txBox="1"/>
          <p:nvPr/>
        </p:nvSpPr>
        <p:spPr>
          <a:xfrm rot="0">
            <a:off x="12039305" y="4577505"/>
            <a:ext cx="5310930" cy="808991"/>
          </a:xfrm>
          <a:prstGeom prst="rect"/>
        </p:spPr>
        <p:txBody>
          <a:bodyPr anchor="t" bIns="0" lIns="0" rIns="0" rtlCol="0" tIns="0">
            <a:spAutoFit/>
          </a:bodyPr>
          <a:p>
            <a:pPr algn="l">
              <a:lnSpc>
                <a:spcPts val="3185"/>
              </a:lnSpc>
            </a:pPr>
            <a:r>
              <a:rPr sz="2061" lang="en-US">
                <a:solidFill>
                  <a:srgbClr val="00002E"/>
                </a:solidFill>
                <a:latin typeface="PT Sans"/>
                <a:ea typeface="PT Sans"/>
                <a:cs typeface="PT Sans"/>
                <a:sym typeface="PT Sans"/>
              </a:rPr>
              <a:t>Managing sensitive information in compliance with legal regulations and ethical guidelines.</a:t>
            </a:r>
          </a:p>
        </p:txBody>
      </p:sp>
      <p:sp>
        <p:nvSpPr>
          <p:cNvPr id="1049821" name="Freeform 23" descr="preencoded.png"/>
          <p:cNvSpPr/>
          <p:nvPr/>
        </p:nvSpPr>
        <p:spPr>
          <a:xfrm rot="0" flipH="0" flipV="0">
            <a:off x="937765" y="6336954"/>
            <a:ext cx="267891" cy="267891"/>
          </a:xfrm>
          <a:custGeom>
            <a:avLst/>
            <a:ahLst/>
            <a:rect l="l" t="t" r="r" b="b"/>
            <a:pathLst>
              <a:path w="267891" h="267891">
                <a:moveTo>
                  <a:pt x="0" y="0"/>
                </a:moveTo>
                <a:lnTo>
                  <a:pt x="267890" y="0"/>
                </a:lnTo>
                <a:lnTo>
                  <a:pt x="267890" y="267891"/>
                </a:lnTo>
                <a:lnTo>
                  <a:pt x="0" y="267891"/>
                </a:lnTo>
                <a:lnTo>
                  <a:pt x="0" y="0"/>
                </a:lnTo>
                <a:close/>
              </a:path>
            </a:pathLst>
          </a:custGeom>
          <a:blipFill>
            <a:blip xmlns:r="http://schemas.openxmlformats.org/officeDocument/2006/relationships" r:embed="rId2"/>
            <a:stretch>
              <a:fillRect l="0" t="0" r="0" b="0"/>
            </a:stretch>
          </a:blipFill>
        </p:spPr>
      </p:sp>
      <p:grpSp>
        <p:nvGrpSpPr>
          <p:cNvPr id="627" name="Group 24"/>
          <p:cNvGrpSpPr/>
          <p:nvPr/>
        </p:nvGrpSpPr>
        <p:grpSpPr>
          <a:xfrm rot="0">
            <a:off x="937765" y="6720783"/>
            <a:ext cx="8086277" cy="38100"/>
            <a:chOff x="0" y="0"/>
            <a:chExt cx="10781703" cy="50800"/>
          </a:xfrm>
        </p:grpSpPr>
        <p:sp>
          <p:nvSpPr>
            <p:cNvPr id="1049822" name="Freeform 25"/>
            <p:cNvSpPr/>
            <p:nvPr/>
          </p:nvSpPr>
          <p:spPr>
            <a:xfrm rot="0" flipH="0" flipV="0">
              <a:off x="0" y="0"/>
              <a:ext cx="10781665" cy="50800"/>
            </a:xfrm>
            <a:custGeom>
              <a:avLst/>
              <a:ahLst/>
              <a:rect l="l" t="t" r="r" b="b"/>
              <a:pathLst>
                <a:path w="10781665" h="50800">
                  <a:moveTo>
                    <a:pt x="0" y="0"/>
                  </a:moveTo>
                  <a:lnTo>
                    <a:pt x="10781665" y="0"/>
                  </a:lnTo>
                  <a:lnTo>
                    <a:pt x="10781665" y="50800"/>
                  </a:lnTo>
                  <a:lnTo>
                    <a:pt x="0" y="50800"/>
                  </a:lnTo>
                  <a:close/>
                </a:path>
              </a:pathLst>
            </a:custGeom>
            <a:solidFill>
              <a:srgbClr val="2D4DF2"/>
            </a:solidFill>
          </p:spPr>
        </p:sp>
      </p:grpSp>
      <p:sp>
        <p:nvSpPr>
          <p:cNvPr id="1049823" name="TextBox 26"/>
          <p:cNvSpPr txBox="1"/>
          <p:nvPr/>
        </p:nvSpPr>
        <p:spPr>
          <a:xfrm rot="0">
            <a:off x="937765" y="6921398"/>
            <a:ext cx="3152480" cy="403469"/>
          </a:xfrm>
          <a:prstGeom prst="rect"/>
        </p:spPr>
        <p:txBody>
          <a:bodyPr anchor="t" bIns="0" lIns="0" rIns="0" rtlCol="0" tIns="0">
            <a:spAutoFit/>
          </a:bodyPr>
          <a:p>
            <a:pPr algn="l">
              <a:lnSpc>
                <a:spcPts val="3062"/>
              </a:lnSpc>
            </a:pPr>
            <a:r>
              <a:rPr b="1" sz="2436" lang="en-US">
                <a:solidFill>
                  <a:srgbClr val="00002E"/>
                </a:solidFill>
                <a:latin typeface="Nunito Bold"/>
                <a:ea typeface="Nunito Bold"/>
                <a:cs typeface="Nunito Bold"/>
                <a:sym typeface="Nunito Bold"/>
              </a:rPr>
              <a:t>Data Standards</a:t>
            </a:r>
          </a:p>
        </p:txBody>
      </p:sp>
      <p:sp>
        <p:nvSpPr>
          <p:cNvPr id="1049824" name="TextBox 27"/>
          <p:cNvSpPr txBox="1"/>
          <p:nvPr/>
        </p:nvSpPr>
        <p:spPr>
          <a:xfrm rot="0">
            <a:off x="937765" y="7402116"/>
            <a:ext cx="8086277" cy="808990"/>
          </a:xfrm>
          <a:prstGeom prst="rect"/>
        </p:spPr>
        <p:txBody>
          <a:bodyPr anchor="t" bIns="0" lIns="0" rIns="0" rtlCol="0" tIns="0">
            <a:spAutoFit/>
          </a:bodyPr>
          <a:p>
            <a:pPr algn="l">
              <a:lnSpc>
                <a:spcPts val="3185"/>
              </a:lnSpc>
            </a:pPr>
            <a:r>
              <a:rPr sz="2061" lang="en-US">
                <a:solidFill>
                  <a:srgbClr val="00002E"/>
                </a:solidFill>
                <a:latin typeface="PT Sans"/>
                <a:ea typeface="PT Sans"/>
                <a:cs typeface="PT Sans"/>
                <a:sym typeface="PT Sans"/>
              </a:rPr>
              <a:t>Establishing common definitions, formats, and rules for data to ensure interoperability and understanding.</a:t>
            </a:r>
          </a:p>
        </p:txBody>
      </p:sp>
      <p:sp>
        <p:nvSpPr>
          <p:cNvPr id="1049825" name="Freeform 28" descr="preencoded.png"/>
          <p:cNvSpPr/>
          <p:nvPr/>
        </p:nvSpPr>
        <p:spPr>
          <a:xfrm rot="0" flipH="0" flipV="0">
            <a:off x="9263958" y="6336954"/>
            <a:ext cx="267891" cy="267891"/>
          </a:xfrm>
          <a:custGeom>
            <a:avLst/>
            <a:ahLst/>
            <a:rect l="l" t="t" r="r" b="b"/>
            <a:pathLst>
              <a:path w="267891" h="267891">
                <a:moveTo>
                  <a:pt x="0" y="0"/>
                </a:moveTo>
                <a:lnTo>
                  <a:pt x="267890" y="0"/>
                </a:lnTo>
                <a:lnTo>
                  <a:pt x="267890" y="267891"/>
                </a:lnTo>
                <a:lnTo>
                  <a:pt x="0" y="267891"/>
                </a:lnTo>
                <a:lnTo>
                  <a:pt x="0" y="0"/>
                </a:lnTo>
                <a:close/>
              </a:path>
            </a:pathLst>
          </a:custGeom>
          <a:blipFill>
            <a:blip xmlns:r="http://schemas.openxmlformats.org/officeDocument/2006/relationships" r:embed="rId2"/>
            <a:stretch>
              <a:fillRect l="0" t="0" r="0" b="0"/>
            </a:stretch>
          </a:blipFill>
        </p:spPr>
      </p:sp>
      <p:grpSp>
        <p:nvGrpSpPr>
          <p:cNvPr id="628" name="Group 29"/>
          <p:cNvGrpSpPr/>
          <p:nvPr/>
        </p:nvGrpSpPr>
        <p:grpSpPr>
          <a:xfrm rot="0">
            <a:off x="9263958" y="6720783"/>
            <a:ext cx="8086277" cy="38100"/>
            <a:chOff x="0" y="0"/>
            <a:chExt cx="10781703" cy="50800"/>
          </a:xfrm>
        </p:grpSpPr>
        <p:sp>
          <p:nvSpPr>
            <p:cNvPr id="1049826" name="Freeform 30"/>
            <p:cNvSpPr/>
            <p:nvPr/>
          </p:nvSpPr>
          <p:spPr>
            <a:xfrm rot="0" flipH="0" flipV="0">
              <a:off x="0" y="0"/>
              <a:ext cx="10781665" cy="50800"/>
            </a:xfrm>
            <a:custGeom>
              <a:avLst/>
              <a:ahLst/>
              <a:rect l="l" t="t" r="r" b="b"/>
              <a:pathLst>
                <a:path w="10781665" h="50800">
                  <a:moveTo>
                    <a:pt x="0" y="0"/>
                  </a:moveTo>
                  <a:lnTo>
                    <a:pt x="10781665" y="0"/>
                  </a:lnTo>
                  <a:lnTo>
                    <a:pt x="10781665" y="50800"/>
                  </a:lnTo>
                  <a:lnTo>
                    <a:pt x="0" y="50800"/>
                  </a:lnTo>
                  <a:close/>
                </a:path>
              </a:pathLst>
            </a:custGeom>
            <a:solidFill>
              <a:srgbClr val="018CE1"/>
            </a:solidFill>
          </p:spPr>
        </p:sp>
      </p:grpSp>
      <p:sp>
        <p:nvSpPr>
          <p:cNvPr id="1049827" name="TextBox 31"/>
          <p:cNvSpPr txBox="1"/>
          <p:nvPr/>
        </p:nvSpPr>
        <p:spPr>
          <a:xfrm rot="0">
            <a:off x="9263958" y="6921398"/>
            <a:ext cx="3152480" cy="403469"/>
          </a:xfrm>
          <a:prstGeom prst="rect"/>
        </p:spPr>
        <p:txBody>
          <a:bodyPr anchor="t" bIns="0" lIns="0" rIns="0" rtlCol="0" tIns="0">
            <a:spAutoFit/>
          </a:bodyPr>
          <a:p>
            <a:pPr algn="l">
              <a:lnSpc>
                <a:spcPts val="3062"/>
              </a:lnSpc>
            </a:pPr>
            <a:r>
              <a:rPr b="1" sz="2436" lang="en-US">
                <a:solidFill>
                  <a:srgbClr val="00002E"/>
                </a:solidFill>
                <a:latin typeface="Nunito Bold"/>
                <a:ea typeface="Nunito Bold"/>
                <a:cs typeface="Nunito Bold"/>
                <a:sym typeface="Nunito Bold"/>
              </a:rPr>
              <a:t>Data Stewardship</a:t>
            </a:r>
          </a:p>
        </p:txBody>
      </p:sp>
      <p:sp>
        <p:nvSpPr>
          <p:cNvPr id="1049828" name="TextBox 32"/>
          <p:cNvSpPr txBox="1"/>
          <p:nvPr/>
        </p:nvSpPr>
        <p:spPr>
          <a:xfrm rot="0">
            <a:off x="9263958" y="7402116"/>
            <a:ext cx="8086277" cy="808990"/>
          </a:xfrm>
          <a:prstGeom prst="rect"/>
        </p:spPr>
        <p:txBody>
          <a:bodyPr anchor="t" bIns="0" lIns="0" rIns="0" rtlCol="0" tIns="0">
            <a:spAutoFit/>
          </a:bodyPr>
          <a:p>
            <a:pPr algn="l">
              <a:lnSpc>
                <a:spcPts val="3185"/>
              </a:lnSpc>
            </a:pPr>
            <a:r>
              <a:rPr sz="2061" lang="en-US">
                <a:solidFill>
                  <a:srgbClr val="00002E"/>
                </a:solidFill>
                <a:latin typeface="PT Sans"/>
                <a:ea typeface="PT Sans"/>
                <a:cs typeface="PT Sans"/>
                <a:sym typeface="PT Sans"/>
              </a:rPr>
              <a:t>Assigning accountability for managing and overseeing specific data assets throughout their lifecycle.</a:t>
            </a:r>
          </a:p>
        </p:txBody>
      </p:sp>
      <p:sp>
        <p:nvSpPr>
          <p:cNvPr id="1049829" name="TextBox 33"/>
          <p:cNvSpPr txBox="1"/>
          <p:nvPr/>
        </p:nvSpPr>
        <p:spPr>
          <a:xfrm rot="0">
            <a:off x="937765" y="8685162"/>
            <a:ext cx="16412470" cy="404496"/>
          </a:xfrm>
          <a:prstGeom prst="rect"/>
        </p:spPr>
        <p:txBody>
          <a:bodyPr anchor="t" bIns="0" lIns="0" rIns="0" rtlCol="0" tIns="0">
            <a:spAutoFit/>
          </a:bodyPr>
          <a:p>
            <a:pPr algn="l">
              <a:lnSpc>
                <a:spcPts val="3185"/>
              </a:lnSpc>
            </a:pPr>
            <a:r>
              <a:rPr sz="2061" lang="en-US">
                <a:solidFill>
                  <a:srgbClr val="00002E"/>
                </a:solidFill>
                <a:latin typeface="PT Sans"/>
                <a:ea typeface="PT Sans"/>
                <a:cs typeface="PT Sans"/>
                <a:sym typeface="PT Sans"/>
              </a:rPr>
              <a:t>By formalizing data management practices, organizations can enhance trust in their data, reduce risks, and unlock its full strategic potential.</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631" name=""/>
        <p:cNvGrpSpPr/>
        <p:nvPr/>
      </p:nvGrpSpPr>
      <p:grpSpPr>
        <a:xfrm>
          <a:off x="0" y="0"/>
          <a:ext cx="0" cy="0"/>
          <a:chOff x="0" y="0"/>
          <a:chExt cx="0" cy="0"/>
        </a:xfrm>
      </p:grpSpPr>
      <p:grpSp>
        <p:nvGrpSpPr>
          <p:cNvPr id="632" name="Group 2"/>
          <p:cNvGrpSpPr/>
          <p:nvPr/>
        </p:nvGrpSpPr>
        <p:grpSpPr>
          <a:xfrm rot="0">
            <a:off x="0" y="0"/>
            <a:ext cx="18288000" cy="10287000"/>
            <a:chOff x="0" y="0"/>
            <a:chExt cx="24384000" cy="13716000"/>
          </a:xfrm>
        </p:grpSpPr>
        <p:sp>
          <p:nvSpPr>
            <p:cNvPr id="1049836"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633" name="Group 4"/>
          <p:cNvGrpSpPr/>
          <p:nvPr/>
        </p:nvGrpSpPr>
        <p:grpSpPr>
          <a:xfrm rot="0">
            <a:off x="0" y="0"/>
            <a:ext cx="18288000" cy="10287000"/>
            <a:chOff x="0" y="0"/>
            <a:chExt cx="24384000" cy="13716000"/>
          </a:xfrm>
        </p:grpSpPr>
        <p:sp>
          <p:nvSpPr>
            <p:cNvPr id="1049837"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838" name="TextBox 6"/>
          <p:cNvSpPr txBox="1"/>
          <p:nvPr/>
        </p:nvSpPr>
        <p:spPr>
          <a:xfrm rot="0">
            <a:off x="3000375" y="1525191"/>
            <a:ext cx="5511003" cy="530847"/>
          </a:xfrm>
          <a:prstGeom prst="rect"/>
        </p:spPr>
        <p:txBody>
          <a:bodyPr anchor="t" bIns="0" lIns="0" rIns="0" rtlCol="0" tIns="0">
            <a:spAutoFit/>
          </a:bodyPr>
          <a:p>
            <a:pPr algn="l">
              <a:lnSpc>
                <a:spcPts val="4199"/>
              </a:lnSpc>
            </a:pPr>
            <a:r>
              <a:rPr sz="2750" lang="en-US">
                <a:solidFill>
                  <a:srgbClr val="00002E"/>
                </a:solidFill>
                <a:latin typeface="Nunito"/>
                <a:ea typeface="Nunito"/>
                <a:cs typeface="Nunito"/>
                <a:sym typeface="Nunito"/>
              </a:rPr>
              <a:t>Key Elements of Data Governance</a:t>
            </a:r>
          </a:p>
        </p:txBody>
      </p:sp>
      <p:sp>
        <p:nvSpPr>
          <p:cNvPr id="1049839" name="TextBox 7"/>
          <p:cNvSpPr txBox="1"/>
          <p:nvPr/>
        </p:nvSpPr>
        <p:spPr>
          <a:xfrm rot="0">
            <a:off x="3000375" y="2228555"/>
            <a:ext cx="12287250" cy="589787"/>
          </a:xfrm>
          <a:prstGeom prst="rect"/>
        </p:spPr>
        <p:txBody>
          <a:bodyPr anchor="t" bIns="0" lIns="0" rIns="0" rtlCol="0" tIns="0">
            <a:spAutoFit/>
          </a:bodyPr>
          <a:p>
            <a:pPr algn="l">
              <a:lnSpc>
                <a:spcPts val="2322"/>
              </a:lnSpc>
            </a:pPr>
            <a:r>
              <a:rPr sz="1600" lang="en-US">
                <a:solidFill>
                  <a:srgbClr val="00002E"/>
                </a:solidFill>
                <a:latin typeface="PT Sans"/>
                <a:ea typeface="PT Sans"/>
                <a:cs typeface="PT Sans"/>
                <a:sym typeface="PT Sans"/>
              </a:rPr>
              <a:t>Effective data governance relies on a comprehensive framework built upon several interconnected elements. These components work together to ensure data is a strategic asset, managed efficiently and responsibly.</a:t>
            </a:r>
          </a:p>
        </p:txBody>
      </p:sp>
      <p:grpSp>
        <p:nvGrpSpPr>
          <p:cNvPr id="634" name="Group 8"/>
          <p:cNvGrpSpPr/>
          <p:nvPr/>
        </p:nvGrpSpPr>
        <p:grpSpPr>
          <a:xfrm rot="0">
            <a:off x="3000375" y="2923584"/>
            <a:ext cx="472973" cy="472973"/>
            <a:chOff x="0" y="0"/>
            <a:chExt cx="630631" cy="630631"/>
          </a:xfrm>
        </p:grpSpPr>
        <p:sp>
          <p:nvSpPr>
            <p:cNvPr id="1049840" name="Freeform 9" descr="preencoded.png"/>
            <p:cNvSpPr/>
            <p:nvPr/>
          </p:nvSpPr>
          <p:spPr>
            <a:xfrm rot="0" flipH="0" flipV="0">
              <a:off x="0" y="0"/>
              <a:ext cx="630682" cy="630682"/>
            </a:xfrm>
            <a:custGeom>
              <a:avLst/>
              <a:ahLst/>
              <a:rect l="l" t="t" r="r" b="b"/>
              <a:pathLst>
                <a:path w="630682" h="630682">
                  <a:moveTo>
                    <a:pt x="0" y="0"/>
                  </a:moveTo>
                  <a:lnTo>
                    <a:pt x="630682" y="0"/>
                  </a:lnTo>
                  <a:lnTo>
                    <a:pt x="630682" y="630682"/>
                  </a:lnTo>
                  <a:lnTo>
                    <a:pt x="0" y="630682"/>
                  </a:lnTo>
                  <a:lnTo>
                    <a:pt x="0" y="0"/>
                  </a:lnTo>
                  <a:close/>
                </a:path>
              </a:pathLst>
            </a:custGeom>
            <a:blipFill>
              <a:blip xmlns:r="http://schemas.openxmlformats.org/officeDocument/2006/relationships" r:embed="rId2"/>
              <a:stretch>
                <a:fillRect l="0" t="0" r="8" b="-18991"/>
              </a:stretch>
            </a:blipFill>
          </p:spPr>
        </p:sp>
      </p:grpSp>
      <p:sp>
        <p:nvSpPr>
          <p:cNvPr id="1049841" name="TextBox 10"/>
          <p:cNvSpPr txBox="1"/>
          <p:nvPr/>
        </p:nvSpPr>
        <p:spPr>
          <a:xfrm rot="0">
            <a:off x="3000375" y="3498352"/>
            <a:ext cx="2226002" cy="325879"/>
          </a:xfrm>
          <a:prstGeom prst="rect"/>
        </p:spPr>
        <p:txBody>
          <a:bodyPr anchor="t" bIns="0" lIns="0" rIns="0" rtlCol="0" tIns="0">
            <a:spAutoFit/>
          </a:bodyPr>
          <a:p>
            <a:pPr algn="l">
              <a:lnSpc>
                <a:spcPts val="2625"/>
              </a:lnSpc>
            </a:pPr>
            <a:r>
              <a:rPr sz="1750" lang="en-US">
                <a:solidFill>
                  <a:srgbClr val="00002E"/>
                </a:solidFill>
                <a:latin typeface="Nunito"/>
                <a:ea typeface="Nunito"/>
                <a:cs typeface="Nunito"/>
                <a:sym typeface="Nunito"/>
              </a:rPr>
              <a:t>Data Quality</a:t>
            </a:r>
          </a:p>
        </p:txBody>
      </p:sp>
      <p:sp>
        <p:nvSpPr>
          <p:cNvPr id="1049842" name="TextBox 11"/>
          <p:cNvSpPr txBox="1"/>
          <p:nvPr/>
        </p:nvSpPr>
        <p:spPr>
          <a:xfrm rot="0">
            <a:off x="3000375" y="3829345"/>
            <a:ext cx="6068997" cy="589787"/>
          </a:xfrm>
          <a:prstGeom prst="rect"/>
        </p:spPr>
        <p:txBody>
          <a:bodyPr anchor="t" bIns="0" lIns="0" rIns="0" rtlCol="0" tIns="0">
            <a:spAutoFit/>
          </a:bodyPr>
          <a:p>
            <a:pPr algn="l">
              <a:lnSpc>
                <a:spcPts val="2322"/>
              </a:lnSpc>
            </a:pPr>
            <a:r>
              <a:rPr sz="1600" lang="en-US">
                <a:solidFill>
                  <a:srgbClr val="00002E"/>
                </a:solidFill>
                <a:latin typeface="PT Sans"/>
                <a:ea typeface="PT Sans"/>
                <a:cs typeface="PT Sans"/>
                <a:sym typeface="PT Sans"/>
              </a:rPr>
              <a:t>Ensuring data is accurate, complete, consistent, and timely, which is fundamental for reliable analysis and decision-making.</a:t>
            </a:r>
          </a:p>
        </p:txBody>
      </p:sp>
      <p:grpSp>
        <p:nvGrpSpPr>
          <p:cNvPr id="635" name="Group 12"/>
          <p:cNvGrpSpPr/>
          <p:nvPr/>
        </p:nvGrpSpPr>
        <p:grpSpPr>
          <a:xfrm rot="0">
            <a:off x="9218714" y="2923584"/>
            <a:ext cx="472973" cy="472973"/>
            <a:chOff x="0" y="0"/>
            <a:chExt cx="630631" cy="630631"/>
          </a:xfrm>
        </p:grpSpPr>
        <p:sp>
          <p:nvSpPr>
            <p:cNvPr id="1049843" name="Freeform 13" descr="preencoded.png"/>
            <p:cNvSpPr/>
            <p:nvPr/>
          </p:nvSpPr>
          <p:spPr>
            <a:xfrm rot="0" flipH="0" flipV="0">
              <a:off x="0" y="0"/>
              <a:ext cx="630682" cy="630682"/>
            </a:xfrm>
            <a:custGeom>
              <a:avLst/>
              <a:ahLst/>
              <a:rect l="l" t="t" r="r" b="b"/>
              <a:pathLst>
                <a:path w="630682" h="630682">
                  <a:moveTo>
                    <a:pt x="0" y="0"/>
                  </a:moveTo>
                  <a:lnTo>
                    <a:pt x="630682" y="0"/>
                  </a:lnTo>
                  <a:lnTo>
                    <a:pt x="630682" y="630682"/>
                  </a:lnTo>
                  <a:lnTo>
                    <a:pt x="0" y="630682"/>
                  </a:lnTo>
                  <a:lnTo>
                    <a:pt x="0" y="0"/>
                  </a:lnTo>
                  <a:close/>
                </a:path>
              </a:pathLst>
            </a:custGeom>
            <a:blipFill>
              <a:blip xmlns:r="http://schemas.openxmlformats.org/officeDocument/2006/relationships" r:embed="rId2"/>
              <a:stretch>
                <a:fillRect l="0" t="0" r="8" b="-18991"/>
              </a:stretch>
            </a:blipFill>
          </p:spPr>
        </p:sp>
      </p:grpSp>
      <p:sp>
        <p:nvSpPr>
          <p:cNvPr id="1049844" name="TextBox 14"/>
          <p:cNvSpPr txBox="1"/>
          <p:nvPr/>
        </p:nvSpPr>
        <p:spPr>
          <a:xfrm rot="0">
            <a:off x="9218714" y="3498352"/>
            <a:ext cx="2226002" cy="325879"/>
          </a:xfrm>
          <a:prstGeom prst="rect"/>
        </p:spPr>
        <p:txBody>
          <a:bodyPr anchor="t" bIns="0" lIns="0" rIns="0" rtlCol="0" tIns="0">
            <a:spAutoFit/>
          </a:bodyPr>
          <a:p>
            <a:pPr algn="l">
              <a:lnSpc>
                <a:spcPts val="2625"/>
              </a:lnSpc>
            </a:pPr>
            <a:r>
              <a:rPr sz="1750" lang="en-US">
                <a:solidFill>
                  <a:srgbClr val="00002E"/>
                </a:solidFill>
                <a:latin typeface="Nunito"/>
                <a:ea typeface="Nunito"/>
                <a:cs typeface="Nunito"/>
                <a:sym typeface="Nunito"/>
              </a:rPr>
              <a:t>Data Security</a:t>
            </a:r>
          </a:p>
        </p:txBody>
      </p:sp>
      <p:sp>
        <p:nvSpPr>
          <p:cNvPr id="1049845" name="TextBox 15"/>
          <p:cNvSpPr txBox="1"/>
          <p:nvPr/>
        </p:nvSpPr>
        <p:spPr>
          <a:xfrm rot="0">
            <a:off x="9218714" y="3829345"/>
            <a:ext cx="6921022" cy="589788"/>
          </a:xfrm>
          <a:prstGeom prst="rect"/>
        </p:spPr>
        <p:txBody>
          <a:bodyPr anchor="t" bIns="0" lIns="0" rIns="0" rtlCol="0" tIns="0">
            <a:spAutoFit/>
          </a:bodyPr>
          <a:p>
            <a:pPr algn="l">
              <a:lnSpc>
                <a:spcPts val="2322"/>
              </a:lnSpc>
            </a:pPr>
            <a:r>
              <a:rPr sz="1600" lang="en-US">
                <a:solidFill>
                  <a:srgbClr val="00002E"/>
                </a:solidFill>
                <a:latin typeface="PT Sans"/>
                <a:ea typeface="PT Sans"/>
                <a:cs typeface="PT Sans"/>
                <a:sym typeface="PT Sans"/>
              </a:rPr>
              <a:t>Implementing robust measures to protect data from unauthorized access, breaches, and cyber threats, safeguarding organizational integrity.</a:t>
            </a:r>
          </a:p>
        </p:txBody>
      </p:sp>
      <p:grpSp>
        <p:nvGrpSpPr>
          <p:cNvPr id="636" name="Group 16"/>
          <p:cNvGrpSpPr/>
          <p:nvPr/>
        </p:nvGrpSpPr>
        <p:grpSpPr>
          <a:xfrm rot="0">
            <a:off x="3000375" y="4628998"/>
            <a:ext cx="472973" cy="472973"/>
            <a:chOff x="0" y="0"/>
            <a:chExt cx="630631" cy="630631"/>
          </a:xfrm>
        </p:grpSpPr>
        <p:sp>
          <p:nvSpPr>
            <p:cNvPr id="1049846" name="Freeform 17" descr="preencoded.png"/>
            <p:cNvSpPr/>
            <p:nvPr/>
          </p:nvSpPr>
          <p:spPr>
            <a:xfrm rot="0" flipH="0" flipV="0">
              <a:off x="0" y="0"/>
              <a:ext cx="630682" cy="630682"/>
            </a:xfrm>
            <a:custGeom>
              <a:avLst/>
              <a:ahLst/>
              <a:rect l="l" t="t" r="r" b="b"/>
              <a:pathLst>
                <a:path w="630682" h="630682">
                  <a:moveTo>
                    <a:pt x="0" y="0"/>
                  </a:moveTo>
                  <a:lnTo>
                    <a:pt x="630682" y="0"/>
                  </a:lnTo>
                  <a:lnTo>
                    <a:pt x="630682" y="630682"/>
                  </a:lnTo>
                  <a:lnTo>
                    <a:pt x="0" y="630682"/>
                  </a:lnTo>
                  <a:lnTo>
                    <a:pt x="0" y="0"/>
                  </a:lnTo>
                  <a:close/>
                </a:path>
              </a:pathLst>
            </a:custGeom>
            <a:blipFill>
              <a:blip xmlns:r="http://schemas.openxmlformats.org/officeDocument/2006/relationships" r:embed="rId2"/>
              <a:stretch>
                <a:fillRect l="0" t="0" r="8" b="-18991"/>
              </a:stretch>
            </a:blipFill>
          </p:spPr>
        </p:sp>
      </p:grpSp>
      <p:sp>
        <p:nvSpPr>
          <p:cNvPr id="1049847" name="TextBox 18"/>
          <p:cNvSpPr txBox="1"/>
          <p:nvPr/>
        </p:nvSpPr>
        <p:spPr>
          <a:xfrm rot="0">
            <a:off x="3000375" y="5203774"/>
            <a:ext cx="2226002" cy="325879"/>
          </a:xfrm>
          <a:prstGeom prst="rect"/>
        </p:spPr>
        <p:txBody>
          <a:bodyPr anchor="t" bIns="0" lIns="0" rIns="0" rtlCol="0" tIns="0">
            <a:spAutoFit/>
          </a:bodyPr>
          <a:p>
            <a:pPr algn="l">
              <a:lnSpc>
                <a:spcPts val="2625"/>
              </a:lnSpc>
            </a:pPr>
            <a:r>
              <a:rPr sz="1750" lang="en-US">
                <a:solidFill>
                  <a:srgbClr val="00002E"/>
                </a:solidFill>
                <a:latin typeface="Nunito"/>
                <a:ea typeface="Nunito"/>
                <a:cs typeface="Nunito"/>
                <a:sym typeface="Nunito"/>
              </a:rPr>
              <a:t>Data Privacy</a:t>
            </a:r>
          </a:p>
        </p:txBody>
      </p:sp>
      <p:sp>
        <p:nvSpPr>
          <p:cNvPr id="1049848" name="TextBox 19"/>
          <p:cNvSpPr txBox="1"/>
          <p:nvPr/>
        </p:nvSpPr>
        <p:spPr>
          <a:xfrm rot="0">
            <a:off x="3000375" y="5534768"/>
            <a:ext cx="5864510" cy="884681"/>
          </a:xfrm>
          <a:prstGeom prst="rect"/>
        </p:spPr>
        <p:txBody>
          <a:bodyPr anchor="t" bIns="0" lIns="0" rIns="0" rtlCol="0" tIns="0">
            <a:spAutoFit/>
          </a:bodyPr>
          <a:p>
            <a:pPr algn="l">
              <a:lnSpc>
                <a:spcPts val="2322"/>
              </a:lnSpc>
            </a:pPr>
            <a:r>
              <a:rPr sz="1600" lang="en-US">
                <a:solidFill>
                  <a:srgbClr val="00002E"/>
                </a:solidFill>
                <a:latin typeface="PT Sans"/>
                <a:ea typeface="PT Sans"/>
                <a:cs typeface="PT Sans"/>
                <a:sym typeface="PT Sans"/>
              </a:rPr>
              <a:t>Adhering to legal regulations (like GDPR and CCPA) and ethical guidelines regarding the collection, storage, and use of personal and sensitive data.</a:t>
            </a:r>
          </a:p>
        </p:txBody>
      </p:sp>
      <p:grpSp>
        <p:nvGrpSpPr>
          <p:cNvPr id="637" name="Group 20"/>
          <p:cNvGrpSpPr/>
          <p:nvPr/>
        </p:nvGrpSpPr>
        <p:grpSpPr>
          <a:xfrm rot="0">
            <a:off x="9218714" y="4628998"/>
            <a:ext cx="472973" cy="472973"/>
            <a:chOff x="0" y="0"/>
            <a:chExt cx="630631" cy="630631"/>
          </a:xfrm>
        </p:grpSpPr>
        <p:sp>
          <p:nvSpPr>
            <p:cNvPr id="1049849" name="Freeform 21" descr="preencoded.png"/>
            <p:cNvSpPr/>
            <p:nvPr/>
          </p:nvSpPr>
          <p:spPr>
            <a:xfrm rot="0" flipH="0" flipV="0">
              <a:off x="0" y="0"/>
              <a:ext cx="630682" cy="630682"/>
            </a:xfrm>
            <a:custGeom>
              <a:avLst/>
              <a:ahLst/>
              <a:rect l="l" t="t" r="r" b="b"/>
              <a:pathLst>
                <a:path w="630682" h="630682">
                  <a:moveTo>
                    <a:pt x="0" y="0"/>
                  </a:moveTo>
                  <a:lnTo>
                    <a:pt x="630682" y="0"/>
                  </a:lnTo>
                  <a:lnTo>
                    <a:pt x="630682" y="630682"/>
                  </a:lnTo>
                  <a:lnTo>
                    <a:pt x="0" y="630682"/>
                  </a:lnTo>
                  <a:lnTo>
                    <a:pt x="0" y="0"/>
                  </a:lnTo>
                  <a:close/>
                </a:path>
              </a:pathLst>
            </a:custGeom>
            <a:blipFill>
              <a:blip xmlns:r="http://schemas.openxmlformats.org/officeDocument/2006/relationships" r:embed="rId2"/>
              <a:stretch>
                <a:fillRect l="0" t="0" r="8" b="-18991"/>
              </a:stretch>
            </a:blipFill>
          </p:spPr>
        </p:sp>
      </p:grpSp>
      <p:sp>
        <p:nvSpPr>
          <p:cNvPr id="1049850" name="TextBox 22"/>
          <p:cNvSpPr txBox="1"/>
          <p:nvPr/>
        </p:nvSpPr>
        <p:spPr>
          <a:xfrm rot="0">
            <a:off x="9218714" y="5203774"/>
            <a:ext cx="2226002" cy="325879"/>
          </a:xfrm>
          <a:prstGeom prst="rect"/>
        </p:spPr>
        <p:txBody>
          <a:bodyPr anchor="t" bIns="0" lIns="0" rIns="0" rtlCol="0" tIns="0">
            <a:spAutoFit/>
          </a:bodyPr>
          <a:p>
            <a:pPr algn="l">
              <a:lnSpc>
                <a:spcPts val="2625"/>
              </a:lnSpc>
            </a:pPr>
            <a:r>
              <a:rPr sz="1750" lang="en-US">
                <a:solidFill>
                  <a:srgbClr val="00002E"/>
                </a:solidFill>
                <a:latin typeface="Nunito"/>
                <a:ea typeface="Nunito"/>
                <a:cs typeface="Nunito"/>
                <a:sym typeface="Nunito"/>
              </a:rPr>
              <a:t>Data Architecture</a:t>
            </a:r>
          </a:p>
        </p:txBody>
      </p:sp>
      <p:sp>
        <p:nvSpPr>
          <p:cNvPr id="1049851" name="TextBox 23"/>
          <p:cNvSpPr txBox="1"/>
          <p:nvPr/>
        </p:nvSpPr>
        <p:spPr>
          <a:xfrm rot="0">
            <a:off x="9218714" y="5534768"/>
            <a:ext cx="6941025" cy="589788"/>
          </a:xfrm>
          <a:prstGeom prst="rect"/>
        </p:spPr>
        <p:txBody>
          <a:bodyPr anchor="t" bIns="0" lIns="0" rIns="0" rtlCol="0" tIns="0">
            <a:spAutoFit/>
          </a:bodyPr>
          <a:p>
            <a:pPr algn="l">
              <a:lnSpc>
                <a:spcPts val="2322"/>
              </a:lnSpc>
            </a:pPr>
            <a:r>
              <a:rPr sz="1600" lang="en-US">
                <a:solidFill>
                  <a:srgbClr val="00002E"/>
                </a:solidFill>
                <a:latin typeface="PT Sans"/>
                <a:ea typeface="PT Sans"/>
                <a:cs typeface="PT Sans"/>
                <a:sym typeface="PT Sans"/>
              </a:rPr>
              <a:t>Defining and maintaining the structural design for how data is acquired, stored, integrated, and made accessible across all enterprise systems.</a:t>
            </a:r>
          </a:p>
        </p:txBody>
      </p:sp>
      <p:grpSp>
        <p:nvGrpSpPr>
          <p:cNvPr id="638" name="Group 24"/>
          <p:cNvGrpSpPr/>
          <p:nvPr/>
        </p:nvGrpSpPr>
        <p:grpSpPr>
          <a:xfrm rot="0">
            <a:off x="3000374" y="6479146"/>
            <a:ext cx="523221" cy="523221"/>
            <a:chOff x="0" y="0"/>
            <a:chExt cx="630631" cy="630631"/>
          </a:xfrm>
        </p:grpSpPr>
        <p:sp>
          <p:nvSpPr>
            <p:cNvPr id="1049852" name="Freeform 25" descr="preencoded.png"/>
            <p:cNvSpPr/>
            <p:nvPr/>
          </p:nvSpPr>
          <p:spPr>
            <a:xfrm rot="0" flipH="0" flipV="0">
              <a:off x="0" y="0"/>
              <a:ext cx="630682" cy="630682"/>
            </a:xfrm>
            <a:custGeom>
              <a:avLst/>
              <a:ahLst/>
              <a:rect l="l" t="t" r="r" b="b"/>
              <a:pathLst>
                <a:path w="630682" h="630682">
                  <a:moveTo>
                    <a:pt x="0" y="0"/>
                  </a:moveTo>
                  <a:lnTo>
                    <a:pt x="630682" y="0"/>
                  </a:lnTo>
                  <a:lnTo>
                    <a:pt x="630682" y="630682"/>
                  </a:lnTo>
                  <a:lnTo>
                    <a:pt x="0" y="630682"/>
                  </a:lnTo>
                  <a:lnTo>
                    <a:pt x="0" y="0"/>
                  </a:lnTo>
                  <a:close/>
                </a:path>
              </a:pathLst>
            </a:custGeom>
            <a:blipFill>
              <a:blip xmlns:r="http://schemas.openxmlformats.org/officeDocument/2006/relationships" r:embed="rId2"/>
              <a:stretch>
                <a:fillRect l="0" t="0" r="8" b="-18991"/>
              </a:stretch>
            </a:blipFill>
          </p:spPr>
        </p:sp>
      </p:grpSp>
      <p:sp>
        <p:nvSpPr>
          <p:cNvPr id="1049853" name="TextBox 26"/>
          <p:cNvSpPr txBox="1"/>
          <p:nvPr/>
        </p:nvSpPr>
        <p:spPr>
          <a:xfrm rot="0">
            <a:off x="3000375" y="6909197"/>
            <a:ext cx="2226002" cy="325879"/>
          </a:xfrm>
          <a:prstGeom prst="rect"/>
        </p:spPr>
        <p:txBody>
          <a:bodyPr anchor="t" bIns="0" lIns="0" rIns="0" rtlCol="0" tIns="0">
            <a:spAutoFit/>
          </a:bodyPr>
          <a:p>
            <a:pPr algn="l">
              <a:lnSpc>
                <a:spcPts val="2625"/>
              </a:lnSpc>
            </a:pPr>
            <a:r>
              <a:rPr sz="1750" lang="en-US">
                <a:solidFill>
                  <a:srgbClr val="00002E"/>
                </a:solidFill>
                <a:latin typeface="Nunito"/>
                <a:ea typeface="Nunito"/>
                <a:cs typeface="Nunito"/>
                <a:sym typeface="Nunito"/>
              </a:rPr>
              <a:t>Data Stewardship</a:t>
            </a:r>
          </a:p>
        </p:txBody>
      </p:sp>
      <p:sp>
        <p:nvSpPr>
          <p:cNvPr id="1049854" name="TextBox 27"/>
          <p:cNvSpPr txBox="1"/>
          <p:nvPr/>
        </p:nvSpPr>
        <p:spPr>
          <a:xfrm rot="0">
            <a:off x="3000375" y="7240191"/>
            <a:ext cx="6068997" cy="884681"/>
          </a:xfrm>
          <a:prstGeom prst="rect"/>
        </p:spPr>
        <p:txBody>
          <a:bodyPr anchor="t" bIns="0" lIns="0" rIns="0" rtlCol="0" tIns="0">
            <a:spAutoFit/>
          </a:bodyPr>
          <a:p>
            <a:pPr algn="l">
              <a:lnSpc>
                <a:spcPts val="2322"/>
              </a:lnSpc>
            </a:pPr>
            <a:r>
              <a:rPr sz="1600" lang="en-US">
                <a:solidFill>
                  <a:srgbClr val="00002E"/>
                </a:solidFill>
                <a:latin typeface="PT Sans"/>
                <a:ea typeface="PT Sans"/>
                <a:cs typeface="PT Sans"/>
                <a:sym typeface="PT Sans"/>
              </a:rPr>
              <a:t>Assigning clear roles and responsibilities for data ownership, ensuring accountability for data quality, security, and usage throughout its lifecycle.</a:t>
            </a:r>
          </a:p>
        </p:txBody>
      </p:sp>
      <p:grpSp>
        <p:nvGrpSpPr>
          <p:cNvPr id="639" name="Group 28"/>
          <p:cNvGrpSpPr/>
          <p:nvPr/>
        </p:nvGrpSpPr>
        <p:grpSpPr>
          <a:xfrm rot="0">
            <a:off x="9218714" y="6334420"/>
            <a:ext cx="472973" cy="472973"/>
            <a:chOff x="0" y="0"/>
            <a:chExt cx="630631" cy="630631"/>
          </a:xfrm>
        </p:grpSpPr>
        <p:sp>
          <p:nvSpPr>
            <p:cNvPr id="1049855" name="Freeform 29" descr="preencoded.png"/>
            <p:cNvSpPr/>
            <p:nvPr/>
          </p:nvSpPr>
          <p:spPr>
            <a:xfrm rot="0" flipH="0" flipV="0">
              <a:off x="0" y="0"/>
              <a:ext cx="630682" cy="630682"/>
            </a:xfrm>
            <a:custGeom>
              <a:avLst/>
              <a:ahLst/>
              <a:rect l="l" t="t" r="r" b="b"/>
              <a:pathLst>
                <a:path w="630682" h="630682">
                  <a:moveTo>
                    <a:pt x="0" y="0"/>
                  </a:moveTo>
                  <a:lnTo>
                    <a:pt x="630682" y="0"/>
                  </a:lnTo>
                  <a:lnTo>
                    <a:pt x="630682" y="630682"/>
                  </a:lnTo>
                  <a:lnTo>
                    <a:pt x="0" y="630682"/>
                  </a:lnTo>
                  <a:lnTo>
                    <a:pt x="0" y="0"/>
                  </a:lnTo>
                  <a:close/>
                </a:path>
              </a:pathLst>
            </a:custGeom>
            <a:blipFill>
              <a:blip xmlns:r="http://schemas.openxmlformats.org/officeDocument/2006/relationships" r:embed="rId2"/>
              <a:stretch>
                <a:fillRect l="0" t="0" r="8" b="-18991"/>
              </a:stretch>
            </a:blipFill>
          </p:spPr>
        </p:sp>
      </p:grpSp>
      <p:sp>
        <p:nvSpPr>
          <p:cNvPr id="1049856" name="TextBox 30"/>
          <p:cNvSpPr txBox="1"/>
          <p:nvPr/>
        </p:nvSpPr>
        <p:spPr>
          <a:xfrm rot="0">
            <a:off x="9218724" y="6909187"/>
            <a:ext cx="4675870" cy="325879"/>
          </a:xfrm>
          <a:prstGeom prst="rect"/>
        </p:spPr>
        <p:txBody>
          <a:bodyPr anchor="t" bIns="0" lIns="0" rIns="0" rtlCol="0" tIns="0">
            <a:spAutoFit/>
          </a:bodyPr>
          <a:p>
            <a:pPr algn="l">
              <a:lnSpc>
                <a:spcPts val="2625"/>
              </a:lnSpc>
            </a:pPr>
            <a:r>
              <a:rPr sz="1750" lang="en-US">
                <a:solidFill>
                  <a:srgbClr val="00002E"/>
                </a:solidFill>
                <a:latin typeface="Nunito"/>
                <a:ea typeface="Nunito"/>
                <a:cs typeface="Nunito"/>
                <a:sym typeface="Nunito"/>
              </a:rPr>
              <a:t>Data Lifecycle Management</a:t>
            </a:r>
          </a:p>
        </p:txBody>
      </p:sp>
      <p:sp>
        <p:nvSpPr>
          <p:cNvPr id="1049857" name="TextBox 31"/>
          <p:cNvSpPr txBox="1"/>
          <p:nvPr/>
        </p:nvSpPr>
        <p:spPr>
          <a:xfrm rot="0">
            <a:off x="9218714" y="7240191"/>
            <a:ext cx="7062938" cy="589788"/>
          </a:xfrm>
          <a:prstGeom prst="rect"/>
        </p:spPr>
        <p:txBody>
          <a:bodyPr anchor="t" bIns="0" lIns="0" rIns="0" rtlCol="0" tIns="0">
            <a:spAutoFit/>
          </a:bodyPr>
          <a:p>
            <a:pPr algn="l">
              <a:lnSpc>
                <a:spcPts val="2322"/>
              </a:lnSpc>
            </a:pPr>
            <a:r>
              <a:rPr sz="1600" lang="en-US">
                <a:solidFill>
                  <a:srgbClr val="00002E"/>
                </a:solidFill>
                <a:latin typeface="PT Sans"/>
                <a:ea typeface="PT Sans"/>
                <a:cs typeface="PT Sans"/>
                <a:sym typeface="PT Sans"/>
              </a:rPr>
              <a:t>Governing data from its creation and capture through its use, archival, and eventual disposal, optimizing storage and ensuring compliance at each stage.</a:t>
            </a:r>
          </a:p>
        </p:txBody>
      </p:sp>
      <p:sp>
        <p:nvSpPr>
          <p:cNvPr id="1049858" name="TextBox 32"/>
          <p:cNvSpPr txBox="1"/>
          <p:nvPr/>
        </p:nvSpPr>
        <p:spPr>
          <a:xfrm rot="0">
            <a:off x="3000375" y="8262728"/>
            <a:ext cx="12287250" cy="589787"/>
          </a:xfrm>
          <a:prstGeom prst="rect"/>
        </p:spPr>
        <p:txBody>
          <a:bodyPr anchor="t" bIns="0" lIns="0" rIns="0" rtlCol="0" tIns="0">
            <a:spAutoFit/>
          </a:bodyPr>
          <a:p>
            <a:pPr algn="l">
              <a:lnSpc>
                <a:spcPts val="2322"/>
              </a:lnSpc>
            </a:pPr>
            <a:r>
              <a:rPr sz="1600" lang="en-US">
                <a:solidFill>
                  <a:srgbClr val="00002E"/>
                </a:solidFill>
                <a:latin typeface="PT Sans"/>
                <a:ea typeface="PT Sans"/>
                <a:cs typeface="PT Sans"/>
                <a:sym typeface="PT Sans"/>
              </a:rPr>
              <a:t>By establishing strong practices around these elements, organizations can build trust in their data assets, reduce risks, and unlock their full potential for strategic advantage.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642" name=""/>
        <p:cNvGrpSpPr/>
        <p:nvPr/>
      </p:nvGrpSpPr>
      <p:grpSpPr>
        <a:xfrm>
          <a:off x="0" y="0"/>
          <a:ext cx="0" cy="0"/>
          <a:chOff x="0" y="0"/>
          <a:chExt cx="0" cy="0"/>
        </a:xfrm>
      </p:grpSpPr>
      <p:grpSp>
        <p:nvGrpSpPr>
          <p:cNvPr id="643" name="Group 2"/>
          <p:cNvGrpSpPr/>
          <p:nvPr/>
        </p:nvGrpSpPr>
        <p:grpSpPr>
          <a:xfrm rot="0">
            <a:off x="0" y="0"/>
            <a:ext cx="18288000" cy="10287000"/>
            <a:chOff x="0" y="0"/>
            <a:chExt cx="24384000" cy="13716000"/>
          </a:xfrm>
        </p:grpSpPr>
        <p:sp>
          <p:nvSpPr>
            <p:cNvPr id="1049865"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644" name="Group 4"/>
          <p:cNvGrpSpPr/>
          <p:nvPr/>
        </p:nvGrpSpPr>
        <p:grpSpPr>
          <a:xfrm rot="0">
            <a:off x="0" y="0"/>
            <a:ext cx="18288000" cy="10287000"/>
            <a:chOff x="0" y="0"/>
            <a:chExt cx="24384000" cy="13716000"/>
          </a:xfrm>
        </p:grpSpPr>
        <p:sp>
          <p:nvSpPr>
            <p:cNvPr id="1049866"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867" name="TextBox 6"/>
          <p:cNvSpPr txBox="1"/>
          <p:nvPr/>
        </p:nvSpPr>
        <p:spPr>
          <a:xfrm rot="0">
            <a:off x="2473081" y="1290037"/>
            <a:ext cx="6308379" cy="603251"/>
          </a:xfrm>
          <a:prstGeom prst="rect"/>
        </p:spPr>
        <p:txBody>
          <a:bodyPr anchor="t" bIns="0" lIns="0" rIns="0" rtlCol="0" tIns="0">
            <a:spAutoFit/>
          </a:bodyPr>
          <a:p>
            <a:pPr algn="l">
              <a:lnSpc>
                <a:spcPts val="4750"/>
              </a:lnSpc>
            </a:pPr>
            <a:r>
              <a:rPr b="1" sz="3750" lang="en-US">
                <a:solidFill>
                  <a:srgbClr val="00002E"/>
                </a:solidFill>
                <a:latin typeface="Nunito Bold"/>
                <a:ea typeface="Nunito Bold"/>
                <a:cs typeface="Nunito Bold"/>
                <a:sym typeface="Nunito Bold"/>
              </a:rPr>
              <a:t>Benefits of Data Governance</a:t>
            </a:r>
          </a:p>
        </p:txBody>
      </p:sp>
      <p:sp>
        <p:nvSpPr>
          <p:cNvPr id="1049868" name="TextBox 7"/>
          <p:cNvSpPr txBox="1"/>
          <p:nvPr/>
        </p:nvSpPr>
        <p:spPr>
          <a:xfrm rot="0">
            <a:off x="2473081" y="2176310"/>
            <a:ext cx="13341696" cy="539497"/>
          </a:xfrm>
          <a:prstGeom prst="rect"/>
        </p:spPr>
        <p:txBody>
          <a:bodyPr anchor="t" bIns="0" lIns="0" rIns="0" rtlCol="0" tIns="0">
            <a:spAutoFit/>
          </a:bodyPr>
          <a:p>
            <a:pPr algn="l">
              <a:lnSpc>
                <a:spcPts val="2124"/>
              </a:lnSpc>
            </a:pPr>
            <a:r>
              <a:rPr sz="1562" lang="en-US">
                <a:solidFill>
                  <a:srgbClr val="00002E"/>
                </a:solidFill>
                <a:latin typeface="PT Sans"/>
                <a:ea typeface="PT Sans"/>
                <a:cs typeface="PT Sans"/>
                <a:sym typeface="PT Sans"/>
              </a:rPr>
              <a:t>Data governance is a cornerstone for modern organizations, yielding significant advantages beyond mere compliance. It transforms data from a potential liability into a powerful asset, driving strategic success and operational excellence.</a:t>
            </a:r>
          </a:p>
        </p:txBody>
      </p:sp>
      <p:grpSp>
        <p:nvGrpSpPr>
          <p:cNvPr id="645" name="Group 8"/>
          <p:cNvGrpSpPr/>
          <p:nvPr/>
        </p:nvGrpSpPr>
        <p:grpSpPr>
          <a:xfrm rot="0">
            <a:off x="2450221" y="2894619"/>
            <a:ext cx="6646097" cy="1731197"/>
            <a:chOff x="0" y="0"/>
            <a:chExt cx="8861463" cy="2308263"/>
          </a:xfrm>
        </p:grpSpPr>
        <p:sp>
          <p:nvSpPr>
            <p:cNvPr id="1049869" name="Freeform 9"/>
            <p:cNvSpPr/>
            <p:nvPr/>
          </p:nvSpPr>
          <p:spPr>
            <a:xfrm rot="0" flipH="0" flipV="0">
              <a:off x="30480" y="30480"/>
              <a:ext cx="8800465" cy="2247265"/>
            </a:xfrm>
            <a:custGeom>
              <a:avLst/>
              <a:ahLst/>
              <a:rect l="l" t="t" r="r" b="b"/>
              <a:pathLst>
                <a:path w="8800465" h="2247265">
                  <a:moveTo>
                    <a:pt x="0" y="182880"/>
                  </a:moveTo>
                  <a:cubicBezTo>
                    <a:pt x="0" y="81915"/>
                    <a:pt x="83566" y="0"/>
                    <a:pt x="186563" y="0"/>
                  </a:cubicBezTo>
                  <a:lnTo>
                    <a:pt x="8613902" y="0"/>
                  </a:lnTo>
                  <a:cubicBezTo>
                    <a:pt x="8716898" y="0"/>
                    <a:pt x="8800465" y="81915"/>
                    <a:pt x="8800465" y="182880"/>
                  </a:cubicBezTo>
                  <a:lnTo>
                    <a:pt x="8800465" y="2064385"/>
                  </a:lnTo>
                  <a:cubicBezTo>
                    <a:pt x="8800465" y="2165350"/>
                    <a:pt x="8716898" y="2247265"/>
                    <a:pt x="8613902" y="2247265"/>
                  </a:cubicBezTo>
                  <a:lnTo>
                    <a:pt x="186563" y="2247265"/>
                  </a:lnTo>
                  <a:cubicBezTo>
                    <a:pt x="83566" y="2247265"/>
                    <a:pt x="0" y="2165350"/>
                    <a:pt x="0" y="2064385"/>
                  </a:cubicBezTo>
                  <a:close/>
                </a:path>
              </a:pathLst>
            </a:custGeom>
            <a:solidFill>
              <a:srgbClr val="F3F3FF">
                <a:alpha val="56078"/>
              </a:srgbClr>
            </a:solidFill>
          </p:spPr>
        </p:sp>
        <p:sp>
          <p:nvSpPr>
            <p:cNvPr id="1049870" name="Freeform 10"/>
            <p:cNvSpPr/>
            <p:nvPr/>
          </p:nvSpPr>
          <p:spPr>
            <a:xfrm rot="0" flipH="0" flipV="0">
              <a:off x="0" y="0"/>
              <a:ext cx="8861425" cy="2308225"/>
            </a:xfrm>
            <a:custGeom>
              <a:avLst/>
              <a:ahLst/>
              <a:rect l="l" t="t" r="r" b="b"/>
              <a:pathLst>
                <a:path w="8861425" h="2308225">
                  <a:moveTo>
                    <a:pt x="0" y="213360"/>
                  </a:moveTo>
                  <a:cubicBezTo>
                    <a:pt x="0" y="94996"/>
                    <a:pt x="97790" y="0"/>
                    <a:pt x="217043" y="0"/>
                  </a:cubicBezTo>
                  <a:lnTo>
                    <a:pt x="8644382" y="0"/>
                  </a:lnTo>
                  <a:lnTo>
                    <a:pt x="8644382" y="30480"/>
                  </a:lnTo>
                  <a:lnTo>
                    <a:pt x="8644382" y="0"/>
                  </a:lnTo>
                  <a:cubicBezTo>
                    <a:pt x="8763635" y="0"/>
                    <a:pt x="8861425" y="94996"/>
                    <a:pt x="8861425" y="213360"/>
                  </a:cubicBezTo>
                  <a:lnTo>
                    <a:pt x="8830945" y="213360"/>
                  </a:lnTo>
                  <a:lnTo>
                    <a:pt x="8861425" y="213360"/>
                  </a:lnTo>
                  <a:lnTo>
                    <a:pt x="8861425" y="2094865"/>
                  </a:lnTo>
                  <a:lnTo>
                    <a:pt x="8830945" y="2094865"/>
                  </a:lnTo>
                  <a:lnTo>
                    <a:pt x="8861425" y="2094865"/>
                  </a:lnTo>
                  <a:cubicBezTo>
                    <a:pt x="8861425" y="2213229"/>
                    <a:pt x="8763635" y="2308225"/>
                    <a:pt x="8644382" y="2308225"/>
                  </a:cubicBezTo>
                  <a:lnTo>
                    <a:pt x="8644382" y="2277745"/>
                  </a:lnTo>
                  <a:lnTo>
                    <a:pt x="8644382" y="2308225"/>
                  </a:lnTo>
                  <a:lnTo>
                    <a:pt x="217043" y="2308225"/>
                  </a:lnTo>
                  <a:lnTo>
                    <a:pt x="217043" y="2277745"/>
                  </a:lnTo>
                  <a:lnTo>
                    <a:pt x="217043" y="2308225"/>
                  </a:lnTo>
                  <a:cubicBezTo>
                    <a:pt x="97790" y="2308225"/>
                    <a:pt x="0" y="2213356"/>
                    <a:pt x="0" y="2094865"/>
                  </a:cubicBezTo>
                  <a:lnTo>
                    <a:pt x="0" y="213360"/>
                  </a:lnTo>
                  <a:lnTo>
                    <a:pt x="30480" y="213360"/>
                  </a:lnTo>
                  <a:lnTo>
                    <a:pt x="0" y="213360"/>
                  </a:lnTo>
                  <a:moveTo>
                    <a:pt x="60960" y="213360"/>
                  </a:moveTo>
                  <a:lnTo>
                    <a:pt x="60960" y="2094865"/>
                  </a:lnTo>
                  <a:lnTo>
                    <a:pt x="30480" y="2094865"/>
                  </a:lnTo>
                  <a:lnTo>
                    <a:pt x="60960" y="2094865"/>
                  </a:lnTo>
                  <a:cubicBezTo>
                    <a:pt x="60960" y="2178431"/>
                    <a:pt x="130302" y="2247265"/>
                    <a:pt x="217043" y="2247265"/>
                  </a:cubicBezTo>
                  <a:lnTo>
                    <a:pt x="8644382" y="2247265"/>
                  </a:lnTo>
                  <a:cubicBezTo>
                    <a:pt x="8731123" y="2247265"/>
                    <a:pt x="8800464" y="2178431"/>
                    <a:pt x="8800464" y="2094865"/>
                  </a:cubicBezTo>
                  <a:lnTo>
                    <a:pt x="8800464" y="213360"/>
                  </a:lnTo>
                  <a:cubicBezTo>
                    <a:pt x="8800464" y="129794"/>
                    <a:pt x="8731123" y="60960"/>
                    <a:pt x="8644382" y="60960"/>
                  </a:cubicBezTo>
                  <a:lnTo>
                    <a:pt x="217043" y="60960"/>
                  </a:lnTo>
                  <a:lnTo>
                    <a:pt x="217043" y="30480"/>
                  </a:lnTo>
                  <a:lnTo>
                    <a:pt x="217043" y="60960"/>
                  </a:lnTo>
                  <a:cubicBezTo>
                    <a:pt x="130302" y="60960"/>
                    <a:pt x="60960" y="129794"/>
                    <a:pt x="60960" y="213360"/>
                  </a:cubicBezTo>
                  <a:close/>
                </a:path>
              </a:pathLst>
            </a:custGeom>
            <a:solidFill>
              <a:srgbClr val="2D4DF2"/>
            </a:solidFill>
          </p:spPr>
        </p:sp>
      </p:grpSp>
      <p:grpSp>
        <p:nvGrpSpPr>
          <p:cNvPr id="646" name="Group 11"/>
          <p:cNvGrpSpPr/>
          <p:nvPr/>
        </p:nvGrpSpPr>
        <p:grpSpPr>
          <a:xfrm rot="0">
            <a:off x="2444506" y="2917479"/>
            <a:ext cx="114300" cy="1685477"/>
            <a:chOff x="0" y="0"/>
            <a:chExt cx="152400" cy="2247303"/>
          </a:xfrm>
        </p:grpSpPr>
        <p:sp>
          <p:nvSpPr>
            <p:cNvPr id="1049871" name="Freeform 12"/>
            <p:cNvSpPr/>
            <p:nvPr/>
          </p:nvSpPr>
          <p:spPr>
            <a:xfrm rot="0" flipH="0" flipV="0">
              <a:off x="0" y="0"/>
              <a:ext cx="152400" cy="2247265"/>
            </a:xfrm>
            <a:custGeom>
              <a:avLst/>
              <a:ahLst/>
              <a:rect l="l" t="t" r="r" b="b"/>
              <a:pathLst>
                <a:path w="152400" h="2247265">
                  <a:moveTo>
                    <a:pt x="0" y="76200"/>
                  </a:moveTo>
                  <a:cubicBezTo>
                    <a:pt x="0" y="34163"/>
                    <a:pt x="34163" y="0"/>
                    <a:pt x="76200" y="0"/>
                  </a:cubicBezTo>
                  <a:cubicBezTo>
                    <a:pt x="118237" y="0"/>
                    <a:pt x="152400" y="34163"/>
                    <a:pt x="152400" y="76200"/>
                  </a:cubicBezTo>
                  <a:lnTo>
                    <a:pt x="152400" y="2171065"/>
                  </a:lnTo>
                  <a:cubicBezTo>
                    <a:pt x="152400" y="2213102"/>
                    <a:pt x="118237" y="2247265"/>
                    <a:pt x="76200" y="2247265"/>
                  </a:cubicBezTo>
                  <a:cubicBezTo>
                    <a:pt x="34163" y="2247265"/>
                    <a:pt x="0" y="2213102"/>
                    <a:pt x="0" y="2171065"/>
                  </a:cubicBezTo>
                  <a:close/>
                </a:path>
              </a:pathLst>
            </a:custGeom>
            <a:solidFill>
              <a:srgbClr val="2D4DF2"/>
            </a:solidFill>
          </p:spPr>
        </p:sp>
      </p:grpSp>
      <p:sp>
        <p:nvSpPr>
          <p:cNvPr id="1049872" name="TextBox 13"/>
          <p:cNvSpPr txBox="1"/>
          <p:nvPr/>
        </p:nvSpPr>
        <p:spPr>
          <a:xfrm rot="0">
            <a:off x="2792759" y="3132382"/>
            <a:ext cx="2494359" cy="321173"/>
          </a:xfrm>
          <a:prstGeom prst="rect"/>
        </p:spPr>
        <p:txBody>
          <a:bodyPr anchor="t" bIns="0" lIns="0" rIns="0" rtlCol="0" tIns="0">
            <a:spAutoFit/>
          </a:bodyPr>
          <a:p>
            <a:pPr algn="l">
              <a:lnSpc>
                <a:spcPts val="2374"/>
              </a:lnSpc>
            </a:pPr>
            <a:r>
              <a:rPr b="1" sz="1874" lang="en-US">
                <a:solidFill>
                  <a:srgbClr val="00002E"/>
                </a:solidFill>
                <a:latin typeface="Nunito Bold"/>
                <a:ea typeface="Nunito Bold"/>
                <a:cs typeface="Nunito Bold"/>
                <a:sym typeface="Nunito Bold"/>
              </a:rPr>
              <a:t>Improved Data Quality</a:t>
            </a:r>
          </a:p>
        </p:txBody>
      </p:sp>
      <p:sp>
        <p:nvSpPr>
          <p:cNvPr id="1049873" name="TextBox 14"/>
          <p:cNvSpPr txBox="1"/>
          <p:nvPr/>
        </p:nvSpPr>
        <p:spPr>
          <a:xfrm rot="0">
            <a:off x="2792759" y="3509515"/>
            <a:ext cx="6046737" cy="539497"/>
          </a:xfrm>
          <a:prstGeom prst="rect"/>
        </p:spPr>
        <p:txBody>
          <a:bodyPr anchor="t" bIns="0" lIns="0" rIns="0" rtlCol="0" tIns="0">
            <a:spAutoFit/>
          </a:bodyPr>
          <a:p>
            <a:pPr algn="l">
              <a:lnSpc>
                <a:spcPts val="2124"/>
              </a:lnSpc>
            </a:pPr>
            <a:r>
              <a:rPr sz="1562" lang="en-US">
                <a:solidFill>
                  <a:srgbClr val="00002E"/>
                </a:solidFill>
                <a:latin typeface="PT Sans"/>
                <a:ea typeface="PT Sans"/>
                <a:cs typeface="PT Sans"/>
                <a:sym typeface="PT Sans"/>
              </a:rPr>
              <a:t>Ensures data is accurate, complete, and consistent across all systems, providing a reliable foundation for analysis and reporting.</a:t>
            </a:r>
          </a:p>
        </p:txBody>
      </p:sp>
      <p:grpSp>
        <p:nvGrpSpPr>
          <p:cNvPr id="647" name="Group 15"/>
          <p:cNvGrpSpPr/>
          <p:nvPr/>
        </p:nvGrpSpPr>
        <p:grpSpPr>
          <a:xfrm rot="0">
            <a:off x="9191539" y="2894619"/>
            <a:ext cx="6646097" cy="1731197"/>
            <a:chOff x="0" y="0"/>
            <a:chExt cx="8861463" cy="2308263"/>
          </a:xfrm>
        </p:grpSpPr>
        <p:sp>
          <p:nvSpPr>
            <p:cNvPr id="1049874" name="Freeform 16"/>
            <p:cNvSpPr/>
            <p:nvPr/>
          </p:nvSpPr>
          <p:spPr>
            <a:xfrm rot="0" flipH="0" flipV="0">
              <a:off x="30480" y="30480"/>
              <a:ext cx="8800465" cy="2247265"/>
            </a:xfrm>
            <a:custGeom>
              <a:avLst/>
              <a:ahLst/>
              <a:rect l="l" t="t" r="r" b="b"/>
              <a:pathLst>
                <a:path w="8800465" h="2247265">
                  <a:moveTo>
                    <a:pt x="0" y="182880"/>
                  </a:moveTo>
                  <a:cubicBezTo>
                    <a:pt x="0" y="81915"/>
                    <a:pt x="83566" y="0"/>
                    <a:pt x="186563" y="0"/>
                  </a:cubicBezTo>
                  <a:lnTo>
                    <a:pt x="8613902" y="0"/>
                  </a:lnTo>
                  <a:cubicBezTo>
                    <a:pt x="8716898" y="0"/>
                    <a:pt x="8800465" y="81915"/>
                    <a:pt x="8800465" y="182880"/>
                  </a:cubicBezTo>
                  <a:lnTo>
                    <a:pt x="8800465" y="2064385"/>
                  </a:lnTo>
                  <a:cubicBezTo>
                    <a:pt x="8800465" y="2165350"/>
                    <a:pt x="8716898" y="2247265"/>
                    <a:pt x="8613902" y="2247265"/>
                  </a:cubicBezTo>
                  <a:lnTo>
                    <a:pt x="186563" y="2247265"/>
                  </a:lnTo>
                  <a:cubicBezTo>
                    <a:pt x="83566" y="2247265"/>
                    <a:pt x="0" y="2165350"/>
                    <a:pt x="0" y="2064385"/>
                  </a:cubicBezTo>
                  <a:close/>
                </a:path>
              </a:pathLst>
            </a:custGeom>
            <a:solidFill>
              <a:srgbClr val="F3F3FF">
                <a:alpha val="56078"/>
              </a:srgbClr>
            </a:solidFill>
          </p:spPr>
        </p:sp>
        <p:sp>
          <p:nvSpPr>
            <p:cNvPr id="1049875" name="Freeform 17"/>
            <p:cNvSpPr/>
            <p:nvPr/>
          </p:nvSpPr>
          <p:spPr>
            <a:xfrm rot="0" flipH="0" flipV="0">
              <a:off x="0" y="0"/>
              <a:ext cx="8861425" cy="2308225"/>
            </a:xfrm>
            <a:custGeom>
              <a:avLst/>
              <a:ahLst/>
              <a:rect l="l" t="t" r="r" b="b"/>
              <a:pathLst>
                <a:path w="8861425" h="2308225">
                  <a:moveTo>
                    <a:pt x="0" y="213360"/>
                  </a:moveTo>
                  <a:cubicBezTo>
                    <a:pt x="0" y="94996"/>
                    <a:pt x="97790" y="0"/>
                    <a:pt x="217043" y="0"/>
                  </a:cubicBezTo>
                  <a:lnTo>
                    <a:pt x="8644382" y="0"/>
                  </a:lnTo>
                  <a:lnTo>
                    <a:pt x="8644382" y="30480"/>
                  </a:lnTo>
                  <a:lnTo>
                    <a:pt x="8644382" y="0"/>
                  </a:lnTo>
                  <a:cubicBezTo>
                    <a:pt x="8763635" y="0"/>
                    <a:pt x="8861425" y="94996"/>
                    <a:pt x="8861425" y="213360"/>
                  </a:cubicBezTo>
                  <a:lnTo>
                    <a:pt x="8830945" y="213360"/>
                  </a:lnTo>
                  <a:lnTo>
                    <a:pt x="8861425" y="213360"/>
                  </a:lnTo>
                  <a:lnTo>
                    <a:pt x="8861425" y="2094865"/>
                  </a:lnTo>
                  <a:lnTo>
                    <a:pt x="8830945" y="2094865"/>
                  </a:lnTo>
                  <a:lnTo>
                    <a:pt x="8861425" y="2094865"/>
                  </a:lnTo>
                  <a:cubicBezTo>
                    <a:pt x="8861425" y="2213229"/>
                    <a:pt x="8763635" y="2308225"/>
                    <a:pt x="8644382" y="2308225"/>
                  </a:cubicBezTo>
                  <a:lnTo>
                    <a:pt x="8644382" y="2277745"/>
                  </a:lnTo>
                  <a:lnTo>
                    <a:pt x="8644382" y="2308225"/>
                  </a:lnTo>
                  <a:lnTo>
                    <a:pt x="217043" y="2308225"/>
                  </a:lnTo>
                  <a:lnTo>
                    <a:pt x="217043" y="2277745"/>
                  </a:lnTo>
                  <a:lnTo>
                    <a:pt x="217043" y="2308225"/>
                  </a:lnTo>
                  <a:cubicBezTo>
                    <a:pt x="97790" y="2308225"/>
                    <a:pt x="0" y="2213356"/>
                    <a:pt x="0" y="2094865"/>
                  </a:cubicBezTo>
                  <a:lnTo>
                    <a:pt x="0" y="213360"/>
                  </a:lnTo>
                  <a:lnTo>
                    <a:pt x="30480" y="213360"/>
                  </a:lnTo>
                  <a:lnTo>
                    <a:pt x="0" y="213360"/>
                  </a:lnTo>
                  <a:moveTo>
                    <a:pt x="60960" y="213360"/>
                  </a:moveTo>
                  <a:lnTo>
                    <a:pt x="60960" y="2094865"/>
                  </a:lnTo>
                  <a:lnTo>
                    <a:pt x="30480" y="2094865"/>
                  </a:lnTo>
                  <a:lnTo>
                    <a:pt x="60960" y="2094865"/>
                  </a:lnTo>
                  <a:cubicBezTo>
                    <a:pt x="60960" y="2178431"/>
                    <a:pt x="130302" y="2247265"/>
                    <a:pt x="217043" y="2247265"/>
                  </a:cubicBezTo>
                  <a:lnTo>
                    <a:pt x="8644382" y="2247265"/>
                  </a:lnTo>
                  <a:cubicBezTo>
                    <a:pt x="8731123" y="2247265"/>
                    <a:pt x="8800464" y="2178431"/>
                    <a:pt x="8800464" y="2094865"/>
                  </a:cubicBezTo>
                  <a:lnTo>
                    <a:pt x="8800464" y="213360"/>
                  </a:lnTo>
                  <a:cubicBezTo>
                    <a:pt x="8800464" y="129794"/>
                    <a:pt x="8731123" y="60960"/>
                    <a:pt x="8644382" y="60960"/>
                  </a:cubicBezTo>
                  <a:lnTo>
                    <a:pt x="217043" y="60960"/>
                  </a:lnTo>
                  <a:lnTo>
                    <a:pt x="217043" y="30480"/>
                  </a:lnTo>
                  <a:lnTo>
                    <a:pt x="217043" y="60960"/>
                  </a:lnTo>
                  <a:cubicBezTo>
                    <a:pt x="130302" y="60960"/>
                    <a:pt x="60960" y="129794"/>
                    <a:pt x="60960" y="213360"/>
                  </a:cubicBezTo>
                  <a:close/>
                </a:path>
              </a:pathLst>
            </a:custGeom>
            <a:solidFill>
              <a:srgbClr val="018CE1"/>
            </a:solidFill>
          </p:spPr>
        </p:sp>
      </p:grpSp>
      <p:grpSp>
        <p:nvGrpSpPr>
          <p:cNvPr id="648" name="Group 18"/>
          <p:cNvGrpSpPr/>
          <p:nvPr/>
        </p:nvGrpSpPr>
        <p:grpSpPr>
          <a:xfrm rot="0">
            <a:off x="9185824" y="2917479"/>
            <a:ext cx="114300" cy="1685477"/>
            <a:chOff x="0" y="0"/>
            <a:chExt cx="152400" cy="2247303"/>
          </a:xfrm>
        </p:grpSpPr>
        <p:sp>
          <p:nvSpPr>
            <p:cNvPr id="1049876" name="Freeform 19"/>
            <p:cNvSpPr/>
            <p:nvPr/>
          </p:nvSpPr>
          <p:spPr>
            <a:xfrm rot="0" flipH="0" flipV="0">
              <a:off x="0" y="0"/>
              <a:ext cx="152400" cy="2247265"/>
            </a:xfrm>
            <a:custGeom>
              <a:avLst/>
              <a:ahLst/>
              <a:rect l="l" t="t" r="r" b="b"/>
              <a:pathLst>
                <a:path w="152400" h="2247265">
                  <a:moveTo>
                    <a:pt x="0" y="76200"/>
                  </a:moveTo>
                  <a:cubicBezTo>
                    <a:pt x="0" y="34163"/>
                    <a:pt x="34163" y="0"/>
                    <a:pt x="76200" y="0"/>
                  </a:cubicBezTo>
                  <a:cubicBezTo>
                    <a:pt x="118237" y="0"/>
                    <a:pt x="152400" y="34163"/>
                    <a:pt x="152400" y="76200"/>
                  </a:cubicBezTo>
                  <a:lnTo>
                    <a:pt x="152400" y="2171065"/>
                  </a:lnTo>
                  <a:cubicBezTo>
                    <a:pt x="152400" y="2213102"/>
                    <a:pt x="118237" y="2247265"/>
                    <a:pt x="76200" y="2247265"/>
                  </a:cubicBezTo>
                  <a:cubicBezTo>
                    <a:pt x="34163" y="2247265"/>
                    <a:pt x="0" y="2213102"/>
                    <a:pt x="0" y="2171065"/>
                  </a:cubicBezTo>
                  <a:close/>
                </a:path>
              </a:pathLst>
            </a:custGeom>
            <a:solidFill>
              <a:srgbClr val="018CE1"/>
            </a:solidFill>
          </p:spPr>
        </p:sp>
      </p:grpSp>
      <p:sp>
        <p:nvSpPr>
          <p:cNvPr id="1049877" name="TextBox 20"/>
          <p:cNvSpPr txBox="1"/>
          <p:nvPr/>
        </p:nvSpPr>
        <p:spPr>
          <a:xfrm rot="0">
            <a:off x="9534077" y="3132382"/>
            <a:ext cx="3613842" cy="321173"/>
          </a:xfrm>
          <a:prstGeom prst="rect"/>
        </p:spPr>
        <p:txBody>
          <a:bodyPr anchor="t" bIns="0" lIns="0" rIns="0" rtlCol="0" tIns="0">
            <a:spAutoFit/>
          </a:bodyPr>
          <a:p>
            <a:pPr algn="l">
              <a:lnSpc>
                <a:spcPts val="2374"/>
              </a:lnSpc>
            </a:pPr>
            <a:r>
              <a:rPr b="1" sz="1874" lang="en-US">
                <a:solidFill>
                  <a:srgbClr val="00002E"/>
                </a:solidFill>
                <a:latin typeface="Nunito Bold"/>
                <a:ea typeface="Nunito Bold"/>
                <a:cs typeface="Nunito Bold"/>
                <a:sym typeface="Nunito Bold"/>
              </a:rPr>
              <a:t>Enhanced Compliance &amp; Security</a:t>
            </a:r>
          </a:p>
        </p:txBody>
      </p:sp>
      <p:sp>
        <p:nvSpPr>
          <p:cNvPr id="1049878" name="TextBox 21"/>
          <p:cNvSpPr txBox="1"/>
          <p:nvPr/>
        </p:nvSpPr>
        <p:spPr>
          <a:xfrm rot="0">
            <a:off x="9534077" y="3509515"/>
            <a:ext cx="6046737" cy="809244"/>
          </a:xfrm>
          <a:prstGeom prst="rect"/>
        </p:spPr>
        <p:txBody>
          <a:bodyPr anchor="t" bIns="0" lIns="0" rIns="0" rtlCol="0" tIns="0">
            <a:spAutoFit/>
          </a:bodyPr>
          <a:p>
            <a:pPr algn="l">
              <a:lnSpc>
                <a:spcPts val="2124"/>
              </a:lnSpc>
            </a:pPr>
            <a:r>
              <a:rPr sz="1562" lang="en-US">
                <a:solidFill>
                  <a:srgbClr val="00002E"/>
                </a:solidFill>
                <a:latin typeface="PT Sans"/>
                <a:ea typeface="PT Sans"/>
                <a:cs typeface="PT Sans"/>
                <a:sym typeface="PT Sans"/>
              </a:rPr>
              <a:t>Helps meet regulatory requirements (e.g., GDPR, CCPA) and internal policies, protecting sensitive information and mitigating legal and reputational risks.</a:t>
            </a:r>
          </a:p>
        </p:txBody>
      </p:sp>
      <p:grpSp>
        <p:nvGrpSpPr>
          <p:cNvPr id="649" name="Group 22"/>
          <p:cNvGrpSpPr/>
          <p:nvPr/>
        </p:nvGrpSpPr>
        <p:grpSpPr>
          <a:xfrm rot="0">
            <a:off x="2450221" y="4721038"/>
            <a:ext cx="6646097" cy="1731197"/>
            <a:chOff x="0" y="0"/>
            <a:chExt cx="8861463" cy="2308263"/>
          </a:xfrm>
        </p:grpSpPr>
        <p:sp>
          <p:nvSpPr>
            <p:cNvPr id="1049879" name="Freeform 23"/>
            <p:cNvSpPr/>
            <p:nvPr/>
          </p:nvSpPr>
          <p:spPr>
            <a:xfrm rot="0" flipH="0" flipV="0">
              <a:off x="30480" y="30480"/>
              <a:ext cx="8800465" cy="2247265"/>
            </a:xfrm>
            <a:custGeom>
              <a:avLst/>
              <a:ahLst/>
              <a:rect l="l" t="t" r="r" b="b"/>
              <a:pathLst>
                <a:path w="8800465" h="2247265">
                  <a:moveTo>
                    <a:pt x="0" y="182880"/>
                  </a:moveTo>
                  <a:cubicBezTo>
                    <a:pt x="0" y="81915"/>
                    <a:pt x="83566" y="0"/>
                    <a:pt x="186563" y="0"/>
                  </a:cubicBezTo>
                  <a:lnTo>
                    <a:pt x="8613902" y="0"/>
                  </a:lnTo>
                  <a:cubicBezTo>
                    <a:pt x="8716898" y="0"/>
                    <a:pt x="8800465" y="81915"/>
                    <a:pt x="8800465" y="182880"/>
                  </a:cubicBezTo>
                  <a:lnTo>
                    <a:pt x="8800465" y="2064385"/>
                  </a:lnTo>
                  <a:cubicBezTo>
                    <a:pt x="8800465" y="2165350"/>
                    <a:pt x="8716898" y="2247265"/>
                    <a:pt x="8613902" y="2247265"/>
                  </a:cubicBezTo>
                  <a:lnTo>
                    <a:pt x="186563" y="2247265"/>
                  </a:lnTo>
                  <a:cubicBezTo>
                    <a:pt x="83566" y="2247265"/>
                    <a:pt x="0" y="2165350"/>
                    <a:pt x="0" y="2064385"/>
                  </a:cubicBezTo>
                  <a:close/>
                </a:path>
              </a:pathLst>
            </a:custGeom>
            <a:solidFill>
              <a:srgbClr val="F3F3FF">
                <a:alpha val="56078"/>
              </a:srgbClr>
            </a:solidFill>
          </p:spPr>
        </p:sp>
        <p:sp>
          <p:nvSpPr>
            <p:cNvPr id="1049880" name="Freeform 24"/>
            <p:cNvSpPr/>
            <p:nvPr/>
          </p:nvSpPr>
          <p:spPr>
            <a:xfrm rot="0" flipH="0" flipV="0">
              <a:off x="0" y="0"/>
              <a:ext cx="8861425" cy="2308225"/>
            </a:xfrm>
            <a:custGeom>
              <a:avLst/>
              <a:ahLst/>
              <a:rect l="l" t="t" r="r" b="b"/>
              <a:pathLst>
                <a:path w="8861425" h="2308225">
                  <a:moveTo>
                    <a:pt x="0" y="213360"/>
                  </a:moveTo>
                  <a:cubicBezTo>
                    <a:pt x="0" y="94996"/>
                    <a:pt x="97790" y="0"/>
                    <a:pt x="217043" y="0"/>
                  </a:cubicBezTo>
                  <a:lnTo>
                    <a:pt x="8644382" y="0"/>
                  </a:lnTo>
                  <a:lnTo>
                    <a:pt x="8644382" y="30480"/>
                  </a:lnTo>
                  <a:lnTo>
                    <a:pt x="8644382" y="0"/>
                  </a:lnTo>
                  <a:cubicBezTo>
                    <a:pt x="8763635" y="0"/>
                    <a:pt x="8861425" y="94996"/>
                    <a:pt x="8861425" y="213360"/>
                  </a:cubicBezTo>
                  <a:lnTo>
                    <a:pt x="8830945" y="213360"/>
                  </a:lnTo>
                  <a:lnTo>
                    <a:pt x="8861425" y="213360"/>
                  </a:lnTo>
                  <a:lnTo>
                    <a:pt x="8861425" y="2094865"/>
                  </a:lnTo>
                  <a:lnTo>
                    <a:pt x="8830945" y="2094865"/>
                  </a:lnTo>
                  <a:lnTo>
                    <a:pt x="8861425" y="2094865"/>
                  </a:lnTo>
                  <a:cubicBezTo>
                    <a:pt x="8861425" y="2213229"/>
                    <a:pt x="8763635" y="2308225"/>
                    <a:pt x="8644382" y="2308225"/>
                  </a:cubicBezTo>
                  <a:lnTo>
                    <a:pt x="8644382" y="2277745"/>
                  </a:lnTo>
                  <a:lnTo>
                    <a:pt x="8644382" y="2308225"/>
                  </a:lnTo>
                  <a:lnTo>
                    <a:pt x="217043" y="2308225"/>
                  </a:lnTo>
                  <a:lnTo>
                    <a:pt x="217043" y="2277745"/>
                  </a:lnTo>
                  <a:lnTo>
                    <a:pt x="217043" y="2308225"/>
                  </a:lnTo>
                  <a:cubicBezTo>
                    <a:pt x="97790" y="2308225"/>
                    <a:pt x="0" y="2213356"/>
                    <a:pt x="0" y="2094865"/>
                  </a:cubicBezTo>
                  <a:lnTo>
                    <a:pt x="0" y="213360"/>
                  </a:lnTo>
                  <a:lnTo>
                    <a:pt x="30480" y="213360"/>
                  </a:lnTo>
                  <a:lnTo>
                    <a:pt x="0" y="213360"/>
                  </a:lnTo>
                  <a:moveTo>
                    <a:pt x="60960" y="213360"/>
                  </a:moveTo>
                  <a:lnTo>
                    <a:pt x="60960" y="2094865"/>
                  </a:lnTo>
                  <a:lnTo>
                    <a:pt x="30480" y="2094865"/>
                  </a:lnTo>
                  <a:lnTo>
                    <a:pt x="60960" y="2094865"/>
                  </a:lnTo>
                  <a:cubicBezTo>
                    <a:pt x="60960" y="2178431"/>
                    <a:pt x="130302" y="2247265"/>
                    <a:pt x="217043" y="2247265"/>
                  </a:cubicBezTo>
                  <a:lnTo>
                    <a:pt x="8644382" y="2247265"/>
                  </a:lnTo>
                  <a:cubicBezTo>
                    <a:pt x="8731123" y="2247265"/>
                    <a:pt x="8800464" y="2178431"/>
                    <a:pt x="8800464" y="2094865"/>
                  </a:cubicBezTo>
                  <a:lnTo>
                    <a:pt x="8800464" y="213360"/>
                  </a:lnTo>
                  <a:cubicBezTo>
                    <a:pt x="8800464" y="129794"/>
                    <a:pt x="8731123" y="60960"/>
                    <a:pt x="8644382" y="60960"/>
                  </a:cubicBezTo>
                  <a:lnTo>
                    <a:pt x="217043" y="60960"/>
                  </a:lnTo>
                  <a:lnTo>
                    <a:pt x="217043" y="30480"/>
                  </a:lnTo>
                  <a:lnTo>
                    <a:pt x="217043" y="60960"/>
                  </a:lnTo>
                  <a:cubicBezTo>
                    <a:pt x="130302" y="60960"/>
                    <a:pt x="60960" y="129794"/>
                    <a:pt x="60960" y="213360"/>
                  </a:cubicBezTo>
                  <a:close/>
                </a:path>
              </a:pathLst>
            </a:custGeom>
            <a:solidFill>
              <a:srgbClr val="DA33BF"/>
            </a:solidFill>
          </p:spPr>
        </p:sp>
      </p:grpSp>
      <p:grpSp>
        <p:nvGrpSpPr>
          <p:cNvPr id="650" name="Group 25"/>
          <p:cNvGrpSpPr/>
          <p:nvPr/>
        </p:nvGrpSpPr>
        <p:grpSpPr>
          <a:xfrm rot="0">
            <a:off x="2444506" y="4743898"/>
            <a:ext cx="114300" cy="1685477"/>
            <a:chOff x="0" y="0"/>
            <a:chExt cx="152400" cy="2247303"/>
          </a:xfrm>
        </p:grpSpPr>
        <p:sp>
          <p:nvSpPr>
            <p:cNvPr id="1049881" name="Freeform 26"/>
            <p:cNvSpPr/>
            <p:nvPr/>
          </p:nvSpPr>
          <p:spPr>
            <a:xfrm rot="0" flipH="0" flipV="0">
              <a:off x="0" y="0"/>
              <a:ext cx="152400" cy="2247265"/>
            </a:xfrm>
            <a:custGeom>
              <a:avLst/>
              <a:ahLst/>
              <a:rect l="l" t="t" r="r" b="b"/>
              <a:pathLst>
                <a:path w="152400" h="2247265">
                  <a:moveTo>
                    <a:pt x="0" y="76200"/>
                  </a:moveTo>
                  <a:cubicBezTo>
                    <a:pt x="0" y="34163"/>
                    <a:pt x="34163" y="0"/>
                    <a:pt x="76200" y="0"/>
                  </a:cubicBezTo>
                  <a:cubicBezTo>
                    <a:pt x="118237" y="0"/>
                    <a:pt x="152400" y="34163"/>
                    <a:pt x="152400" y="76200"/>
                  </a:cubicBezTo>
                  <a:lnTo>
                    <a:pt x="152400" y="2171065"/>
                  </a:lnTo>
                  <a:cubicBezTo>
                    <a:pt x="152400" y="2213102"/>
                    <a:pt x="118237" y="2247265"/>
                    <a:pt x="76200" y="2247265"/>
                  </a:cubicBezTo>
                  <a:cubicBezTo>
                    <a:pt x="34163" y="2247265"/>
                    <a:pt x="0" y="2213102"/>
                    <a:pt x="0" y="2171065"/>
                  </a:cubicBezTo>
                  <a:close/>
                </a:path>
              </a:pathLst>
            </a:custGeom>
            <a:solidFill>
              <a:srgbClr val="DA33BF"/>
            </a:solidFill>
          </p:spPr>
        </p:sp>
      </p:grpSp>
      <p:sp>
        <p:nvSpPr>
          <p:cNvPr id="1049882" name="TextBox 27"/>
          <p:cNvSpPr txBox="1"/>
          <p:nvPr/>
        </p:nvSpPr>
        <p:spPr>
          <a:xfrm rot="0">
            <a:off x="2792759" y="4958801"/>
            <a:ext cx="2897391" cy="321173"/>
          </a:xfrm>
          <a:prstGeom prst="rect"/>
        </p:spPr>
        <p:txBody>
          <a:bodyPr anchor="t" bIns="0" lIns="0" rIns="0" rtlCol="0" tIns="0">
            <a:spAutoFit/>
          </a:bodyPr>
          <a:p>
            <a:pPr algn="l">
              <a:lnSpc>
                <a:spcPts val="2374"/>
              </a:lnSpc>
            </a:pPr>
            <a:r>
              <a:rPr b="1" sz="1874" lang="en-US">
                <a:solidFill>
                  <a:srgbClr val="00002E"/>
                </a:solidFill>
                <a:latin typeface="Nunito Bold"/>
                <a:ea typeface="Nunito Bold"/>
                <a:cs typeface="Nunito Bold"/>
                <a:sym typeface="Nunito Bold"/>
              </a:rPr>
              <a:t>Informed Decision-Making</a:t>
            </a:r>
          </a:p>
        </p:txBody>
      </p:sp>
      <p:sp>
        <p:nvSpPr>
          <p:cNvPr id="1049883" name="TextBox 28"/>
          <p:cNvSpPr txBox="1"/>
          <p:nvPr/>
        </p:nvSpPr>
        <p:spPr>
          <a:xfrm rot="0">
            <a:off x="2792759" y="5335934"/>
            <a:ext cx="6046737" cy="809245"/>
          </a:xfrm>
          <a:prstGeom prst="rect"/>
        </p:spPr>
        <p:txBody>
          <a:bodyPr anchor="t" bIns="0" lIns="0" rIns="0" rtlCol="0" tIns="0">
            <a:spAutoFit/>
          </a:bodyPr>
          <a:p>
            <a:pPr algn="l">
              <a:lnSpc>
                <a:spcPts val="2124"/>
              </a:lnSpc>
            </a:pPr>
            <a:r>
              <a:rPr sz="1562" lang="en-US">
                <a:solidFill>
                  <a:srgbClr val="00002E"/>
                </a:solidFill>
                <a:latin typeface="PT Sans"/>
                <a:ea typeface="PT Sans"/>
                <a:cs typeface="PT Sans"/>
                <a:sym typeface="PT Sans"/>
              </a:rPr>
              <a:t>Empowers leaders with trustworthy, high-quality data, enabling them to make more confident, strategic decisions that drive growth and innovation.</a:t>
            </a:r>
          </a:p>
        </p:txBody>
      </p:sp>
      <p:grpSp>
        <p:nvGrpSpPr>
          <p:cNvPr id="651" name="Group 29"/>
          <p:cNvGrpSpPr/>
          <p:nvPr/>
        </p:nvGrpSpPr>
        <p:grpSpPr>
          <a:xfrm rot="0">
            <a:off x="9191539" y="4721038"/>
            <a:ext cx="6646097" cy="1731197"/>
            <a:chOff x="0" y="0"/>
            <a:chExt cx="8861463" cy="2308263"/>
          </a:xfrm>
        </p:grpSpPr>
        <p:sp>
          <p:nvSpPr>
            <p:cNvPr id="1049884" name="Freeform 30"/>
            <p:cNvSpPr/>
            <p:nvPr/>
          </p:nvSpPr>
          <p:spPr>
            <a:xfrm rot="0" flipH="0" flipV="0">
              <a:off x="30480" y="30480"/>
              <a:ext cx="8800465" cy="2247265"/>
            </a:xfrm>
            <a:custGeom>
              <a:avLst/>
              <a:ahLst/>
              <a:rect l="l" t="t" r="r" b="b"/>
              <a:pathLst>
                <a:path w="8800465" h="2247265">
                  <a:moveTo>
                    <a:pt x="0" y="182880"/>
                  </a:moveTo>
                  <a:cubicBezTo>
                    <a:pt x="0" y="81915"/>
                    <a:pt x="83566" y="0"/>
                    <a:pt x="186563" y="0"/>
                  </a:cubicBezTo>
                  <a:lnTo>
                    <a:pt x="8613902" y="0"/>
                  </a:lnTo>
                  <a:cubicBezTo>
                    <a:pt x="8716898" y="0"/>
                    <a:pt x="8800465" y="81915"/>
                    <a:pt x="8800465" y="182880"/>
                  </a:cubicBezTo>
                  <a:lnTo>
                    <a:pt x="8800465" y="2064385"/>
                  </a:lnTo>
                  <a:cubicBezTo>
                    <a:pt x="8800465" y="2165350"/>
                    <a:pt x="8716898" y="2247265"/>
                    <a:pt x="8613902" y="2247265"/>
                  </a:cubicBezTo>
                  <a:lnTo>
                    <a:pt x="186563" y="2247265"/>
                  </a:lnTo>
                  <a:cubicBezTo>
                    <a:pt x="83566" y="2247265"/>
                    <a:pt x="0" y="2165350"/>
                    <a:pt x="0" y="2064385"/>
                  </a:cubicBezTo>
                  <a:close/>
                </a:path>
              </a:pathLst>
            </a:custGeom>
            <a:solidFill>
              <a:srgbClr val="F3F3FF">
                <a:alpha val="56078"/>
              </a:srgbClr>
            </a:solidFill>
          </p:spPr>
        </p:sp>
        <p:sp>
          <p:nvSpPr>
            <p:cNvPr id="1049885" name="Freeform 31"/>
            <p:cNvSpPr/>
            <p:nvPr/>
          </p:nvSpPr>
          <p:spPr>
            <a:xfrm rot="0" flipH="0" flipV="0">
              <a:off x="0" y="0"/>
              <a:ext cx="8861425" cy="2308225"/>
            </a:xfrm>
            <a:custGeom>
              <a:avLst/>
              <a:ahLst/>
              <a:rect l="l" t="t" r="r" b="b"/>
              <a:pathLst>
                <a:path w="8861425" h="2308225">
                  <a:moveTo>
                    <a:pt x="0" y="213360"/>
                  </a:moveTo>
                  <a:cubicBezTo>
                    <a:pt x="0" y="94996"/>
                    <a:pt x="97790" y="0"/>
                    <a:pt x="217043" y="0"/>
                  </a:cubicBezTo>
                  <a:lnTo>
                    <a:pt x="8644382" y="0"/>
                  </a:lnTo>
                  <a:lnTo>
                    <a:pt x="8644382" y="30480"/>
                  </a:lnTo>
                  <a:lnTo>
                    <a:pt x="8644382" y="0"/>
                  </a:lnTo>
                  <a:cubicBezTo>
                    <a:pt x="8763635" y="0"/>
                    <a:pt x="8861425" y="94996"/>
                    <a:pt x="8861425" y="213360"/>
                  </a:cubicBezTo>
                  <a:lnTo>
                    <a:pt x="8830945" y="213360"/>
                  </a:lnTo>
                  <a:lnTo>
                    <a:pt x="8861425" y="213360"/>
                  </a:lnTo>
                  <a:lnTo>
                    <a:pt x="8861425" y="2094865"/>
                  </a:lnTo>
                  <a:lnTo>
                    <a:pt x="8830945" y="2094865"/>
                  </a:lnTo>
                  <a:lnTo>
                    <a:pt x="8861425" y="2094865"/>
                  </a:lnTo>
                  <a:cubicBezTo>
                    <a:pt x="8861425" y="2213229"/>
                    <a:pt x="8763635" y="2308225"/>
                    <a:pt x="8644382" y="2308225"/>
                  </a:cubicBezTo>
                  <a:lnTo>
                    <a:pt x="8644382" y="2277745"/>
                  </a:lnTo>
                  <a:lnTo>
                    <a:pt x="8644382" y="2308225"/>
                  </a:lnTo>
                  <a:lnTo>
                    <a:pt x="217043" y="2308225"/>
                  </a:lnTo>
                  <a:lnTo>
                    <a:pt x="217043" y="2277745"/>
                  </a:lnTo>
                  <a:lnTo>
                    <a:pt x="217043" y="2308225"/>
                  </a:lnTo>
                  <a:cubicBezTo>
                    <a:pt x="97790" y="2308225"/>
                    <a:pt x="0" y="2213356"/>
                    <a:pt x="0" y="2094865"/>
                  </a:cubicBezTo>
                  <a:lnTo>
                    <a:pt x="0" y="213360"/>
                  </a:lnTo>
                  <a:lnTo>
                    <a:pt x="30480" y="213360"/>
                  </a:lnTo>
                  <a:lnTo>
                    <a:pt x="0" y="213360"/>
                  </a:lnTo>
                  <a:moveTo>
                    <a:pt x="60960" y="213360"/>
                  </a:moveTo>
                  <a:lnTo>
                    <a:pt x="60960" y="2094865"/>
                  </a:lnTo>
                  <a:lnTo>
                    <a:pt x="30480" y="2094865"/>
                  </a:lnTo>
                  <a:lnTo>
                    <a:pt x="60960" y="2094865"/>
                  </a:lnTo>
                  <a:cubicBezTo>
                    <a:pt x="60960" y="2178431"/>
                    <a:pt x="130302" y="2247265"/>
                    <a:pt x="217043" y="2247265"/>
                  </a:cubicBezTo>
                  <a:lnTo>
                    <a:pt x="8644382" y="2247265"/>
                  </a:lnTo>
                  <a:cubicBezTo>
                    <a:pt x="8731123" y="2247265"/>
                    <a:pt x="8800464" y="2178431"/>
                    <a:pt x="8800464" y="2094865"/>
                  </a:cubicBezTo>
                  <a:lnTo>
                    <a:pt x="8800464" y="213360"/>
                  </a:lnTo>
                  <a:cubicBezTo>
                    <a:pt x="8800464" y="129794"/>
                    <a:pt x="8731123" y="60960"/>
                    <a:pt x="8644382" y="60960"/>
                  </a:cubicBezTo>
                  <a:lnTo>
                    <a:pt x="217043" y="60960"/>
                  </a:lnTo>
                  <a:lnTo>
                    <a:pt x="217043" y="30480"/>
                  </a:lnTo>
                  <a:lnTo>
                    <a:pt x="217043" y="60960"/>
                  </a:lnTo>
                  <a:cubicBezTo>
                    <a:pt x="130302" y="60960"/>
                    <a:pt x="60960" y="129794"/>
                    <a:pt x="60960" y="213360"/>
                  </a:cubicBezTo>
                  <a:close/>
                </a:path>
              </a:pathLst>
            </a:custGeom>
            <a:solidFill>
              <a:srgbClr val="2D4DF2"/>
            </a:solidFill>
          </p:spPr>
        </p:sp>
      </p:grpSp>
      <p:grpSp>
        <p:nvGrpSpPr>
          <p:cNvPr id="652" name="Group 32"/>
          <p:cNvGrpSpPr/>
          <p:nvPr/>
        </p:nvGrpSpPr>
        <p:grpSpPr>
          <a:xfrm rot="0">
            <a:off x="9185824" y="4743898"/>
            <a:ext cx="114300" cy="1685477"/>
            <a:chOff x="0" y="0"/>
            <a:chExt cx="152400" cy="2247303"/>
          </a:xfrm>
        </p:grpSpPr>
        <p:sp>
          <p:nvSpPr>
            <p:cNvPr id="1049886" name="Freeform 33"/>
            <p:cNvSpPr/>
            <p:nvPr/>
          </p:nvSpPr>
          <p:spPr>
            <a:xfrm rot="0" flipH="0" flipV="0">
              <a:off x="0" y="0"/>
              <a:ext cx="152400" cy="2247265"/>
            </a:xfrm>
            <a:custGeom>
              <a:avLst/>
              <a:ahLst/>
              <a:rect l="l" t="t" r="r" b="b"/>
              <a:pathLst>
                <a:path w="152400" h="2247265">
                  <a:moveTo>
                    <a:pt x="0" y="76200"/>
                  </a:moveTo>
                  <a:cubicBezTo>
                    <a:pt x="0" y="34163"/>
                    <a:pt x="34163" y="0"/>
                    <a:pt x="76200" y="0"/>
                  </a:cubicBezTo>
                  <a:cubicBezTo>
                    <a:pt x="118237" y="0"/>
                    <a:pt x="152400" y="34163"/>
                    <a:pt x="152400" y="76200"/>
                  </a:cubicBezTo>
                  <a:lnTo>
                    <a:pt x="152400" y="2171065"/>
                  </a:lnTo>
                  <a:cubicBezTo>
                    <a:pt x="152400" y="2213102"/>
                    <a:pt x="118237" y="2247265"/>
                    <a:pt x="76200" y="2247265"/>
                  </a:cubicBezTo>
                  <a:cubicBezTo>
                    <a:pt x="34163" y="2247265"/>
                    <a:pt x="0" y="2213102"/>
                    <a:pt x="0" y="2171065"/>
                  </a:cubicBezTo>
                  <a:close/>
                </a:path>
              </a:pathLst>
            </a:custGeom>
            <a:solidFill>
              <a:srgbClr val="2D4DF2"/>
            </a:solidFill>
          </p:spPr>
        </p:sp>
      </p:grpSp>
      <p:sp>
        <p:nvSpPr>
          <p:cNvPr id="1049887" name="TextBox 34"/>
          <p:cNvSpPr txBox="1"/>
          <p:nvPr/>
        </p:nvSpPr>
        <p:spPr>
          <a:xfrm rot="0">
            <a:off x="9534077" y="4958801"/>
            <a:ext cx="2416969" cy="321173"/>
          </a:xfrm>
          <a:prstGeom prst="rect"/>
        </p:spPr>
        <p:txBody>
          <a:bodyPr anchor="t" bIns="0" lIns="0" rIns="0" rtlCol="0" tIns="0">
            <a:spAutoFit/>
          </a:bodyPr>
          <a:p>
            <a:pPr algn="l">
              <a:lnSpc>
                <a:spcPts val="2374"/>
              </a:lnSpc>
            </a:pPr>
            <a:r>
              <a:rPr b="1" sz="1874" lang="en-US">
                <a:solidFill>
                  <a:srgbClr val="00002E"/>
                </a:solidFill>
                <a:latin typeface="Nunito Bold"/>
                <a:ea typeface="Nunito Bold"/>
                <a:cs typeface="Nunito Bold"/>
                <a:sym typeface="Nunito Bold"/>
              </a:rPr>
              <a:t>Operational Efficiency</a:t>
            </a:r>
          </a:p>
        </p:txBody>
      </p:sp>
      <p:sp>
        <p:nvSpPr>
          <p:cNvPr id="1049888" name="TextBox 35"/>
          <p:cNvSpPr txBox="1"/>
          <p:nvPr/>
        </p:nvSpPr>
        <p:spPr>
          <a:xfrm rot="0">
            <a:off x="9534077" y="5335934"/>
            <a:ext cx="6046737" cy="809245"/>
          </a:xfrm>
          <a:prstGeom prst="rect"/>
        </p:spPr>
        <p:txBody>
          <a:bodyPr anchor="t" bIns="0" lIns="0" rIns="0" rtlCol="0" tIns="0">
            <a:spAutoFit/>
          </a:bodyPr>
          <a:p>
            <a:pPr algn="l">
              <a:lnSpc>
                <a:spcPts val="2124"/>
              </a:lnSpc>
            </a:pPr>
            <a:r>
              <a:rPr sz="1562" lang="en-US">
                <a:solidFill>
                  <a:srgbClr val="00002E"/>
                </a:solidFill>
                <a:latin typeface="PT Sans"/>
                <a:ea typeface="PT Sans"/>
                <a:cs typeface="PT Sans"/>
                <a:sym typeface="PT Sans"/>
              </a:rPr>
              <a:t>Streamlines data processes, reduces data duplication and errors, and optimizes resource utilization, leading to significant time and cost savings.</a:t>
            </a:r>
          </a:p>
        </p:txBody>
      </p:sp>
      <p:grpSp>
        <p:nvGrpSpPr>
          <p:cNvPr id="653" name="Group 36"/>
          <p:cNvGrpSpPr/>
          <p:nvPr/>
        </p:nvGrpSpPr>
        <p:grpSpPr>
          <a:xfrm rot="0">
            <a:off x="2450221" y="6547456"/>
            <a:ext cx="6646097" cy="1731197"/>
            <a:chOff x="0" y="0"/>
            <a:chExt cx="8861463" cy="2308263"/>
          </a:xfrm>
        </p:grpSpPr>
        <p:sp>
          <p:nvSpPr>
            <p:cNvPr id="1049889" name="Freeform 37"/>
            <p:cNvSpPr/>
            <p:nvPr/>
          </p:nvSpPr>
          <p:spPr>
            <a:xfrm rot="0" flipH="0" flipV="0">
              <a:off x="30480" y="30480"/>
              <a:ext cx="8800465" cy="2247265"/>
            </a:xfrm>
            <a:custGeom>
              <a:avLst/>
              <a:ahLst/>
              <a:rect l="l" t="t" r="r" b="b"/>
              <a:pathLst>
                <a:path w="8800465" h="2247265">
                  <a:moveTo>
                    <a:pt x="0" y="182880"/>
                  </a:moveTo>
                  <a:cubicBezTo>
                    <a:pt x="0" y="81915"/>
                    <a:pt x="83566" y="0"/>
                    <a:pt x="186563" y="0"/>
                  </a:cubicBezTo>
                  <a:lnTo>
                    <a:pt x="8613902" y="0"/>
                  </a:lnTo>
                  <a:cubicBezTo>
                    <a:pt x="8716898" y="0"/>
                    <a:pt x="8800465" y="81915"/>
                    <a:pt x="8800465" y="182880"/>
                  </a:cubicBezTo>
                  <a:lnTo>
                    <a:pt x="8800465" y="2064385"/>
                  </a:lnTo>
                  <a:cubicBezTo>
                    <a:pt x="8800465" y="2165350"/>
                    <a:pt x="8716898" y="2247265"/>
                    <a:pt x="8613902" y="2247265"/>
                  </a:cubicBezTo>
                  <a:lnTo>
                    <a:pt x="186563" y="2247265"/>
                  </a:lnTo>
                  <a:cubicBezTo>
                    <a:pt x="83566" y="2247265"/>
                    <a:pt x="0" y="2165350"/>
                    <a:pt x="0" y="2064385"/>
                  </a:cubicBezTo>
                  <a:close/>
                </a:path>
              </a:pathLst>
            </a:custGeom>
            <a:solidFill>
              <a:srgbClr val="F3F3FF">
                <a:alpha val="56078"/>
              </a:srgbClr>
            </a:solidFill>
          </p:spPr>
        </p:sp>
        <p:sp>
          <p:nvSpPr>
            <p:cNvPr id="1049890" name="Freeform 38"/>
            <p:cNvSpPr/>
            <p:nvPr/>
          </p:nvSpPr>
          <p:spPr>
            <a:xfrm rot="0" flipH="0" flipV="0">
              <a:off x="0" y="0"/>
              <a:ext cx="8861425" cy="2308225"/>
            </a:xfrm>
            <a:custGeom>
              <a:avLst/>
              <a:ahLst/>
              <a:rect l="l" t="t" r="r" b="b"/>
              <a:pathLst>
                <a:path w="8861425" h="2308225">
                  <a:moveTo>
                    <a:pt x="0" y="213360"/>
                  </a:moveTo>
                  <a:cubicBezTo>
                    <a:pt x="0" y="94996"/>
                    <a:pt x="97790" y="0"/>
                    <a:pt x="217043" y="0"/>
                  </a:cubicBezTo>
                  <a:lnTo>
                    <a:pt x="8644382" y="0"/>
                  </a:lnTo>
                  <a:lnTo>
                    <a:pt x="8644382" y="30480"/>
                  </a:lnTo>
                  <a:lnTo>
                    <a:pt x="8644382" y="0"/>
                  </a:lnTo>
                  <a:cubicBezTo>
                    <a:pt x="8763635" y="0"/>
                    <a:pt x="8861425" y="94996"/>
                    <a:pt x="8861425" y="213360"/>
                  </a:cubicBezTo>
                  <a:lnTo>
                    <a:pt x="8830945" y="213360"/>
                  </a:lnTo>
                  <a:lnTo>
                    <a:pt x="8861425" y="213360"/>
                  </a:lnTo>
                  <a:lnTo>
                    <a:pt x="8861425" y="2094865"/>
                  </a:lnTo>
                  <a:lnTo>
                    <a:pt x="8830945" y="2094865"/>
                  </a:lnTo>
                  <a:lnTo>
                    <a:pt x="8861425" y="2094865"/>
                  </a:lnTo>
                  <a:cubicBezTo>
                    <a:pt x="8861425" y="2213229"/>
                    <a:pt x="8763635" y="2308225"/>
                    <a:pt x="8644382" y="2308225"/>
                  </a:cubicBezTo>
                  <a:lnTo>
                    <a:pt x="8644382" y="2277745"/>
                  </a:lnTo>
                  <a:lnTo>
                    <a:pt x="8644382" y="2308225"/>
                  </a:lnTo>
                  <a:lnTo>
                    <a:pt x="217043" y="2308225"/>
                  </a:lnTo>
                  <a:lnTo>
                    <a:pt x="217043" y="2277745"/>
                  </a:lnTo>
                  <a:lnTo>
                    <a:pt x="217043" y="2308225"/>
                  </a:lnTo>
                  <a:cubicBezTo>
                    <a:pt x="97790" y="2308225"/>
                    <a:pt x="0" y="2213356"/>
                    <a:pt x="0" y="2094865"/>
                  </a:cubicBezTo>
                  <a:lnTo>
                    <a:pt x="0" y="213360"/>
                  </a:lnTo>
                  <a:lnTo>
                    <a:pt x="30480" y="213360"/>
                  </a:lnTo>
                  <a:lnTo>
                    <a:pt x="0" y="213360"/>
                  </a:lnTo>
                  <a:moveTo>
                    <a:pt x="60960" y="213360"/>
                  </a:moveTo>
                  <a:lnTo>
                    <a:pt x="60960" y="2094865"/>
                  </a:lnTo>
                  <a:lnTo>
                    <a:pt x="30480" y="2094865"/>
                  </a:lnTo>
                  <a:lnTo>
                    <a:pt x="60960" y="2094865"/>
                  </a:lnTo>
                  <a:cubicBezTo>
                    <a:pt x="60960" y="2178431"/>
                    <a:pt x="130302" y="2247265"/>
                    <a:pt x="217043" y="2247265"/>
                  </a:cubicBezTo>
                  <a:lnTo>
                    <a:pt x="8644382" y="2247265"/>
                  </a:lnTo>
                  <a:cubicBezTo>
                    <a:pt x="8731123" y="2247265"/>
                    <a:pt x="8800464" y="2178431"/>
                    <a:pt x="8800464" y="2094865"/>
                  </a:cubicBezTo>
                  <a:lnTo>
                    <a:pt x="8800464" y="213360"/>
                  </a:lnTo>
                  <a:cubicBezTo>
                    <a:pt x="8800464" y="129794"/>
                    <a:pt x="8731123" y="60960"/>
                    <a:pt x="8644382" y="60960"/>
                  </a:cubicBezTo>
                  <a:lnTo>
                    <a:pt x="217043" y="60960"/>
                  </a:lnTo>
                  <a:lnTo>
                    <a:pt x="217043" y="30480"/>
                  </a:lnTo>
                  <a:lnTo>
                    <a:pt x="217043" y="60960"/>
                  </a:lnTo>
                  <a:cubicBezTo>
                    <a:pt x="130302" y="60960"/>
                    <a:pt x="60960" y="129794"/>
                    <a:pt x="60960" y="213360"/>
                  </a:cubicBezTo>
                  <a:close/>
                </a:path>
              </a:pathLst>
            </a:custGeom>
            <a:solidFill>
              <a:srgbClr val="018CE1"/>
            </a:solidFill>
          </p:spPr>
        </p:sp>
      </p:grpSp>
      <p:grpSp>
        <p:nvGrpSpPr>
          <p:cNvPr id="654" name="Group 39"/>
          <p:cNvGrpSpPr/>
          <p:nvPr/>
        </p:nvGrpSpPr>
        <p:grpSpPr>
          <a:xfrm rot="0">
            <a:off x="2444506" y="6570316"/>
            <a:ext cx="114300" cy="1685477"/>
            <a:chOff x="0" y="0"/>
            <a:chExt cx="152400" cy="2247303"/>
          </a:xfrm>
        </p:grpSpPr>
        <p:sp>
          <p:nvSpPr>
            <p:cNvPr id="1049891" name="Freeform 40"/>
            <p:cNvSpPr/>
            <p:nvPr/>
          </p:nvSpPr>
          <p:spPr>
            <a:xfrm rot="0" flipH="0" flipV="0">
              <a:off x="0" y="0"/>
              <a:ext cx="152400" cy="2247265"/>
            </a:xfrm>
            <a:custGeom>
              <a:avLst/>
              <a:ahLst/>
              <a:rect l="l" t="t" r="r" b="b"/>
              <a:pathLst>
                <a:path w="152400" h="2247265">
                  <a:moveTo>
                    <a:pt x="0" y="76200"/>
                  </a:moveTo>
                  <a:cubicBezTo>
                    <a:pt x="0" y="34163"/>
                    <a:pt x="34163" y="0"/>
                    <a:pt x="76200" y="0"/>
                  </a:cubicBezTo>
                  <a:cubicBezTo>
                    <a:pt x="118237" y="0"/>
                    <a:pt x="152400" y="34163"/>
                    <a:pt x="152400" y="76200"/>
                  </a:cubicBezTo>
                  <a:lnTo>
                    <a:pt x="152400" y="2171065"/>
                  </a:lnTo>
                  <a:cubicBezTo>
                    <a:pt x="152400" y="2213102"/>
                    <a:pt x="118237" y="2247265"/>
                    <a:pt x="76200" y="2247265"/>
                  </a:cubicBezTo>
                  <a:cubicBezTo>
                    <a:pt x="34163" y="2247265"/>
                    <a:pt x="0" y="2213102"/>
                    <a:pt x="0" y="2171065"/>
                  </a:cubicBezTo>
                  <a:close/>
                </a:path>
              </a:pathLst>
            </a:custGeom>
            <a:solidFill>
              <a:srgbClr val="018CE1"/>
            </a:solidFill>
          </p:spPr>
        </p:sp>
      </p:grpSp>
      <p:sp>
        <p:nvSpPr>
          <p:cNvPr id="1049892" name="TextBox 41"/>
          <p:cNvSpPr txBox="1"/>
          <p:nvPr/>
        </p:nvSpPr>
        <p:spPr>
          <a:xfrm rot="0">
            <a:off x="2792759" y="6785219"/>
            <a:ext cx="3449841" cy="321173"/>
          </a:xfrm>
          <a:prstGeom prst="rect"/>
        </p:spPr>
        <p:txBody>
          <a:bodyPr anchor="t" bIns="0" lIns="0" rIns="0" rtlCol="0" tIns="0">
            <a:spAutoFit/>
          </a:bodyPr>
          <a:p>
            <a:pPr algn="l">
              <a:lnSpc>
                <a:spcPts val="2374"/>
              </a:lnSpc>
            </a:pPr>
            <a:r>
              <a:rPr b="1" sz="1874" lang="en-US">
                <a:solidFill>
                  <a:srgbClr val="00002E"/>
                </a:solidFill>
                <a:latin typeface="Nunito Bold"/>
                <a:ea typeface="Nunito Bold"/>
                <a:cs typeface="Nunito Bold"/>
                <a:sym typeface="Nunito Bold"/>
              </a:rPr>
              <a:t>Increased Trust &amp; Transparency</a:t>
            </a:r>
          </a:p>
        </p:txBody>
      </p:sp>
      <p:sp>
        <p:nvSpPr>
          <p:cNvPr id="1049893" name="TextBox 42"/>
          <p:cNvSpPr txBox="1"/>
          <p:nvPr/>
        </p:nvSpPr>
        <p:spPr>
          <a:xfrm rot="0">
            <a:off x="2792759" y="7162352"/>
            <a:ext cx="6046737" cy="809244"/>
          </a:xfrm>
          <a:prstGeom prst="rect"/>
        </p:spPr>
        <p:txBody>
          <a:bodyPr anchor="t" bIns="0" lIns="0" rIns="0" rtlCol="0" tIns="0">
            <a:spAutoFit/>
          </a:bodyPr>
          <a:p>
            <a:pPr algn="l">
              <a:lnSpc>
                <a:spcPts val="2124"/>
              </a:lnSpc>
            </a:pPr>
            <a:r>
              <a:rPr sz="1562" lang="en-US">
                <a:solidFill>
                  <a:srgbClr val="00002E"/>
                </a:solidFill>
                <a:latin typeface="PT Sans"/>
                <a:ea typeface="PT Sans"/>
                <a:cs typeface="PT Sans"/>
                <a:sym typeface="PT Sans"/>
              </a:rPr>
              <a:t>Builds confidence among stakeholders regarding the integrity and accessibility of data, fostering better collaboration and accountability across the organization.</a:t>
            </a:r>
          </a:p>
        </p:txBody>
      </p:sp>
      <p:sp>
        <p:nvSpPr>
          <p:cNvPr id="1049894" name="TextBox 43"/>
          <p:cNvSpPr txBox="1"/>
          <p:nvPr/>
        </p:nvSpPr>
        <p:spPr>
          <a:xfrm rot="0">
            <a:off x="2473081" y="8385867"/>
            <a:ext cx="13341696" cy="539497"/>
          </a:xfrm>
          <a:prstGeom prst="rect"/>
        </p:spPr>
        <p:txBody>
          <a:bodyPr anchor="t" bIns="0" lIns="0" rIns="0" rtlCol="0" tIns="0">
            <a:spAutoFit/>
          </a:bodyPr>
          <a:p>
            <a:pPr algn="l">
              <a:lnSpc>
                <a:spcPts val="2124"/>
              </a:lnSpc>
            </a:pPr>
            <a:r>
              <a:rPr sz="1562" lang="en-US">
                <a:solidFill>
                  <a:srgbClr val="00002E"/>
                </a:solidFill>
                <a:latin typeface="PT Sans"/>
                <a:ea typeface="PT Sans"/>
                <a:cs typeface="PT Sans"/>
                <a:sym typeface="PT Sans"/>
              </a:rPr>
              <a:t>By establishing a robust data governance framework, organizations can unlock their data's full potential, creating a competitive advantage in today's data-driven landscape.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657" name=""/>
        <p:cNvGrpSpPr/>
        <p:nvPr/>
      </p:nvGrpSpPr>
      <p:grpSpPr>
        <a:xfrm>
          <a:off x="0" y="0"/>
          <a:ext cx="0" cy="0"/>
          <a:chOff x="0" y="0"/>
          <a:chExt cx="0" cy="0"/>
        </a:xfrm>
      </p:grpSpPr>
      <p:grpSp>
        <p:nvGrpSpPr>
          <p:cNvPr id="658" name="Group 2"/>
          <p:cNvGrpSpPr/>
          <p:nvPr/>
        </p:nvGrpSpPr>
        <p:grpSpPr>
          <a:xfrm rot="0">
            <a:off x="0" y="0"/>
            <a:ext cx="18288000" cy="10287000"/>
            <a:chOff x="0" y="0"/>
            <a:chExt cx="24384000" cy="13716000"/>
          </a:xfrm>
        </p:grpSpPr>
        <p:sp>
          <p:nvSpPr>
            <p:cNvPr id="1049901"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659" name="Group 4"/>
          <p:cNvGrpSpPr/>
          <p:nvPr/>
        </p:nvGrpSpPr>
        <p:grpSpPr>
          <a:xfrm rot="0">
            <a:off x="0" y="0"/>
            <a:ext cx="18288000" cy="10287000"/>
            <a:chOff x="0" y="0"/>
            <a:chExt cx="24384000" cy="13716000"/>
          </a:xfrm>
        </p:grpSpPr>
        <p:sp>
          <p:nvSpPr>
            <p:cNvPr id="1049902"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903" name="TextBox 6"/>
          <p:cNvSpPr txBox="1"/>
          <p:nvPr/>
        </p:nvSpPr>
        <p:spPr>
          <a:xfrm rot="0">
            <a:off x="2883094" y="1577426"/>
            <a:ext cx="6709762" cy="576558"/>
          </a:xfrm>
          <a:prstGeom prst="rect"/>
        </p:spPr>
        <p:txBody>
          <a:bodyPr anchor="t" bIns="0" lIns="0" rIns="0" rtlCol="0" tIns="0">
            <a:spAutoFit/>
          </a:bodyPr>
          <a:p>
            <a:pPr algn="l">
              <a:lnSpc>
                <a:spcPts val="4436"/>
              </a:lnSpc>
            </a:pPr>
            <a:r>
              <a:rPr b="1" sz="3561" lang="en-US">
                <a:solidFill>
                  <a:srgbClr val="00002E"/>
                </a:solidFill>
                <a:latin typeface="Nunito Bold"/>
                <a:ea typeface="Nunito Bold"/>
                <a:cs typeface="Nunito Bold"/>
                <a:sym typeface="Nunito Bold"/>
              </a:rPr>
              <a:t>What is the Ethical Use of Data?</a:t>
            </a:r>
          </a:p>
        </p:txBody>
      </p:sp>
      <p:sp>
        <p:nvSpPr>
          <p:cNvPr id="1049904" name="TextBox 7"/>
          <p:cNvSpPr txBox="1"/>
          <p:nvPr/>
        </p:nvSpPr>
        <p:spPr>
          <a:xfrm rot="0">
            <a:off x="2883094" y="2392861"/>
            <a:ext cx="12521803" cy="516731"/>
          </a:xfrm>
          <a:prstGeom prst="rect"/>
        </p:spPr>
        <p:txBody>
          <a:bodyPr anchor="t" bIns="0" lIns="0" rIns="0" rtlCol="0" tIns="0">
            <a:spAutoFit/>
          </a:bodyPr>
          <a:p>
            <a:pPr algn="l">
              <a:lnSpc>
                <a:spcPts val="1935"/>
              </a:lnSpc>
            </a:pPr>
            <a:r>
              <a:rPr sz="1500" lang="en-US">
                <a:solidFill>
                  <a:srgbClr val="00002E"/>
                </a:solidFill>
                <a:latin typeface="PT Sans"/>
                <a:ea typeface="PT Sans"/>
                <a:cs typeface="PT Sans"/>
                <a:sym typeface="PT Sans"/>
              </a:rPr>
              <a:t>Ethical data use involves handling information responsibly, ensuring it serves individuals and society while upholding values like fairness, transparency, and privacy. It extends beyond legal compliance to embrace moral principles in data collection, storage, analysis, and application.</a:t>
            </a:r>
          </a:p>
        </p:txBody>
      </p:sp>
      <p:sp>
        <p:nvSpPr>
          <p:cNvPr id="1049905" name="Freeform 8" descr="preencoded.png"/>
          <p:cNvSpPr/>
          <p:nvPr/>
        </p:nvSpPr>
        <p:spPr>
          <a:xfrm rot="0" flipH="0" flipV="0">
            <a:off x="2883094" y="3049343"/>
            <a:ext cx="481908" cy="481908"/>
          </a:xfrm>
          <a:custGeom>
            <a:avLst/>
            <a:ahLst/>
            <a:rect l="l" t="t" r="r" b="b"/>
            <a:pathLst>
              <a:path w="481908" h="481908">
                <a:moveTo>
                  <a:pt x="0" y="0"/>
                </a:moveTo>
                <a:lnTo>
                  <a:pt x="481908" y="0"/>
                </a:lnTo>
                <a:lnTo>
                  <a:pt x="481908" y="481908"/>
                </a:lnTo>
                <a:lnTo>
                  <a:pt x="0" y="481908"/>
                </a:lnTo>
                <a:lnTo>
                  <a:pt x="0" y="0"/>
                </a:lnTo>
                <a:close/>
              </a:path>
            </a:pathLst>
          </a:custGeom>
          <a:blipFill>
            <a:blip xmlns:r="http://schemas.openxmlformats.org/officeDocument/2006/relationships" r:embed="rId2"/>
            <a:stretch>
              <a:fillRect l="0" t="-10783" r="0" b="-10783"/>
            </a:stretch>
          </a:blipFill>
        </p:spPr>
      </p:sp>
      <p:sp>
        <p:nvSpPr>
          <p:cNvPr id="1049906" name="TextBox 9"/>
          <p:cNvSpPr txBox="1"/>
          <p:nvPr/>
        </p:nvSpPr>
        <p:spPr>
          <a:xfrm rot="0">
            <a:off x="2883094" y="3686470"/>
            <a:ext cx="2268436" cy="283512"/>
          </a:xfrm>
          <a:prstGeom prst="rect"/>
        </p:spPr>
        <p:txBody>
          <a:bodyPr anchor="t" bIns="0" lIns="0" rIns="0" rtlCol="0" tIns="0">
            <a:spAutoFit/>
          </a:bodyPr>
          <a:p>
            <a:pPr algn="l">
              <a:lnSpc>
                <a:spcPts val="2186"/>
              </a:lnSpc>
            </a:pPr>
            <a:r>
              <a:rPr b="1" sz="1750" lang="en-US">
                <a:solidFill>
                  <a:srgbClr val="00002E"/>
                </a:solidFill>
                <a:latin typeface="Nunito Bold"/>
                <a:ea typeface="Nunito Bold"/>
                <a:cs typeface="Nunito Bold"/>
                <a:sym typeface="Nunito Bold"/>
              </a:rPr>
              <a:t>Transparency</a:t>
            </a:r>
          </a:p>
        </p:txBody>
      </p:sp>
      <p:sp>
        <p:nvSpPr>
          <p:cNvPr id="1049907" name="TextBox 10"/>
          <p:cNvSpPr txBox="1"/>
          <p:nvPr/>
        </p:nvSpPr>
        <p:spPr>
          <a:xfrm rot="0">
            <a:off x="2883094" y="4034876"/>
            <a:ext cx="6183211" cy="516731"/>
          </a:xfrm>
          <a:prstGeom prst="rect"/>
        </p:spPr>
        <p:txBody>
          <a:bodyPr anchor="t" bIns="0" lIns="0" rIns="0" rtlCol="0" tIns="0">
            <a:spAutoFit/>
          </a:bodyPr>
          <a:p>
            <a:pPr algn="l">
              <a:lnSpc>
                <a:spcPts val="1935"/>
              </a:lnSpc>
            </a:pPr>
            <a:r>
              <a:rPr sz="1500" lang="en-US">
                <a:solidFill>
                  <a:srgbClr val="00002E"/>
                </a:solidFill>
                <a:latin typeface="PT Sans"/>
                <a:ea typeface="PT Sans"/>
                <a:cs typeface="PT Sans"/>
                <a:sym typeface="PT Sans"/>
              </a:rPr>
              <a:t>Being open and honest with individuals about how their data is collected, used, and shared.</a:t>
            </a:r>
          </a:p>
        </p:txBody>
      </p:sp>
      <p:sp>
        <p:nvSpPr>
          <p:cNvPr id="1049908" name="Freeform 11" descr="preencoded.png"/>
          <p:cNvSpPr/>
          <p:nvPr/>
        </p:nvSpPr>
        <p:spPr>
          <a:xfrm rot="0" flipH="0" flipV="0">
            <a:off x="9221543" y="3049343"/>
            <a:ext cx="481908" cy="481908"/>
          </a:xfrm>
          <a:custGeom>
            <a:avLst/>
            <a:ahLst/>
            <a:rect l="l" t="t" r="r" b="b"/>
            <a:pathLst>
              <a:path w="481908" h="481908">
                <a:moveTo>
                  <a:pt x="0" y="0"/>
                </a:moveTo>
                <a:lnTo>
                  <a:pt x="481908" y="0"/>
                </a:lnTo>
                <a:lnTo>
                  <a:pt x="481908" y="481908"/>
                </a:lnTo>
                <a:lnTo>
                  <a:pt x="0" y="481908"/>
                </a:lnTo>
                <a:lnTo>
                  <a:pt x="0" y="0"/>
                </a:lnTo>
                <a:close/>
              </a:path>
            </a:pathLst>
          </a:custGeom>
          <a:blipFill>
            <a:blip xmlns:r="http://schemas.openxmlformats.org/officeDocument/2006/relationships" r:embed="rId3"/>
            <a:stretch>
              <a:fillRect l="0" t="-5882" r="0" b="-5882"/>
            </a:stretch>
          </a:blipFill>
        </p:spPr>
      </p:sp>
      <p:sp>
        <p:nvSpPr>
          <p:cNvPr id="1049909" name="TextBox 12"/>
          <p:cNvSpPr txBox="1"/>
          <p:nvPr/>
        </p:nvSpPr>
        <p:spPr>
          <a:xfrm rot="0">
            <a:off x="9221543" y="3686470"/>
            <a:ext cx="2268436" cy="283512"/>
          </a:xfrm>
          <a:prstGeom prst="rect"/>
        </p:spPr>
        <p:txBody>
          <a:bodyPr anchor="t" bIns="0" lIns="0" rIns="0" rtlCol="0" tIns="0">
            <a:spAutoFit/>
          </a:bodyPr>
          <a:p>
            <a:pPr algn="l">
              <a:lnSpc>
                <a:spcPts val="2186"/>
              </a:lnSpc>
            </a:pPr>
            <a:r>
              <a:rPr b="1" sz="1750" lang="en-US">
                <a:solidFill>
                  <a:srgbClr val="00002E"/>
                </a:solidFill>
                <a:latin typeface="Nunito Bold"/>
                <a:ea typeface="Nunito Bold"/>
                <a:cs typeface="Nunito Bold"/>
                <a:sym typeface="Nunito Bold"/>
              </a:rPr>
              <a:t>Privacy</a:t>
            </a:r>
          </a:p>
        </p:txBody>
      </p:sp>
      <p:sp>
        <p:nvSpPr>
          <p:cNvPr id="1049910" name="TextBox 13"/>
          <p:cNvSpPr txBox="1"/>
          <p:nvPr/>
        </p:nvSpPr>
        <p:spPr>
          <a:xfrm rot="0">
            <a:off x="9221543" y="4034876"/>
            <a:ext cx="6183363" cy="516731"/>
          </a:xfrm>
          <a:prstGeom prst="rect"/>
        </p:spPr>
        <p:txBody>
          <a:bodyPr anchor="t" bIns="0" lIns="0" rIns="0" rtlCol="0" tIns="0">
            <a:spAutoFit/>
          </a:bodyPr>
          <a:p>
            <a:pPr algn="l">
              <a:lnSpc>
                <a:spcPts val="1935"/>
              </a:lnSpc>
            </a:pPr>
            <a:r>
              <a:rPr sz="1500" lang="en-US">
                <a:solidFill>
                  <a:srgbClr val="00002E"/>
                </a:solidFill>
                <a:latin typeface="PT Sans"/>
                <a:ea typeface="PT Sans"/>
                <a:cs typeface="PT Sans"/>
                <a:sym typeface="PT Sans"/>
              </a:rPr>
              <a:t>Protecting personal information and respecting individuals' control over their data.</a:t>
            </a:r>
          </a:p>
        </p:txBody>
      </p:sp>
      <p:sp>
        <p:nvSpPr>
          <p:cNvPr id="1049911" name="Freeform 14" descr="preencoded.png"/>
          <p:cNvSpPr/>
          <p:nvPr/>
        </p:nvSpPr>
        <p:spPr>
          <a:xfrm rot="0" flipH="0" flipV="0">
            <a:off x="2883094" y="4800000"/>
            <a:ext cx="481908" cy="481908"/>
          </a:xfrm>
          <a:custGeom>
            <a:avLst/>
            <a:ahLst/>
            <a:rect l="l" t="t" r="r" b="b"/>
            <a:pathLst>
              <a:path w="481908" h="481908">
                <a:moveTo>
                  <a:pt x="0" y="0"/>
                </a:moveTo>
                <a:lnTo>
                  <a:pt x="481908" y="0"/>
                </a:lnTo>
                <a:lnTo>
                  <a:pt x="481908" y="481908"/>
                </a:lnTo>
                <a:lnTo>
                  <a:pt x="0" y="481908"/>
                </a:lnTo>
                <a:lnTo>
                  <a:pt x="0" y="0"/>
                </a:lnTo>
                <a:close/>
              </a:path>
            </a:pathLst>
          </a:custGeom>
          <a:blipFill>
            <a:blip xmlns:r="http://schemas.openxmlformats.org/officeDocument/2006/relationships" r:embed="rId4"/>
            <a:stretch>
              <a:fillRect l="-4901" t="0" r="-4901" b="0"/>
            </a:stretch>
          </a:blipFill>
        </p:spPr>
      </p:sp>
      <p:sp>
        <p:nvSpPr>
          <p:cNvPr id="1049912" name="TextBox 15"/>
          <p:cNvSpPr txBox="1"/>
          <p:nvPr/>
        </p:nvSpPr>
        <p:spPr>
          <a:xfrm rot="0">
            <a:off x="2883094" y="5437137"/>
            <a:ext cx="2680097" cy="283512"/>
          </a:xfrm>
          <a:prstGeom prst="rect"/>
        </p:spPr>
        <p:txBody>
          <a:bodyPr anchor="t" bIns="0" lIns="0" rIns="0" rtlCol="0" tIns="0">
            <a:spAutoFit/>
          </a:bodyPr>
          <a:p>
            <a:pPr algn="l">
              <a:lnSpc>
                <a:spcPts val="2186"/>
              </a:lnSpc>
            </a:pPr>
            <a:r>
              <a:rPr b="1" sz="1750" lang="en-US">
                <a:solidFill>
                  <a:srgbClr val="00002E"/>
                </a:solidFill>
                <a:latin typeface="Nunito Bold"/>
                <a:ea typeface="Nunito Bold"/>
                <a:cs typeface="Nunito Bold"/>
                <a:sym typeface="Nunito Bold"/>
              </a:rPr>
              <a:t>Fairness &amp; Bias Mitigation</a:t>
            </a:r>
          </a:p>
        </p:txBody>
      </p:sp>
      <p:sp>
        <p:nvSpPr>
          <p:cNvPr id="1049913" name="TextBox 16"/>
          <p:cNvSpPr txBox="1"/>
          <p:nvPr/>
        </p:nvSpPr>
        <p:spPr>
          <a:xfrm rot="0">
            <a:off x="2883094" y="5785542"/>
            <a:ext cx="6183211" cy="516731"/>
          </a:xfrm>
          <a:prstGeom prst="rect"/>
        </p:spPr>
        <p:txBody>
          <a:bodyPr anchor="t" bIns="0" lIns="0" rIns="0" rtlCol="0" tIns="0">
            <a:spAutoFit/>
          </a:bodyPr>
          <a:p>
            <a:pPr algn="l">
              <a:lnSpc>
                <a:spcPts val="1935"/>
              </a:lnSpc>
            </a:pPr>
            <a:r>
              <a:rPr sz="1500" lang="en-US">
                <a:solidFill>
                  <a:srgbClr val="00002E"/>
                </a:solidFill>
                <a:latin typeface="PT Sans"/>
                <a:ea typeface="PT Sans"/>
                <a:cs typeface="PT Sans"/>
                <a:sym typeface="PT Sans"/>
              </a:rPr>
              <a:t>Ensuring data practices do not lead to discrimination or perpetuate existing societal biases.</a:t>
            </a:r>
          </a:p>
        </p:txBody>
      </p:sp>
      <p:sp>
        <p:nvSpPr>
          <p:cNvPr id="1049914" name="Freeform 17" descr="preencoded.png"/>
          <p:cNvSpPr/>
          <p:nvPr/>
        </p:nvSpPr>
        <p:spPr>
          <a:xfrm rot="0" flipH="0" flipV="0">
            <a:off x="9221543" y="4800000"/>
            <a:ext cx="481908" cy="481908"/>
          </a:xfrm>
          <a:custGeom>
            <a:avLst/>
            <a:ahLst/>
            <a:rect l="l" t="t" r="r" b="b"/>
            <a:pathLst>
              <a:path w="481908" h="481908">
                <a:moveTo>
                  <a:pt x="0" y="0"/>
                </a:moveTo>
                <a:lnTo>
                  <a:pt x="481908" y="0"/>
                </a:lnTo>
                <a:lnTo>
                  <a:pt x="481908" y="481908"/>
                </a:lnTo>
                <a:lnTo>
                  <a:pt x="0" y="481908"/>
                </a:lnTo>
                <a:lnTo>
                  <a:pt x="0" y="0"/>
                </a:lnTo>
                <a:close/>
              </a:path>
            </a:pathLst>
          </a:custGeom>
          <a:blipFill>
            <a:blip xmlns:r="http://schemas.openxmlformats.org/officeDocument/2006/relationships" r:embed="rId5"/>
            <a:stretch>
              <a:fillRect l="-15685" t="0" r="-15685" b="0"/>
            </a:stretch>
          </a:blipFill>
        </p:spPr>
      </p:sp>
      <p:sp>
        <p:nvSpPr>
          <p:cNvPr id="1049915" name="TextBox 18"/>
          <p:cNvSpPr txBox="1"/>
          <p:nvPr/>
        </p:nvSpPr>
        <p:spPr>
          <a:xfrm rot="0">
            <a:off x="9221543" y="5437137"/>
            <a:ext cx="2268436" cy="283512"/>
          </a:xfrm>
          <a:prstGeom prst="rect"/>
        </p:spPr>
        <p:txBody>
          <a:bodyPr anchor="t" bIns="0" lIns="0" rIns="0" rtlCol="0" tIns="0">
            <a:spAutoFit/>
          </a:bodyPr>
          <a:p>
            <a:pPr algn="l">
              <a:lnSpc>
                <a:spcPts val="2186"/>
              </a:lnSpc>
            </a:pPr>
            <a:r>
              <a:rPr b="1" sz="1750" lang="en-US">
                <a:solidFill>
                  <a:srgbClr val="00002E"/>
                </a:solidFill>
                <a:latin typeface="Nunito Bold"/>
                <a:ea typeface="Nunito Bold"/>
                <a:cs typeface="Nunito Bold"/>
                <a:sym typeface="Nunito Bold"/>
              </a:rPr>
              <a:t>Accountability</a:t>
            </a:r>
          </a:p>
        </p:txBody>
      </p:sp>
      <p:sp>
        <p:nvSpPr>
          <p:cNvPr id="1049916" name="TextBox 19"/>
          <p:cNvSpPr txBox="1"/>
          <p:nvPr/>
        </p:nvSpPr>
        <p:spPr>
          <a:xfrm rot="0">
            <a:off x="9221543" y="5785542"/>
            <a:ext cx="6183363" cy="516731"/>
          </a:xfrm>
          <a:prstGeom prst="rect"/>
        </p:spPr>
        <p:txBody>
          <a:bodyPr anchor="t" bIns="0" lIns="0" rIns="0" rtlCol="0" tIns="0">
            <a:spAutoFit/>
          </a:bodyPr>
          <a:p>
            <a:pPr algn="l">
              <a:lnSpc>
                <a:spcPts val="1935"/>
              </a:lnSpc>
            </a:pPr>
            <a:r>
              <a:rPr sz="1500" lang="en-US">
                <a:solidFill>
                  <a:srgbClr val="00002E"/>
                </a:solidFill>
                <a:latin typeface="PT Sans"/>
                <a:ea typeface="PT Sans"/>
                <a:cs typeface="PT Sans"/>
                <a:sym typeface="PT Sans"/>
              </a:rPr>
              <a:t>Establishing clear responsibilities and mechanisms for organizations to be held accountable for their data handling practices.</a:t>
            </a:r>
          </a:p>
        </p:txBody>
      </p:sp>
      <p:sp>
        <p:nvSpPr>
          <p:cNvPr id="1049917" name="Freeform 20" descr="preencoded.png"/>
          <p:cNvSpPr/>
          <p:nvPr/>
        </p:nvSpPr>
        <p:spPr>
          <a:xfrm rot="0" flipH="0" flipV="0">
            <a:off x="2883094" y="6550666"/>
            <a:ext cx="481908" cy="481908"/>
          </a:xfrm>
          <a:custGeom>
            <a:avLst/>
            <a:ahLst/>
            <a:rect l="l" t="t" r="r" b="b"/>
            <a:pathLst>
              <a:path w="481908" h="481908">
                <a:moveTo>
                  <a:pt x="0" y="0"/>
                </a:moveTo>
                <a:lnTo>
                  <a:pt x="481908" y="0"/>
                </a:lnTo>
                <a:lnTo>
                  <a:pt x="481908" y="481908"/>
                </a:lnTo>
                <a:lnTo>
                  <a:pt x="0" y="481908"/>
                </a:lnTo>
                <a:lnTo>
                  <a:pt x="0" y="0"/>
                </a:lnTo>
                <a:close/>
              </a:path>
            </a:pathLst>
          </a:custGeom>
          <a:blipFill>
            <a:blip xmlns:r="http://schemas.openxmlformats.org/officeDocument/2006/relationships" r:embed="rId5"/>
            <a:stretch>
              <a:fillRect l="-15685" t="0" r="-15685" b="0"/>
            </a:stretch>
          </a:blipFill>
        </p:spPr>
      </p:sp>
      <p:sp>
        <p:nvSpPr>
          <p:cNvPr id="1049918" name="TextBox 21"/>
          <p:cNvSpPr txBox="1"/>
          <p:nvPr/>
        </p:nvSpPr>
        <p:spPr>
          <a:xfrm rot="0">
            <a:off x="2883094" y="7187803"/>
            <a:ext cx="2268436" cy="283512"/>
          </a:xfrm>
          <a:prstGeom prst="rect"/>
        </p:spPr>
        <p:txBody>
          <a:bodyPr anchor="t" bIns="0" lIns="0" rIns="0" rtlCol="0" tIns="0">
            <a:spAutoFit/>
          </a:bodyPr>
          <a:p>
            <a:pPr algn="l">
              <a:lnSpc>
                <a:spcPts val="2186"/>
              </a:lnSpc>
            </a:pPr>
            <a:r>
              <a:rPr b="1" sz="1750" lang="en-US">
                <a:solidFill>
                  <a:srgbClr val="00002E"/>
                </a:solidFill>
                <a:latin typeface="Nunito Bold"/>
                <a:ea typeface="Nunito Bold"/>
                <a:cs typeface="Nunito Bold"/>
                <a:sym typeface="Nunito Bold"/>
              </a:rPr>
              <a:t>Consent</a:t>
            </a:r>
          </a:p>
        </p:txBody>
      </p:sp>
      <p:sp>
        <p:nvSpPr>
          <p:cNvPr id="1049919" name="TextBox 22"/>
          <p:cNvSpPr txBox="1"/>
          <p:nvPr/>
        </p:nvSpPr>
        <p:spPr>
          <a:xfrm rot="0">
            <a:off x="2883094" y="7536209"/>
            <a:ext cx="6183211" cy="516731"/>
          </a:xfrm>
          <a:prstGeom prst="rect"/>
        </p:spPr>
        <p:txBody>
          <a:bodyPr anchor="t" bIns="0" lIns="0" rIns="0" rtlCol="0" tIns="0">
            <a:spAutoFit/>
          </a:bodyPr>
          <a:p>
            <a:pPr algn="l">
              <a:lnSpc>
                <a:spcPts val="1935"/>
              </a:lnSpc>
            </a:pPr>
            <a:r>
              <a:rPr sz="1500" lang="en-US">
                <a:solidFill>
                  <a:srgbClr val="00002E"/>
                </a:solidFill>
                <a:latin typeface="PT Sans"/>
                <a:ea typeface="PT Sans"/>
                <a:cs typeface="PT Sans"/>
                <a:sym typeface="PT Sans"/>
              </a:rPr>
              <a:t>Obtaining explicit and informed permission from individuals before collecting or processing their data.</a:t>
            </a:r>
          </a:p>
        </p:txBody>
      </p:sp>
      <p:sp>
        <p:nvSpPr>
          <p:cNvPr id="1049920" name="TextBox 23"/>
          <p:cNvSpPr txBox="1"/>
          <p:nvPr/>
        </p:nvSpPr>
        <p:spPr>
          <a:xfrm rot="0">
            <a:off x="2883094" y="8183166"/>
            <a:ext cx="12521803" cy="516731"/>
          </a:xfrm>
          <a:prstGeom prst="rect"/>
        </p:spPr>
        <p:txBody>
          <a:bodyPr anchor="t" bIns="0" lIns="0" rIns="0" rtlCol="0" tIns="0">
            <a:spAutoFit/>
          </a:bodyPr>
          <a:p>
            <a:pPr algn="l">
              <a:lnSpc>
                <a:spcPts val="1935"/>
              </a:lnSpc>
            </a:pPr>
            <a:r>
              <a:rPr sz="1500" lang="en-US">
                <a:solidFill>
                  <a:srgbClr val="00002E"/>
                </a:solidFill>
                <a:latin typeface="PT Sans"/>
                <a:ea typeface="PT Sans"/>
                <a:cs typeface="PT Sans"/>
                <a:sym typeface="PT Sans"/>
              </a:rPr>
              <a:t>By embedding these ethical considerations into data strategies, organizations can foster trust, mitigate risks, and build sustainable relationships with their stakeholders.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662" name=""/>
        <p:cNvGrpSpPr/>
        <p:nvPr/>
      </p:nvGrpSpPr>
      <p:grpSpPr>
        <a:xfrm>
          <a:off x="0" y="0"/>
          <a:ext cx="0" cy="0"/>
          <a:chOff x="0" y="0"/>
          <a:chExt cx="0" cy="0"/>
        </a:xfrm>
      </p:grpSpPr>
      <p:grpSp>
        <p:nvGrpSpPr>
          <p:cNvPr id="663" name="Group 2"/>
          <p:cNvGrpSpPr/>
          <p:nvPr/>
        </p:nvGrpSpPr>
        <p:grpSpPr>
          <a:xfrm rot="0">
            <a:off x="0" y="0"/>
            <a:ext cx="18288000" cy="10287000"/>
            <a:chOff x="0" y="0"/>
            <a:chExt cx="24384000" cy="13716000"/>
          </a:xfrm>
        </p:grpSpPr>
        <p:sp>
          <p:nvSpPr>
            <p:cNvPr id="1049927"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664" name="Group 4"/>
          <p:cNvGrpSpPr/>
          <p:nvPr/>
        </p:nvGrpSpPr>
        <p:grpSpPr>
          <a:xfrm rot="0">
            <a:off x="0" y="0"/>
            <a:ext cx="18288000" cy="10287000"/>
            <a:chOff x="0" y="0"/>
            <a:chExt cx="24384000" cy="13716000"/>
          </a:xfrm>
        </p:grpSpPr>
        <p:sp>
          <p:nvSpPr>
            <p:cNvPr id="1049928"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9929" name="TextBox 6"/>
          <p:cNvSpPr txBox="1"/>
          <p:nvPr/>
        </p:nvSpPr>
        <p:spPr>
          <a:xfrm rot="0">
            <a:off x="3384794" y="2185092"/>
            <a:ext cx="10558872" cy="616877"/>
          </a:xfrm>
          <a:prstGeom prst="rect"/>
        </p:spPr>
        <p:txBody>
          <a:bodyPr anchor="t" bIns="0" lIns="0" rIns="0" rtlCol="0" tIns="0">
            <a:spAutoFit/>
          </a:bodyPr>
          <a:p>
            <a:pPr algn="l">
              <a:lnSpc>
                <a:spcPts val="4875"/>
              </a:lnSpc>
            </a:pPr>
            <a:r>
              <a:rPr sz="3250" lang="en-US">
                <a:solidFill>
                  <a:srgbClr val="00002E"/>
                </a:solidFill>
                <a:latin typeface="Nunito"/>
                <a:ea typeface="Nunito"/>
                <a:cs typeface="Nunito"/>
                <a:sym typeface="Nunito"/>
              </a:rPr>
              <a:t>CCPA vs GDPR compliance: Similarities and Differences</a:t>
            </a:r>
          </a:p>
        </p:txBody>
      </p:sp>
      <p:sp>
        <p:nvSpPr>
          <p:cNvPr id="1049930" name="TextBox 7"/>
          <p:cNvSpPr txBox="1"/>
          <p:nvPr/>
        </p:nvSpPr>
        <p:spPr>
          <a:xfrm rot="0">
            <a:off x="3384794" y="2964504"/>
            <a:ext cx="11518497" cy="799338"/>
          </a:xfrm>
          <a:prstGeom prst="rect"/>
        </p:spPr>
        <p:txBody>
          <a:bodyPr anchor="t" bIns="0" lIns="0" rIns="0" rtlCol="0" tIns="0">
            <a:spAutoFit/>
          </a:bodyPr>
          <a:p>
            <a:pPr algn="l">
              <a:lnSpc>
                <a:spcPts val="2098"/>
              </a:lnSpc>
            </a:pPr>
            <a:r>
              <a:rPr sz="1400" lang="en-US">
                <a:solidFill>
                  <a:srgbClr val="00002E"/>
                </a:solidFill>
                <a:latin typeface="PT Sans"/>
                <a:ea typeface="PT Sans"/>
                <a:cs typeface="PT Sans"/>
                <a:sym typeface="PT Sans"/>
              </a:rPr>
              <a:t>Both the California Consumer Privacy Act (CCPA) and the General Data Protection Regulation (GDPR) aim to grant individuals greater control over their personal data. While sharing common goals, they differ significantly in their scope, definitions, and enforcement, creating a complex landscape for global businesses.</a:t>
            </a:r>
          </a:p>
        </p:txBody>
      </p:sp>
      <p:sp>
        <p:nvSpPr>
          <p:cNvPr id="1049931" name="TextBox 8"/>
          <p:cNvSpPr txBox="1"/>
          <p:nvPr/>
        </p:nvSpPr>
        <p:spPr>
          <a:xfrm rot="0">
            <a:off x="3384794" y="3875037"/>
            <a:ext cx="4159501" cy="298723"/>
          </a:xfrm>
          <a:prstGeom prst="rect"/>
        </p:spPr>
        <p:txBody>
          <a:bodyPr anchor="t" bIns="0" lIns="0" rIns="0" rtlCol="0" tIns="0">
            <a:spAutoFit/>
          </a:bodyPr>
          <a:p>
            <a:pPr algn="l">
              <a:lnSpc>
                <a:spcPts val="2398"/>
              </a:lnSpc>
            </a:pPr>
            <a:r>
              <a:rPr sz="1624" lang="en-US">
                <a:solidFill>
                  <a:srgbClr val="00002E"/>
                </a:solidFill>
                <a:latin typeface="Nunito"/>
                <a:ea typeface="Nunito"/>
                <a:cs typeface="Nunito"/>
                <a:sym typeface="Nunito"/>
              </a:rPr>
              <a:t>GDPR (General Data Protection Regulation)</a:t>
            </a:r>
          </a:p>
        </p:txBody>
      </p:sp>
      <p:sp>
        <p:nvSpPr>
          <p:cNvPr id="1049932" name="TextBox 9"/>
          <p:cNvSpPr txBox="1"/>
          <p:nvPr/>
        </p:nvSpPr>
        <p:spPr>
          <a:xfrm rot="0">
            <a:off x="3384794" y="4231329"/>
            <a:ext cx="5542874" cy="3197351"/>
          </a:xfrm>
          <a:prstGeom prst="rect"/>
        </p:spPr>
        <p:txBody>
          <a:bodyPr anchor="t" bIns="0" lIns="0" rIns="0" rtlCol="0" tIns="0">
            <a:spAutoFit/>
          </a:bodyPr>
          <a:p>
            <a:pPr algn="l">
              <a:lnSpc>
                <a:spcPts val="2098"/>
              </a:lnSpc>
            </a:pPr>
            <a:r>
              <a:rPr b="1" sz="1400" lang="en-US">
                <a:solidFill>
                  <a:srgbClr val="00002E"/>
                </a:solidFill>
                <a:latin typeface="PT Sans Bold"/>
                <a:ea typeface="PT Sans Bold"/>
                <a:cs typeface="PT Sans Bold"/>
                <a:sym typeface="PT Sans Bold"/>
              </a:rPr>
              <a:t>Scope:</a:t>
            </a:r>
            <a:r>
              <a:rPr sz="1400" lang="en-US">
                <a:solidFill>
                  <a:srgbClr val="00002E"/>
                </a:solidFill>
                <a:latin typeface="PT Sans"/>
                <a:ea typeface="PT Sans"/>
                <a:cs typeface="PT Sans"/>
                <a:sym typeface="PT Sans"/>
              </a:rPr>
              <a:t> Applies globally to any entity processing personal data of EU residents, regardless of the entity's location.</a:t>
            </a:r>
            <a:endParaRPr sz="1600"/>
          </a:p>
          <a:p>
            <a:pPr algn="l">
              <a:lnSpc>
                <a:spcPts val="2098"/>
              </a:lnSpc>
            </a:pPr>
            <a:r>
              <a:rPr b="1" sz="1400" lang="en-US">
                <a:solidFill>
                  <a:srgbClr val="00002E"/>
                </a:solidFill>
                <a:latin typeface="PT Sans Bold"/>
                <a:ea typeface="PT Sans Bold"/>
                <a:cs typeface="PT Sans Bold"/>
                <a:sym typeface="PT Sans Bold"/>
              </a:rPr>
              <a:t>Definition of Personal Data:</a:t>
            </a:r>
            <a:r>
              <a:rPr sz="1400" lang="en-US">
                <a:solidFill>
                  <a:srgbClr val="00002E"/>
                </a:solidFill>
                <a:latin typeface="PT Sans"/>
                <a:ea typeface="PT Sans"/>
                <a:cs typeface="PT Sans"/>
                <a:sym typeface="PT Sans"/>
              </a:rPr>
              <a:t> Broad, covering any information relating to an identified or identifiable natural person.</a:t>
            </a:r>
            <a:endParaRPr sz="1600"/>
          </a:p>
          <a:p>
            <a:pPr algn="l">
              <a:lnSpc>
                <a:spcPts val="2098"/>
              </a:lnSpc>
            </a:pPr>
            <a:r>
              <a:rPr b="1" sz="1400" lang="en-US">
                <a:solidFill>
                  <a:srgbClr val="00002E"/>
                </a:solidFill>
                <a:latin typeface="PT Sans Bold"/>
                <a:ea typeface="PT Sans Bold"/>
                <a:cs typeface="PT Sans Bold"/>
                <a:sym typeface="PT Sans Bold"/>
              </a:rPr>
              <a:t>Consent:</a:t>
            </a:r>
            <a:r>
              <a:rPr sz="1400" lang="en-US">
                <a:solidFill>
                  <a:srgbClr val="00002E"/>
                </a:solidFill>
                <a:latin typeface="PT Sans"/>
                <a:ea typeface="PT Sans"/>
                <a:cs typeface="PT Sans"/>
                <a:sym typeface="PT Sans"/>
              </a:rPr>
              <a:t> Requires explicit, unambiguous, and freely given consent for data processing.</a:t>
            </a:r>
            <a:endParaRPr sz="1600"/>
          </a:p>
          <a:p>
            <a:pPr algn="l">
              <a:lnSpc>
                <a:spcPts val="2098"/>
              </a:lnSpc>
            </a:pPr>
            <a:r>
              <a:rPr b="1" sz="1400" lang="en-US">
                <a:solidFill>
                  <a:srgbClr val="00002E"/>
                </a:solidFill>
                <a:latin typeface="PT Sans Bold"/>
                <a:ea typeface="PT Sans Bold"/>
                <a:cs typeface="PT Sans Bold"/>
                <a:sym typeface="PT Sans Bold"/>
              </a:rPr>
              <a:t>Key Rights:</a:t>
            </a:r>
            <a:r>
              <a:rPr sz="1400" lang="en-US">
                <a:solidFill>
                  <a:srgbClr val="00002E"/>
                </a:solidFill>
                <a:latin typeface="PT Sans"/>
                <a:ea typeface="PT Sans"/>
                <a:cs typeface="PT Sans"/>
                <a:sym typeface="PT Sans"/>
              </a:rPr>
              <a:t> Right to access, rectification, erasure (right to be forgotten), data portability, and objection to processing.</a:t>
            </a:r>
            <a:endParaRPr sz="1600"/>
          </a:p>
          <a:p>
            <a:pPr algn="l">
              <a:lnSpc>
                <a:spcPts val="2098"/>
              </a:lnSpc>
            </a:pPr>
            <a:r>
              <a:rPr b="1" sz="1400" lang="en-US">
                <a:solidFill>
                  <a:srgbClr val="00002E"/>
                </a:solidFill>
                <a:latin typeface="PT Sans Bold"/>
                <a:ea typeface="PT Sans Bold"/>
                <a:cs typeface="PT Sans Bold"/>
                <a:sym typeface="PT Sans Bold"/>
              </a:rPr>
              <a:t>Enforcement:</a:t>
            </a:r>
            <a:r>
              <a:rPr sz="1400" lang="en-US">
                <a:solidFill>
                  <a:srgbClr val="00002E"/>
                </a:solidFill>
                <a:latin typeface="PT Sans"/>
                <a:ea typeface="PT Sans"/>
                <a:cs typeface="PT Sans"/>
                <a:sym typeface="PT Sans"/>
              </a:rPr>
              <a:t> Administered by Data Protection Authorities (DPAs) in each EU member state.</a:t>
            </a:r>
            <a:endParaRPr sz="1600"/>
          </a:p>
          <a:p>
            <a:pPr algn="l">
              <a:lnSpc>
                <a:spcPts val="2098"/>
              </a:lnSpc>
            </a:pPr>
            <a:r>
              <a:rPr b="1" sz="1400" lang="en-US">
                <a:solidFill>
                  <a:srgbClr val="00002E"/>
                </a:solidFill>
                <a:latin typeface="PT Sans Bold"/>
                <a:ea typeface="PT Sans Bold"/>
                <a:cs typeface="PT Sans Bold"/>
                <a:sym typeface="PT Sans Bold"/>
              </a:rPr>
              <a:t>Penalties:</a:t>
            </a:r>
            <a:r>
              <a:rPr sz="1400" lang="en-US">
                <a:solidFill>
                  <a:srgbClr val="00002E"/>
                </a:solidFill>
                <a:latin typeface="PT Sans"/>
                <a:ea typeface="PT Sans"/>
                <a:cs typeface="PT Sans"/>
                <a:sym typeface="PT Sans"/>
              </a:rPr>
              <a:t> Up to €20 million or 4% of annual global turnover, whichever is higher.</a:t>
            </a:r>
          </a:p>
        </p:txBody>
      </p:sp>
      <p:sp>
        <p:nvSpPr>
          <p:cNvPr id="1049933" name="TextBox 10"/>
          <p:cNvSpPr txBox="1"/>
          <p:nvPr/>
        </p:nvSpPr>
        <p:spPr>
          <a:xfrm rot="0">
            <a:off x="9369771" y="3875037"/>
            <a:ext cx="3809629" cy="298723"/>
          </a:xfrm>
          <a:prstGeom prst="rect"/>
        </p:spPr>
        <p:txBody>
          <a:bodyPr anchor="t" bIns="0" lIns="0" rIns="0" rtlCol="0" tIns="0">
            <a:spAutoFit/>
          </a:bodyPr>
          <a:p>
            <a:pPr algn="l">
              <a:lnSpc>
                <a:spcPts val="2398"/>
              </a:lnSpc>
            </a:pPr>
            <a:r>
              <a:rPr sz="1624" lang="en-US">
                <a:solidFill>
                  <a:srgbClr val="00002E"/>
                </a:solidFill>
                <a:latin typeface="Nunito"/>
                <a:ea typeface="Nunito"/>
                <a:cs typeface="Nunito"/>
                <a:sym typeface="Nunito"/>
              </a:rPr>
              <a:t>CCPA (California Consumer Privacy Act)</a:t>
            </a:r>
          </a:p>
        </p:txBody>
      </p:sp>
      <p:sp>
        <p:nvSpPr>
          <p:cNvPr id="1049934" name="TextBox 11"/>
          <p:cNvSpPr txBox="1"/>
          <p:nvPr/>
        </p:nvSpPr>
        <p:spPr>
          <a:xfrm rot="0">
            <a:off x="9369771" y="4231329"/>
            <a:ext cx="5542874" cy="3463797"/>
          </a:xfrm>
          <a:prstGeom prst="rect"/>
        </p:spPr>
        <p:txBody>
          <a:bodyPr anchor="t" bIns="0" lIns="0" rIns="0" rtlCol="0" tIns="0">
            <a:spAutoFit/>
          </a:bodyPr>
          <a:p>
            <a:pPr algn="l">
              <a:lnSpc>
                <a:spcPts val="2098"/>
              </a:lnSpc>
            </a:pPr>
            <a:r>
              <a:rPr b="0" sz="1400" lang="en-US">
                <a:solidFill>
                  <a:srgbClr val="00002E"/>
                </a:solidFill>
                <a:latin typeface="PT Sans Bold"/>
                <a:ea typeface="PT Sans Bold"/>
                <a:cs typeface="PT Sans Bold"/>
                <a:sym typeface="PT Sans Bold"/>
              </a:rPr>
              <a:t>Scope:</a:t>
            </a:r>
            <a:r>
              <a:rPr b="0" sz="1400" lang="en-US">
                <a:solidFill>
                  <a:srgbClr val="00002E"/>
                </a:solidFill>
                <a:latin typeface="PT Sans"/>
                <a:ea typeface="PT Sans"/>
                <a:cs typeface="PT Sans"/>
                <a:sym typeface="PT Sans"/>
              </a:rPr>
              <a:t> Applies to businesses meeting specific thresholds (e.g., gross annual revenues over $25 million) that process personal information of California residents.</a:t>
            </a:r>
            <a:endParaRPr b="0" sz="1600" lang="en-US">
              <a:solidFill>
                <a:srgbClr val="00002E"/>
              </a:solidFill>
              <a:latin typeface="PT Sans"/>
              <a:ea typeface="PT Sans"/>
              <a:cs typeface="PT Sans"/>
              <a:sym typeface="PT Sans"/>
            </a:endParaRPr>
          </a:p>
          <a:p>
            <a:pPr algn="l">
              <a:lnSpc>
                <a:spcPts val="2098"/>
              </a:lnSpc>
            </a:pPr>
            <a:r>
              <a:rPr b="0" sz="1400" lang="en-US">
                <a:solidFill>
                  <a:srgbClr val="00002E"/>
                </a:solidFill>
                <a:latin typeface="PT Sans Bold"/>
                <a:ea typeface="PT Sans Bold"/>
                <a:cs typeface="PT Sans Bold"/>
                <a:sym typeface="PT Sans Bold"/>
              </a:rPr>
              <a:t>Definition of Personal Information:</a:t>
            </a:r>
            <a:r>
              <a:rPr b="0" sz="1400" lang="en-US">
                <a:solidFill>
                  <a:srgbClr val="00002E"/>
                </a:solidFill>
                <a:latin typeface="PT Sans"/>
                <a:ea typeface="PT Sans"/>
                <a:cs typeface="PT Sans"/>
                <a:sym typeface="PT Sans"/>
              </a:rPr>
              <a:t> Broader than GDPR's, including household information and inferences drawn from other data.</a:t>
            </a:r>
            <a:endParaRPr b="0" sz="1600" lang="en-US">
              <a:solidFill>
                <a:srgbClr val="00002E"/>
              </a:solidFill>
              <a:latin typeface="PT Sans"/>
              <a:ea typeface="PT Sans"/>
              <a:cs typeface="PT Sans"/>
              <a:sym typeface="PT Sans"/>
            </a:endParaRPr>
          </a:p>
          <a:p>
            <a:pPr algn="l">
              <a:lnSpc>
                <a:spcPts val="2098"/>
              </a:lnSpc>
            </a:pPr>
            <a:r>
              <a:rPr b="0" sz="1400" lang="en-US">
                <a:solidFill>
                  <a:srgbClr val="00002E"/>
                </a:solidFill>
                <a:latin typeface="PT Sans Bold"/>
                <a:ea typeface="PT Sans Bold"/>
                <a:cs typeface="PT Sans Bold"/>
                <a:sym typeface="PT Sans Bold"/>
              </a:rPr>
              <a:t>Consent:</a:t>
            </a:r>
            <a:r>
              <a:rPr b="0" sz="1400" lang="en-US">
                <a:solidFill>
                  <a:srgbClr val="00002E"/>
                </a:solidFill>
                <a:latin typeface="PT Sans"/>
                <a:ea typeface="PT Sans"/>
                <a:cs typeface="PT Sans"/>
                <a:sym typeface="PT Sans"/>
              </a:rPr>
              <a:t> Primarily an "opt-out" model, allowing consumers to stop the sale or sharing of their data.</a:t>
            </a:r>
            <a:endParaRPr b="0" sz="1600" lang="en-US">
              <a:solidFill>
                <a:srgbClr val="00002E"/>
              </a:solidFill>
              <a:latin typeface="PT Sans"/>
              <a:ea typeface="PT Sans"/>
              <a:cs typeface="PT Sans"/>
              <a:sym typeface="PT Sans"/>
            </a:endParaRPr>
          </a:p>
          <a:p>
            <a:pPr algn="l">
              <a:lnSpc>
                <a:spcPts val="2098"/>
              </a:lnSpc>
            </a:pPr>
            <a:r>
              <a:rPr b="0" sz="1400" lang="en-US">
                <a:solidFill>
                  <a:srgbClr val="00002E"/>
                </a:solidFill>
                <a:latin typeface="PT Sans Bold"/>
                <a:ea typeface="PT Sans Bold"/>
                <a:cs typeface="PT Sans Bold"/>
                <a:sym typeface="PT Sans Bold"/>
              </a:rPr>
              <a:t>Key Rights:</a:t>
            </a:r>
            <a:r>
              <a:rPr b="0" sz="1400" lang="en-US">
                <a:solidFill>
                  <a:srgbClr val="00002E"/>
                </a:solidFill>
                <a:latin typeface="PT Sans"/>
                <a:ea typeface="PT Sans"/>
                <a:cs typeface="PT Sans"/>
                <a:sym typeface="PT Sans"/>
              </a:rPr>
              <a:t> Right to know what data is collected, delete data, and opt-out of the sale or sharing of personal information.</a:t>
            </a:r>
            <a:endParaRPr b="0" sz="1600" lang="en-US">
              <a:solidFill>
                <a:srgbClr val="00002E"/>
              </a:solidFill>
              <a:latin typeface="PT Sans"/>
              <a:ea typeface="PT Sans"/>
              <a:cs typeface="PT Sans"/>
              <a:sym typeface="PT Sans"/>
            </a:endParaRPr>
          </a:p>
          <a:p>
            <a:pPr algn="l">
              <a:lnSpc>
                <a:spcPts val="2098"/>
              </a:lnSpc>
            </a:pPr>
            <a:r>
              <a:rPr b="0" sz="1400" lang="en-US">
                <a:solidFill>
                  <a:srgbClr val="00002E"/>
                </a:solidFill>
                <a:latin typeface="PT Sans Bold"/>
                <a:ea typeface="PT Sans Bold"/>
                <a:cs typeface="PT Sans Bold"/>
                <a:sym typeface="PT Sans Bold"/>
              </a:rPr>
              <a:t>Enforcement:</a:t>
            </a:r>
            <a:r>
              <a:rPr b="0" sz="1400" lang="en-US">
                <a:solidFill>
                  <a:srgbClr val="00002E"/>
                </a:solidFill>
                <a:latin typeface="PT Sans"/>
                <a:ea typeface="PT Sans"/>
                <a:cs typeface="PT Sans"/>
                <a:sym typeface="PT Sans"/>
              </a:rPr>
              <a:t> Enforced by the California Privacy Protection Agency (CPPA) and the California Attorney General.</a:t>
            </a:r>
            <a:endParaRPr b="0" sz="1600" lang="en-US">
              <a:solidFill>
                <a:srgbClr val="00002E"/>
              </a:solidFill>
              <a:latin typeface="PT Sans"/>
              <a:ea typeface="PT Sans"/>
              <a:cs typeface="PT Sans"/>
              <a:sym typeface="PT Sans"/>
            </a:endParaRPr>
          </a:p>
          <a:p>
            <a:pPr algn="l">
              <a:lnSpc>
                <a:spcPts val="2098"/>
              </a:lnSpc>
            </a:pPr>
            <a:r>
              <a:rPr b="0" sz="1400" lang="en-US">
                <a:solidFill>
                  <a:srgbClr val="00002E"/>
                </a:solidFill>
                <a:latin typeface="PT Sans Bold"/>
                <a:ea typeface="PT Sans Bold"/>
                <a:cs typeface="PT Sans Bold"/>
                <a:sym typeface="PT Sans Bold"/>
              </a:rPr>
              <a:t>Penalties:</a:t>
            </a:r>
            <a:r>
              <a:rPr b="0" sz="1400" lang="en-US">
                <a:solidFill>
                  <a:srgbClr val="00002E"/>
                </a:solidFill>
                <a:latin typeface="PT Sans"/>
                <a:ea typeface="PT Sans"/>
                <a:cs typeface="PT Sans"/>
                <a:sym typeface="PT Sans"/>
              </a:rPr>
              <a:t> Up to $7,500 per intentional violation and $2,500 per unintentional violation, plus private right of action for data breaches.</a:t>
            </a:r>
            <a:endParaRPr b="0" sz="1374" lang="en-US">
              <a:solidFill>
                <a:srgbClr val="00002E"/>
              </a:solidFill>
              <a:latin typeface="PT Sans"/>
              <a:ea typeface="PT Sans"/>
              <a:cs typeface="PT Sans"/>
              <a:sym typeface="PT Sans"/>
            </a:endParaRPr>
          </a:p>
        </p:txBody>
      </p:sp>
      <p:sp>
        <p:nvSpPr>
          <p:cNvPr id="1049935" name="TextBox 12"/>
          <p:cNvSpPr txBox="1"/>
          <p:nvPr/>
        </p:nvSpPr>
        <p:spPr>
          <a:xfrm rot="0">
            <a:off x="3384751" y="8162613"/>
            <a:ext cx="11518497" cy="799337"/>
          </a:xfrm>
          <a:prstGeom prst="rect"/>
        </p:spPr>
        <p:txBody>
          <a:bodyPr anchor="t" bIns="0" lIns="0" rIns="0" rtlCol="0" tIns="0">
            <a:spAutoFit/>
          </a:bodyPr>
          <a:p>
            <a:pPr algn="l">
              <a:lnSpc>
                <a:spcPts val="2098"/>
              </a:lnSpc>
            </a:pPr>
            <a:r>
              <a:rPr sz="1400" lang="en-US">
                <a:solidFill>
                  <a:srgbClr val="00002E"/>
                </a:solidFill>
                <a:latin typeface="PT Sans"/>
                <a:ea typeface="PT Sans"/>
                <a:cs typeface="PT Sans"/>
                <a:sym typeface="PT Sans"/>
              </a:rPr>
              <a:t>While both regulations serve as benchmarks for data protection, understanding their nuanced differences is crucial for businesses aiming for compliance in an increasingly regulated digital world. Many organizations often build a compliance framework that addresses the stricter requirements of both.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grpSp>
        <p:nvGrpSpPr>
          <p:cNvPr id="118" name="Group 2"/>
          <p:cNvGrpSpPr/>
          <p:nvPr/>
        </p:nvGrpSpPr>
        <p:grpSpPr>
          <a:xfrm rot="0">
            <a:off x="0" y="0"/>
            <a:ext cx="18288000" cy="10287000"/>
            <a:chOff x="0" y="0"/>
            <a:chExt cx="24384000" cy="13716000"/>
          </a:xfrm>
        </p:grpSpPr>
        <p:sp>
          <p:nvSpPr>
            <p:cNvPr id="1048694"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119" name="Group 4"/>
          <p:cNvGrpSpPr/>
          <p:nvPr/>
        </p:nvGrpSpPr>
        <p:grpSpPr>
          <a:xfrm rot="0">
            <a:off x="0" y="0"/>
            <a:ext cx="18288000" cy="10287000"/>
            <a:chOff x="0" y="0"/>
            <a:chExt cx="24384000" cy="13716000"/>
          </a:xfrm>
        </p:grpSpPr>
        <p:sp>
          <p:nvSpPr>
            <p:cNvPr id="1048695"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grpSp>
        <p:nvGrpSpPr>
          <p:cNvPr id="120" name="Group 6"/>
          <p:cNvGrpSpPr/>
          <p:nvPr/>
        </p:nvGrpSpPr>
        <p:grpSpPr>
          <a:xfrm rot="0">
            <a:off x="0" y="0"/>
            <a:ext cx="6858000" cy="10287000"/>
            <a:chOff x="0" y="0"/>
            <a:chExt cx="9144000" cy="13716000"/>
          </a:xfrm>
        </p:grpSpPr>
        <p:sp>
          <p:nvSpPr>
            <p:cNvPr id="1048696" name="Freeform 7" descr="preencoded.png"/>
            <p:cNvSpPr/>
            <p:nvPr/>
          </p:nvSpPr>
          <p:spPr>
            <a:xfrm rot="0" flipH="0" flipV="0">
              <a:off x="0" y="0"/>
              <a:ext cx="9144000" cy="13716000"/>
            </a:xfrm>
            <a:custGeom>
              <a:avLst/>
              <a:ahLst/>
              <a:rect l="l" t="t" r="r" b="b"/>
              <a:pathLst>
                <a:path w="9144000" h="13716000">
                  <a:moveTo>
                    <a:pt x="0" y="0"/>
                  </a:moveTo>
                  <a:lnTo>
                    <a:pt x="9144000" y="0"/>
                  </a:lnTo>
                  <a:lnTo>
                    <a:pt x="9144000" y="13716000"/>
                  </a:lnTo>
                  <a:lnTo>
                    <a:pt x="0" y="13716000"/>
                  </a:lnTo>
                  <a:lnTo>
                    <a:pt x="0" y="0"/>
                  </a:lnTo>
                  <a:close/>
                </a:path>
              </a:pathLst>
            </a:custGeom>
            <a:blipFill>
              <a:blip xmlns:r="http://schemas.openxmlformats.org/officeDocument/2006/relationships" r:embed="rId2"/>
              <a:stretch>
                <a:fillRect l="0" t="0" r="0" b="0"/>
              </a:stretch>
            </a:blipFill>
          </p:spPr>
        </p:sp>
      </p:grpSp>
      <p:sp>
        <p:nvSpPr>
          <p:cNvPr id="1048697" name="TextBox 8"/>
          <p:cNvSpPr txBox="1"/>
          <p:nvPr/>
        </p:nvSpPr>
        <p:spPr>
          <a:xfrm rot="0">
            <a:off x="7455398" y="1988201"/>
            <a:ext cx="9667799" cy="607647"/>
          </a:xfrm>
          <a:prstGeom prst="rect"/>
        </p:spPr>
        <p:txBody>
          <a:bodyPr anchor="t" bIns="0" lIns="0" rIns="0" rtlCol="0" tIns="0">
            <a:spAutoFit/>
          </a:bodyPr>
          <a:p>
            <a:pPr algn="l">
              <a:lnSpc>
                <a:spcPts val="4838"/>
              </a:lnSpc>
            </a:pPr>
            <a:r>
              <a:rPr b="1" sz="3200" lang="en-US">
                <a:solidFill>
                  <a:srgbClr val="00002E"/>
                </a:solidFill>
                <a:latin typeface="Nunito Bold"/>
                <a:ea typeface="Nunito Bold"/>
                <a:cs typeface="Nunito Bold"/>
                <a:sym typeface="Nunito Bold"/>
              </a:rPr>
              <a:t>Computer Hardware: The Physical Foundation</a:t>
            </a:r>
          </a:p>
        </p:txBody>
      </p:sp>
      <p:sp>
        <p:nvSpPr>
          <p:cNvPr id="1048698" name="TextBox 9"/>
          <p:cNvSpPr txBox="1"/>
          <p:nvPr/>
        </p:nvSpPr>
        <p:spPr>
          <a:xfrm rot="0">
            <a:off x="7455398" y="2683821"/>
            <a:ext cx="10235403" cy="822579"/>
          </a:xfrm>
          <a:prstGeom prst="rect"/>
        </p:spPr>
        <p:txBody>
          <a:bodyPr anchor="t" bIns="0" lIns="0" rIns="0" rtlCol="0" tIns="0">
            <a:spAutoFit/>
          </a:bodyPr>
          <a:p>
            <a:pPr algn="l">
              <a:lnSpc>
                <a:spcPts val="2159"/>
              </a:lnSpc>
            </a:pPr>
            <a:r>
              <a:rPr sz="1600" lang="en-US">
                <a:solidFill>
                  <a:srgbClr val="00002E"/>
                </a:solidFill>
                <a:latin typeface="PT Sans"/>
                <a:ea typeface="PT Sans"/>
                <a:cs typeface="PT Sans"/>
                <a:sym typeface="PT Sans"/>
              </a:rPr>
              <a:t>Computer hardware refers to the physical components of an IT system. From powerful servers to everyday workstations, hardware provides the tangible infrastructure upon which all software and data operations rely. Its reliability and performance directly impact business continuity and efficiency.</a:t>
            </a:r>
          </a:p>
        </p:txBody>
      </p:sp>
      <p:sp>
        <p:nvSpPr>
          <p:cNvPr id="1048699" name="TextBox 10"/>
          <p:cNvSpPr txBox="1"/>
          <p:nvPr/>
        </p:nvSpPr>
        <p:spPr>
          <a:xfrm rot="0">
            <a:off x="7455398" y="3543595"/>
            <a:ext cx="2410196" cy="339300"/>
          </a:xfrm>
          <a:prstGeom prst="rect"/>
        </p:spPr>
        <p:txBody>
          <a:bodyPr anchor="t" bIns="0" lIns="0" rIns="0" rtlCol="0" tIns="0">
            <a:spAutoFit/>
          </a:bodyPr>
          <a:p>
            <a:pPr algn="l">
              <a:lnSpc>
                <a:spcPts val="2663"/>
              </a:lnSpc>
            </a:pPr>
            <a:r>
              <a:rPr b="1" sz="1800" lang="en-US">
                <a:solidFill>
                  <a:srgbClr val="00002E"/>
                </a:solidFill>
                <a:latin typeface="Nunito Bold"/>
                <a:ea typeface="Nunito Bold"/>
                <a:cs typeface="Nunito Bold"/>
                <a:sym typeface="Nunito Bold"/>
              </a:rPr>
              <a:t>Key Elements</a:t>
            </a:r>
          </a:p>
        </p:txBody>
      </p:sp>
      <p:sp>
        <p:nvSpPr>
          <p:cNvPr id="1048700" name="TextBox 11"/>
          <p:cNvSpPr txBox="1"/>
          <p:nvPr/>
        </p:nvSpPr>
        <p:spPr>
          <a:xfrm rot="0">
            <a:off x="7455398" y="3932482"/>
            <a:ext cx="4909204" cy="2193544"/>
          </a:xfrm>
          <a:prstGeom prst="rect"/>
        </p:spPr>
        <p:txBody>
          <a:bodyPr anchor="t" bIns="0" lIns="0" rIns="0" rtlCol="0" tIns="0">
            <a:spAutoFit/>
          </a:bodyPr>
          <a:p>
            <a:pPr algn="l">
              <a:lnSpc>
                <a:spcPts val="2159"/>
              </a:lnSpc>
            </a:pPr>
            <a:r>
              <a:rPr b="1" sz="1600" lang="en-US">
                <a:solidFill>
                  <a:srgbClr val="00002E"/>
                </a:solidFill>
                <a:latin typeface="PT Sans Bold"/>
                <a:ea typeface="PT Sans Bold"/>
                <a:cs typeface="PT Sans Bold"/>
                <a:sym typeface="PT Sans Bold"/>
              </a:rPr>
              <a:t>Servers:</a:t>
            </a:r>
            <a:r>
              <a:rPr sz="1600" lang="en-US">
                <a:solidFill>
                  <a:srgbClr val="00002E"/>
                </a:solidFill>
                <a:latin typeface="PT Sans"/>
                <a:ea typeface="PT Sans"/>
                <a:cs typeface="PT Sans"/>
                <a:sym typeface="PT Sans"/>
              </a:rPr>
              <a:t> Centralized computers providing services to other computers.</a:t>
            </a:r>
            <a:endParaRPr sz="1800"/>
          </a:p>
          <a:p>
            <a:pPr algn="l">
              <a:lnSpc>
                <a:spcPts val="2159"/>
              </a:lnSpc>
            </a:pPr>
            <a:r>
              <a:rPr b="1" sz="1600" lang="en-US">
                <a:solidFill>
                  <a:srgbClr val="00002E"/>
                </a:solidFill>
                <a:latin typeface="PT Sans Bold"/>
                <a:ea typeface="PT Sans Bold"/>
                <a:cs typeface="PT Sans Bold"/>
                <a:sym typeface="PT Sans Bold"/>
              </a:rPr>
              <a:t>Workstations:</a:t>
            </a:r>
            <a:r>
              <a:rPr sz="1600" lang="en-US">
                <a:solidFill>
                  <a:srgbClr val="00002E"/>
                </a:solidFill>
                <a:latin typeface="PT Sans"/>
                <a:ea typeface="PT Sans"/>
                <a:cs typeface="PT Sans"/>
                <a:sym typeface="PT Sans"/>
              </a:rPr>
              <a:t> High-performance computers for individual users.</a:t>
            </a:r>
            <a:endParaRPr sz="1800"/>
          </a:p>
          <a:p>
            <a:pPr algn="l">
              <a:lnSpc>
                <a:spcPts val="2159"/>
              </a:lnSpc>
            </a:pPr>
            <a:r>
              <a:rPr b="1" sz="1600" lang="en-US">
                <a:solidFill>
                  <a:srgbClr val="00002E"/>
                </a:solidFill>
                <a:latin typeface="PT Sans Bold"/>
                <a:ea typeface="PT Sans Bold"/>
                <a:cs typeface="PT Sans Bold"/>
                <a:sym typeface="PT Sans Bold"/>
              </a:rPr>
              <a:t>Networking Devices:</a:t>
            </a:r>
            <a:r>
              <a:rPr sz="1600" lang="en-US">
                <a:solidFill>
                  <a:srgbClr val="00002E"/>
                </a:solidFill>
                <a:latin typeface="PT Sans"/>
                <a:ea typeface="PT Sans"/>
                <a:cs typeface="PT Sans"/>
                <a:sym typeface="PT Sans"/>
              </a:rPr>
              <a:t> Routers, switches, and firewalls that connect systems.</a:t>
            </a:r>
            <a:endParaRPr sz="1800"/>
          </a:p>
          <a:p>
            <a:pPr algn="l">
              <a:lnSpc>
                <a:spcPts val="2159"/>
              </a:lnSpc>
            </a:pPr>
            <a:r>
              <a:rPr b="1" sz="1600" lang="en-US">
                <a:solidFill>
                  <a:srgbClr val="00002E"/>
                </a:solidFill>
                <a:latin typeface="PT Sans Bold"/>
                <a:ea typeface="PT Sans Bold"/>
                <a:cs typeface="PT Sans Bold"/>
                <a:sym typeface="PT Sans Bold"/>
              </a:rPr>
              <a:t>Storage Devices:</a:t>
            </a:r>
            <a:r>
              <a:rPr sz="1600" lang="en-US">
                <a:solidFill>
                  <a:srgbClr val="00002E"/>
                </a:solidFill>
                <a:latin typeface="PT Sans"/>
                <a:ea typeface="PT Sans"/>
                <a:cs typeface="PT Sans"/>
                <a:sym typeface="PT Sans"/>
              </a:rPr>
              <a:t> Hard drives, SSDs, and cloud storage solutions.</a:t>
            </a:r>
          </a:p>
        </p:txBody>
      </p:sp>
      <p:grpSp>
        <p:nvGrpSpPr>
          <p:cNvPr id="121" name="Group 12"/>
          <p:cNvGrpSpPr/>
          <p:nvPr/>
        </p:nvGrpSpPr>
        <p:grpSpPr>
          <a:xfrm rot="0">
            <a:off x="12790732" y="3849891"/>
            <a:ext cx="4909204" cy="1179004"/>
            <a:chOff x="0" y="0"/>
            <a:chExt cx="6545605" cy="1572006"/>
          </a:xfrm>
        </p:grpSpPr>
        <p:sp>
          <p:nvSpPr>
            <p:cNvPr id="1048701" name="Freeform 13"/>
            <p:cNvSpPr/>
            <p:nvPr/>
          </p:nvSpPr>
          <p:spPr>
            <a:xfrm rot="0" flipH="0" flipV="0">
              <a:off x="0" y="0"/>
              <a:ext cx="6545580" cy="1572006"/>
            </a:xfrm>
            <a:custGeom>
              <a:avLst/>
              <a:ahLst/>
              <a:rect l="l" t="t" r="r" b="b"/>
              <a:pathLst>
                <a:path w="6545580" h="1572006">
                  <a:moveTo>
                    <a:pt x="0" y="121920"/>
                  </a:moveTo>
                  <a:cubicBezTo>
                    <a:pt x="0" y="54610"/>
                    <a:pt x="54610" y="0"/>
                    <a:pt x="121920" y="0"/>
                  </a:cubicBezTo>
                  <a:lnTo>
                    <a:pt x="6423660" y="0"/>
                  </a:lnTo>
                  <a:cubicBezTo>
                    <a:pt x="6490970" y="0"/>
                    <a:pt x="6545580" y="54610"/>
                    <a:pt x="6545580" y="121920"/>
                  </a:cubicBezTo>
                  <a:lnTo>
                    <a:pt x="6545580" y="1450086"/>
                  </a:lnTo>
                  <a:cubicBezTo>
                    <a:pt x="6545580" y="1517396"/>
                    <a:pt x="6490970" y="1572006"/>
                    <a:pt x="6423660" y="1572006"/>
                  </a:cubicBezTo>
                  <a:lnTo>
                    <a:pt x="121920" y="1572006"/>
                  </a:lnTo>
                  <a:cubicBezTo>
                    <a:pt x="54610" y="1572006"/>
                    <a:pt x="0" y="1517396"/>
                    <a:pt x="0" y="1450086"/>
                  </a:cubicBezTo>
                  <a:close/>
                </a:path>
              </a:pathLst>
            </a:custGeom>
            <a:solidFill>
              <a:srgbClr val="F3F3FF">
                <a:alpha val="56078"/>
              </a:srgbClr>
            </a:solidFill>
          </p:spPr>
        </p:sp>
      </p:grpSp>
      <p:grpSp>
        <p:nvGrpSpPr>
          <p:cNvPr id="122" name="Group 14"/>
          <p:cNvGrpSpPr/>
          <p:nvPr/>
        </p:nvGrpSpPr>
        <p:grpSpPr>
          <a:xfrm rot="0">
            <a:off x="12790732" y="3830841"/>
            <a:ext cx="4909204" cy="76200"/>
            <a:chOff x="0" y="0"/>
            <a:chExt cx="6545605" cy="101600"/>
          </a:xfrm>
        </p:grpSpPr>
        <p:sp>
          <p:nvSpPr>
            <p:cNvPr id="1048702" name="Freeform 15"/>
            <p:cNvSpPr/>
            <p:nvPr/>
          </p:nvSpPr>
          <p:spPr>
            <a:xfrm rot="0" flipH="0" flipV="0">
              <a:off x="0" y="0"/>
              <a:ext cx="6545580" cy="101600"/>
            </a:xfrm>
            <a:custGeom>
              <a:avLst/>
              <a:ahLst/>
              <a:rect l="l" t="t" r="r" b="b"/>
              <a:pathLst>
                <a:path w="6545580" h="101600">
                  <a:moveTo>
                    <a:pt x="0" y="50800"/>
                  </a:moveTo>
                  <a:cubicBezTo>
                    <a:pt x="0" y="22733"/>
                    <a:pt x="22733" y="0"/>
                    <a:pt x="50800" y="0"/>
                  </a:cubicBezTo>
                  <a:lnTo>
                    <a:pt x="6494780" y="0"/>
                  </a:lnTo>
                  <a:cubicBezTo>
                    <a:pt x="6522847" y="0"/>
                    <a:pt x="6545580" y="22733"/>
                    <a:pt x="6545580" y="50800"/>
                  </a:cubicBezTo>
                  <a:cubicBezTo>
                    <a:pt x="6545580" y="78867"/>
                    <a:pt x="6522847" y="101600"/>
                    <a:pt x="6494780" y="101600"/>
                  </a:cubicBezTo>
                  <a:lnTo>
                    <a:pt x="50800" y="101600"/>
                  </a:lnTo>
                  <a:cubicBezTo>
                    <a:pt x="22733" y="101600"/>
                    <a:pt x="0" y="78867"/>
                    <a:pt x="0" y="50800"/>
                  </a:cubicBezTo>
                  <a:close/>
                </a:path>
              </a:pathLst>
            </a:custGeom>
            <a:solidFill>
              <a:srgbClr val="2D4DF2"/>
            </a:solidFill>
          </p:spPr>
        </p:sp>
      </p:grpSp>
      <p:grpSp>
        <p:nvGrpSpPr>
          <p:cNvPr id="123" name="Group 16"/>
          <p:cNvGrpSpPr/>
          <p:nvPr/>
        </p:nvGrpSpPr>
        <p:grpSpPr>
          <a:xfrm rot="0">
            <a:off x="14989302" y="3593906"/>
            <a:ext cx="512397" cy="512397"/>
            <a:chOff x="0" y="0"/>
            <a:chExt cx="683196" cy="683196"/>
          </a:xfrm>
        </p:grpSpPr>
        <p:sp>
          <p:nvSpPr>
            <p:cNvPr id="1048703" name="Freeform 17"/>
            <p:cNvSpPr/>
            <p:nvPr/>
          </p:nvSpPr>
          <p:spPr>
            <a:xfrm rot="0" flipH="0" flipV="0">
              <a:off x="0" y="0"/>
              <a:ext cx="683260" cy="683260"/>
            </a:xfrm>
            <a:custGeom>
              <a:avLst/>
              <a:ahLst/>
              <a:rect l="l" t="t" r="r" b="b"/>
              <a:pathLst>
                <a:path w="683260" h="683260">
                  <a:moveTo>
                    <a:pt x="0" y="341630"/>
                  </a:moveTo>
                  <a:cubicBezTo>
                    <a:pt x="0" y="152908"/>
                    <a:pt x="152908" y="0"/>
                    <a:pt x="341630" y="0"/>
                  </a:cubicBezTo>
                  <a:cubicBezTo>
                    <a:pt x="530352" y="0"/>
                    <a:pt x="683260" y="152908"/>
                    <a:pt x="683260" y="341630"/>
                  </a:cubicBezTo>
                  <a:cubicBezTo>
                    <a:pt x="683260" y="530352"/>
                    <a:pt x="530225" y="683260"/>
                    <a:pt x="341630" y="683260"/>
                  </a:cubicBezTo>
                  <a:cubicBezTo>
                    <a:pt x="153035" y="683260"/>
                    <a:pt x="0" y="530225"/>
                    <a:pt x="0" y="341630"/>
                  </a:cubicBezTo>
                  <a:close/>
                </a:path>
              </a:pathLst>
            </a:custGeom>
            <a:solidFill>
              <a:srgbClr val="2D4DF2"/>
            </a:solidFill>
          </p:spPr>
        </p:sp>
      </p:grpSp>
      <p:sp>
        <p:nvSpPr>
          <p:cNvPr id="1048704" name="TextBox 18"/>
          <p:cNvSpPr txBox="1"/>
          <p:nvPr/>
        </p:nvSpPr>
        <p:spPr>
          <a:xfrm rot="0">
            <a:off x="15142893" y="3674269"/>
            <a:ext cx="204597" cy="303828"/>
          </a:xfrm>
          <a:prstGeom prst="rect"/>
        </p:spPr>
        <p:txBody>
          <a:bodyPr anchor="t" bIns="0" lIns="0" rIns="0" rtlCol="0" tIns="0">
            <a:spAutoFit/>
          </a:bodyPr>
          <a:p>
            <a:pPr algn="l">
              <a:lnSpc>
                <a:spcPts val="2457"/>
              </a:lnSpc>
            </a:pPr>
            <a:r>
              <a:rPr b="1" sz="1600" lang="en-US">
                <a:solidFill>
                  <a:srgbClr val="FFFFFF"/>
                </a:solidFill>
                <a:latin typeface="Nunito Bold"/>
                <a:ea typeface="Nunito Bold"/>
                <a:cs typeface="Nunito Bold"/>
                <a:sym typeface="Nunito Bold"/>
              </a:rPr>
              <a:t>1</a:t>
            </a:r>
          </a:p>
        </p:txBody>
      </p:sp>
      <p:sp>
        <p:nvSpPr>
          <p:cNvPr id="1048705" name="TextBox 19"/>
          <p:cNvSpPr txBox="1"/>
          <p:nvPr/>
        </p:nvSpPr>
        <p:spPr>
          <a:xfrm rot="0">
            <a:off x="12980489" y="4238473"/>
            <a:ext cx="2008203" cy="288903"/>
          </a:xfrm>
          <a:prstGeom prst="rect"/>
        </p:spPr>
        <p:txBody>
          <a:bodyPr anchor="t" bIns="0" lIns="0" rIns="0" rtlCol="0" tIns="0">
            <a:spAutoFit/>
          </a:bodyPr>
          <a:p>
            <a:pPr algn="l">
              <a:lnSpc>
                <a:spcPts val="2380"/>
              </a:lnSpc>
            </a:pPr>
            <a:r>
              <a:rPr b="1" sz="1600" lang="en-US">
                <a:solidFill>
                  <a:srgbClr val="00002E"/>
                </a:solidFill>
                <a:latin typeface="Nunito Bold"/>
                <a:ea typeface="Nunito Bold"/>
                <a:cs typeface="Nunito Bold"/>
                <a:sym typeface="Nunito Bold"/>
              </a:rPr>
              <a:t>Performance</a:t>
            </a:r>
          </a:p>
        </p:txBody>
      </p:sp>
      <p:sp>
        <p:nvSpPr>
          <p:cNvPr id="1048706" name="TextBox 20"/>
          <p:cNvSpPr txBox="1"/>
          <p:nvPr/>
        </p:nvSpPr>
        <p:spPr>
          <a:xfrm rot="0">
            <a:off x="12980489" y="4577210"/>
            <a:ext cx="4530004" cy="261823"/>
          </a:xfrm>
          <a:prstGeom prst="rect"/>
        </p:spPr>
        <p:txBody>
          <a:bodyPr anchor="t" bIns="0" lIns="0" rIns="0" rtlCol="0" tIns="0">
            <a:spAutoFit/>
          </a:bodyPr>
          <a:p>
            <a:pPr algn="l">
              <a:lnSpc>
                <a:spcPts val="2159"/>
              </a:lnSpc>
            </a:pPr>
            <a:r>
              <a:rPr sz="1399" lang="en-US">
                <a:solidFill>
                  <a:srgbClr val="00002E"/>
                </a:solidFill>
                <a:latin typeface="PT Sans"/>
                <a:ea typeface="PT Sans"/>
                <a:cs typeface="PT Sans"/>
                <a:sym typeface="PT Sans"/>
              </a:rPr>
              <a:t>Ensuring sufficient processing power and memory.</a:t>
            </a:r>
          </a:p>
        </p:txBody>
      </p:sp>
      <p:grpSp>
        <p:nvGrpSpPr>
          <p:cNvPr id="124" name="Group 21"/>
          <p:cNvGrpSpPr/>
          <p:nvPr/>
        </p:nvGrpSpPr>
        <p:grpSpPr>
          <a:xfrm rot="0">
            <a:off x="12790732" y="5382368"/>
            <a:ext cx="4909204" cy="1179004"/>
            <a:chOff x="0" y="0"/>
            <a:chExt cx="6545605" cy="1572006"/>
          </a:xfrm>
        </p:grpSpPr>
        <p:sp>
          <p:nvSpPr>
            <p:cNvPr id="1048707" name="Freeform 22"/>
            <p:cNvSpPr/>
            <p:nvPr/>
          </p:nvSpPr>
          <p:spPr>
            <a:xfrm rot="0" flipH="0" flipV="0">
              <a:off x="0" y="0"/>
              <a:ext cx="6545580" cy="1572006"/>
            </a:xfrm>
            <a:custGeom>
              <a:avLst/>
              <a:ahLst/>
              <a:rect l="l" t="t" r="r" b="b"/>
              <a:pathLst>
                <a:path w="6545580" h="1572006">
                  <a:moveTo>
                    <a:pt x="0" y="121920"/>
                  </a:moveTo>
                  <a:cubicBezTo>
                    <a:pt x="0" y="54610"/>
                    <a:pt x="54610" y="0"/>
                    <a:pt x="121920" y="0"/>
                  </a:cubicBezTo>
                  <a:lnTo>
                    <a:pt x="6423660" y="0"/>
                  </a:lnTo>
                  <a:cubicBezTo>
                    <a:pt x="6490970" y="0"/>
                    <a:pt x="6545580" y="54610"/>
                    <a:pt x="6545580" y="121920"/>
                  </a:cubicBezTo>
                  <a:lnTo>
                    <a:pt x="6545580" y="1450086"/>
                  </a:lnTo>
                  <a:cubicBezTo>
                    <a:pt x="6545580" y="1517396"/>
                    <a:pt x="6490970" y="1572006"/>
                    <a:pt x="6423660" y="1572006"/>
                  </a:cubicBezTo>
                  <a:lnTo>
                    <a:pt x="121920" y="1572006"/>
                  </a:lnTo>
                  <a:cubicBezTo>
                    <a:pt x="54610" y="1572006"/>
                    <a:pt x="0" y="1517396"/>
                    <a:pt x="0" y="1450086"/>
                  </a:cubicBezTo>
                  <a:close/>
                </a:path>
              </a:pathLst>
            </a:custGeom>
            <a:solidFill>
              <a:srgbClr val="F3F3FF">
                <a:alpha val="56078"/>
              </a:srgbClr>
            </a:solidFill>
          </p:spPr>
        </p:sp>
      </p:grpSp>
      <p:grpSp>
        <p:nvGrpSpPr>
          <p:cNvPr id="125" name="Group 23"/>
          <p:cNvGrpSpPr/>
          <p:nvPr/>
        </p:nvGrpSpPr>
        <p:grpSpPr>
          <a:xfrm rot="0">
            <a:off x="12790732" y="5363318"/>
            <a:ext cx="4909204" cy="76200"/>
            <a:chOff x="0" y="0"/>
            <a:chExt cx="6545605" cy="101600"/>
          </a:xfrm>
        </p:grpSpPr>
        <p:sp>
          <p:nvSpPr>
            <p:cNvPr id="1048708" name="Freeform 24"/>
            <p:cNvSpPr/>
            <p:nvPr/>
          </p:nvSpPr>
          <p:spPr>
            <a:xfrm rot="0" flipH="0" flipV="0">
              <a:off x="0" y="0"/>
              <a:ext cx="6545580" cy="101600"/>
            </a:xfrm>
            <a:custGeom>
              <a:avLst/>
              <a:ahLst/>
              <a:rect l="l" t="t" r="r" b="b"/>
              <a:pathLst>
                <a:path w="6545580" h="101600">
                  <a:moveTo>
                    <a:pt x="0" y="50800"/>
                  </a:moveTo>
                  <a:cubicBezTo>
                    <a:pt x="0" y="22733"/>
                    <a:pt x="22733" y="0"/>
                    <a:pt x="50800" y="0"/>
                  </a:cubicBezTo>
                  <a:lnTo>
                    <a:pt x="6494780" y="0"/>
                  </a:lnTo>
                  <a:cubicBezTo>
                    <a:pt x="6522847" y="0"/>
                    <a:pt x="6545580" y="22733"/>
                    <a:pt x="6545580" y="50800"/>
                  </a:cubicBezTo>
                  <a:cubicBezTo>
                    <a:pt x="6545580" y="78867"/>
                    <a:pt x="6522847" y="101600"/>
                    <a:pt x="6494780" y="101600"/>
                  </a:cubicBezTo>
                  <a:lnTo>
                    <a:pt x="50800" y="101600"/>
                  </a:lnTo>
                  <a:cubicBezTo>
                    <a:pt x="22733" y="101600"/>
                    <a:pt x="0" y="78867"/>
                    <a:pt x="0" y="50800"/>
                  </a:cubicBezTo>
                  <a:close/>
                </a:path>
              </a:pathLst>
            </a:custGeom>
            <a:solidFill>
              <a:srgbClr val="018CE1"/>
            </a:solidFill>
          </p:spPr>
        </p:sp>
      </p:grpSp>
      <p:grpSp>
        <p:nvGrpSpPr>
          <p:cNvPr id="126" name="Group 25"/>
          <p:cNvGrpSpPr/>
          <p:nvPr/>
        </p:nvGrpSpPr>
        <p:grpSpPr>
          <a:xfrm rot="0">
            <a:off x="14989302" y="5126384"/>
            <a:ext cx="512397" cy="512397"/>
            <a:chOff x="0" y="0"/>
            <a:chExt cx="683196" cy="683196"/>
          </a:xfrm>
        </p:grpSpPr>
        <p:sp>
          <p:nvSpPr>
            <p:cNvPr id="1048709" name="Freeform 26"/>
            <p:cNvSpPr/>
            <p:nvPr/>
          </p:nvSpPr>
          <p:spPr>
            <a:xfrm rot="0" flipH="0" flipV="0">
              <a:off x="0" y="0"/>
              <a:ext cx="683260" cy="683260"/>
            </a:xfrm>
            <a:custGeom>
              <a:avLst/>
              <a:ahLst/>
              <a:rect l="l" t="t" r="r" b="b"/>
              <a:pathLst>
                <a:path w="683260" h="683260">
                  <a:moveTo>
                    <a:pt x="0" y="341630"/>
                  </a:moveTo>
                  <a:cubicBezTo>
                    <a:pt x="0" y="152908"/>
                    <a:pt x="152908" y="0"/>
                    <a:pt x="341630" y="0"/>
                  </a:cubicBezTo>
                  <a:cubicBezTo>
                    <a:pt x="530352" y="0"/>
                    <a:pt x="683260" y="152908"/>
                    <a:pt x="683260" y="341630"/>
                  </a:cubicBezTo>
                  <a:cubicBezTo>
                    <a:pt x="683260" y="530352"/>
                    <a:pt x="530225" y="683260"/>
                    <a:pt x="341630" y="683260"/>
                  </a:cubicBezTo>
                  <a:cubicBezTo>
                    <a:pt x="153035" y="683260"/>
                    <a:pt x="0" y="530225"/>
                    <a:pt x="0" y="341630"/>
                  </a:cubicBezTo>
                  <a:close/>
                </a:path>
              </a:pathLst>
            </a:custGeom>
            <a:solidFill>
              <a:srgbClr val="2D4DF2"/>
            </a:solidFill>
          </p:spPr>
        </p:sp>
      </p:grpSp>
      <p:sp>
        <p:nvSpPr>
          <p:cNvPr id="1048710" name="TextBox 27"/>
          <p:cNvSpPr txBox="1"/>
          <p:nvPr/>
        </p:nvSpPr>
        <p:spPr>
          <a:xfrm rot="0">
            <a:off x="15142893" y="5206756"/>
            <a:ext cx="204597" cy="303828"/>
          </a:xfrm>
          <a:prstGeom prst="rect"/>
        </p:spPr>
        <p:txBody>
          <a:bodyPr anchor="t" bIns="0" lIns="0" rIns="0" rtlCol="0" tIns="0">
            <a:spAutoFit/>
          </a:bodyPr>
          <a:p>
            <a:pPr algn="l">
              <a:lnSpc>
                <a:spcPts val="2457"/>
              </a:lnSpc>
            </a:pPr>
            <a:r>
              <a:rPr b="1" sz="1600" lang="en-US">
                <a:solidFill>
                  <a:srgbClr val="FFFFFF"/>
                </a:solidFill>
                <a:latin typeface="Nunito Bold"/>
                <a:ea typeface="Nunito Bold"/>
                <a:cs typeface="Nunito Bold"/>
                <a:sym typeface="Nunito Bold"/>
              </a:rPr>
              <a:t>2</a:t>
            </a:r>
          </a:p>
        </p:txBody>
      </p:sp>
      <p:sp>
        <p:nvSpPr>
          <p:cNvPr id="1048711" name="TextBox 28"/>
          <p:cNvSpPr txBox="1"/>
          <p:nvPr/>
        </p:nvSpPr>
        <p:spPr>
          <a:xfrm rot="0">
            <a:off x="12980489" y="5770959"/>
            <a:ext cx="2008203" cy="288903"/>
          </a:xfrm>
          <a:prstGeom prst="rect"/>
        </p:spPr>
        <p:txBody>
          <a:bodyPr anchor="t" bIns="0" lIns="0" rIns="0" rtlCol="0" tIns="0">
            <a:spAutoFit/>
          </a:bodyPr>
          <a:p>
            <a:pPr algn="l">
              <a:lnSpc>
                <a:spcPts val="2380"/>
              </a:lnSpc>
            </a:pPr>
            <a:r>
              <a:rPr b="1" sz="1600" lang="en-US">
                <a:solidFill>
                  <a:srgbClr val="00002E"/>
                </a:solidFill>
                <a:latin typeface="Nunito Bold"/>
                <a:ea typeface="Nunito Bold"/>
                <a:cs typeface="Nunito Bold"/>
                <a:sym typeface="Nunito Bold"/>
              </a:rPr>
              <a:t>Reliability</a:t>
            </a:r>
          </a:p>
        </p:txBody>
      </p:sp>
      <p:sp>
        <p:nvSpPr>
          <p:cNvPr id="1048712" name="TextBox 29"/>
          <p:cNvSpPr txBox="1"/>
          <p:nvPr/>
        </p:nvSpPr>
        <p:spPr>
          <a:xfrm rot="0">
            <a:off x="12980489" y="6109697"/>
            <a:ext cx="4530004" cy="261823"/>
          </a:xfrm>
          <a:prstGeom prst="rect"/>
        </p:spPr>
        <p:txBody>
          <a:bodyPr anchor="t" bIns="0" lIns="0" rIns="0" rtlCol="0" tIns="0">
            <a:spAutoFit/>
          </a:bodyPr>
          <a:p>
            <a:pPr algn="l">
              <a:lnSpc>
                <a:spcPts val="2159"/>
              </a:lnSpc>
            </a:pPr>
            <a:r>
              <a:rPr sz="1399" lang="en-US">
                <a:solidFill>
                  <a:srgbClr val="00002E"/>
                </a:solidFill>
                <a:latin typeface="PT Sans"/>
                <a:ea typeface="PT Sans"/>
                <a:cs typeface="PT Sans"/>
                <a:sym typeface="PT Sans"/>
              </a:rPr>
              <a:t>Minimizing downtime and hardware failures.</a:t>
            </a:r>
          </a:p>
        </p:txBody>
      </p:sp>
      <p:grpSp>
        <p:nvGrpSpPr>
          <p:cNvPr id="127" name="Group 30"/>
          <p:cNvGrpSpPr/>
          <p:nvPr/>
        </p:nvGrpSpPr>
        <p:grpSpPr>
          <a:xfrm rot="0">
            <a:off x="12790732" y="6914855"/>
            <a:ext cx="4909204" cy="1179004"/>
            <a:chOff x="0" y="0"/>
            <a:chExt cx="6545605" cy="1572006"/>
          </a:xfrm>
        </p:grpSpPr>
        <p:sp>
          <p:nvSpPr>
            <p:cNvPr id="1048713" name="Freeform 31"/>
            <p:cNvSpPr/>
            <p:nvPr/>
          </p:nvSpPr>
          <p:spPr>
            <a:xfrm rot="0" flipH="0" flipV="0">
              <a:off x="0" y="0"/>
              <a:ext cx="6545580" cy="1572006"/>
            </a:xfrm>
            <a:custGeom>
              <a:avLst/>
              <a:ahLst/>
              <a:rect l="l" t="t" r="r" b="b"/>
              <a:pathLst>
                <a:path w="6545580" h="1572006">
                  <a:moveTo>
                    <a:pt x="0" y="121920"/>
                  </a:moveTo>
                  <a:cubicBezTo>
                    <a:pt x="0" y="54610"/>
                    <a:pt x="54610" y="0"/>
                    <a:pt x="121920" y="0"/>
                  </a:cubicBezTo>
                  <a:lnTo>
                    <a:pt x="6423660" y="0"/>
                  </a:lnTo>
                  <a:cubicBezTo>
                    <a:pt x="6490970" y="0"/>
                    <a:pt x="6545580" y="54610"/>
                    <a:pt x="6545580" y="121920"/>
                  </a:cubicBezTo>
                  <a:lnTo>
                    <a:pt x="6545580" y="1450086"/>
                  </a:lnTo>
                  <a:cubicBezTo>
                    <a:pt x="6545580" y="1517396"/>
                    <a:pt x="6490970" y="1572006"/>
                    <a:pt x="6423660" y="1572006"/>
                  </a:cubicBezTo>
                  <a:lnTo>
                    <a:pt x="121920" y="1572006"/>
                  </a:lnTo>
                  <a:cubicBezTo>
                    <a:pt x="54610" y="1572006"/>
                    <a:pt x="0" y="1517396"/>
                    <a:pt x="0" y="1450086"/>
                  </a:cubicBezTo>
                  <a:close/>
                </a:path>
              </a:pathLst>
            </a:custGeom>
            <a:solidFill>
              <a:srgbClr val="F3F3FF">
                <a:alpha val="56078"/>
              </a:srgbClr>
            </a:solidFill>
          </p:spPr>
        </p:sp>
      </p:grpSp>
      <p:grpSp>
        <p:nvGrpSpPr>
          <p:cNvPr id="128" name="Group 32"/>
          <p:cNvGrpSpPr/>
          <p:nvPr/>
        </p:nvGrpSpPr>
        <p:grpSpPr>
          <a:xfrm rot="0">
            <a:off x="12790732" y="6895805"/>
            <a:ext cx="4909204" cy="76200"/>
            <a:chOff x="0" y="0"/>
            <a:chExt cx="6545605" cy="101600"/>
          </a:xfrm>
        </p:grpSpPr>
        <p:sp>
          <p:nvSpPr>
            <p:cNvPr id="1048714" name="Freeform 33"/>
            <p:cNvSpPr/>
            <p:nvPr/>
          </p:nvSpPr>
          <p:spPr>
            <a:xfrm rot="0" flipH="0" flipV="0">
              <a:off x="0" y="0"/>
              <a:ext cx="6545580" cy="101600"/>
            </a:xfrm>
            <a:custGeom>
              <a:avLst/>
              <a:ahLst/>
              <a:rect l="l" t="t" r="r" b="b"/>
              <a:pathLst>
                <a:path w="6545580" h="101600">
                  <a:moveTo>
                    <a:pt x="0" y="50800"/>
                  </a:moveTo>
                  <a:cubicBezTo>
                    <a:pt x="0" y="22733"/>
                    <a:pt x="22733" y="0"/>
                    <a:pt x="50800" y="0"/>
                  </a:cubicBezTo>
                  <a:lnTo>
                    <a:pt x="6494780" y="0"/>
                  </a:lnTo>
                  <a:cubicBezTo>
                    <a:pt x="6522847" y="0"/>
                    <a:pt x="6545580" y="22733"/>
                    <a:pt x="6545580" y="50800"/>
                  </a:cubicBezTo>
                  <a:cubicBezTo>
                    <a:pt x="6545580" y="78867"/>
                    <a:pt x="6522847" y="101600"/>
                    <a:pt x="6494780" y="101600"/>
                  </a:cubicBezTo>
                  <a:lnTo>
                    <a:pt x="50800" y="101600"/>
                  </a:lnTo>
                  <a:cubicBezTo>
                    <a:pt x="22733" y="101600"/>
                    <a:pt x="0" y="78867"/>
                    <a:pt x="0" y="50800"/>
                  </a:cubicBezTo>
                  <a:close/>
                </a:path>
              </a:pathLst>
            </a:custGeom>
            <a:solidFill>
              <a:srgbClr val="DA33BF"/>
            </a:solidFill>
          </p:spPr>
        </p:sp>
      </p:grpSp>
      <p:grpSp>
        <p:nvGrpSpPr>
          <p:cNvPr id="129" name="Group 34"/>
          <p:cNvGrpSpPr/>
          <p:nvPr/>
        </p:nvGrpSpPr>
        <p:grpSpPr>
          <a:xfrm rot="0">
            <a:off x="14989302" y="6658870"/>
            <a:ext cx="512397" cy="512397"/>
            <a:chOff x="0" y="0"/>
            <a:chExt cx="683196" cy="683196"/>
          </a:xfrm>
        </p:grpSpPr>
        <p:sp>
          <p:nvSpPr>
            <p:cNvPr id="1048715" name="Freeform 35"/>
            <p:cNvSpPr/>
            <p:nvPr/>
          </p:nvSpPr>
          <p:spPr>
            <a:xfrm rot="0" flipH="0" flipV="0">
              <a:off x="0" y="0"/>
              <a:ext cx="683260" cy="683260"/>
            </a:xfrm>
            <a:custGeom>
              <a:avLst/>
              <a:ahLst/>
              <a:rect l="l" t="t" r="r" b="b"/>
              <a:pathLst>
                <a:path w="683260" h="683260">
                  <a:moveTo>
                    <a:pt x="0" y="341630"/>
                  </a:moveTo>
                  <a:cubicBezTo>
                    <a:pt x="0" y="152908"/>
                    <a:pt x="152908" y="0"/>
                    <a:pt x="341630" y="0"/>
                  </a:cubicBezTo>
                  <a:cubicBezTo>
                    <a:pt x="530352" y="0"/>
                    <a:pt x="683260" y="152908"/>
                    <a:pt x="683260" y="341630"/>
                  </a:cubicBezTo>
                  <a:cubicBezTo>
                    <a:pt x="683260" y="530352"/>
                    <a:pt x="530225" y="683260"/>
                    <a:pt x="341630" y="683260"/>
                  </a:cubicBezTo>
                  <a:cubicBezTo>
                    <a:pt x="153035" y="683260"/>
                    <a:pt x="0" y="530225"/>
                    <a:pt x="0" y="341630"/>
                  </a:cubicBezTo>
                  <a:close/>
                </a:path>
              </a:pathLst>
            </a:custGeom>
            <a:solidFill>
              <a:srgbClr val="2D4DF2"/>
            </a:solidFill>
          </p:spPr>
        </p:sp>
      </p:grpSp>
      <p:sp>
        <p:nvSpPr>
          <p:cNvPr id="1048716" name="TextBox 36"/>
          <p:cNvSpPr txBox="1"/>
          <p:nvPr/>
        </p:nvSpPr>
        <p:spPr>
          <a:xfrm rot="0">
            <a:off x="15142893" y="6739233"/>
            <a:ext cx="204597" cy="303828"/>
          </a:xfrm>
          <a:prstGeom prst="rect"/>
        </p:spPr>
        <p:txBody>
          <a:bodyPr anchor="t" bIns="0" lIns="0" rIns="0" rtlCol="0" tIns="0">
            <a:spAutoFit/>
          </a:bodyPr>
          <a:p>
            <a:pPr algn="l">
              <a:lnSpc>
                <a:spcPts val="2457"/>
              </a:lnSpc>
            </a:pPr>
            <a:r>
              <a:rPr b="1" sz="1600" lang="en-US">
                <a:solidFill>
                  <a:srgbClr val="FFFFFF"/>
                </a:solidFill>
                <a:latin typeface="Nunito Bold"/>
                <a:ea typeface="Nunito Bold"/>
                <a:cs typeface="Nunito Bold"/>
                <a:sym typeface="Nunito Bold"/>
              </a:rPr>
              <a:t>3</a:t>
            </a:r>
          </a:p>
        </p:txBody>
      </p:sp>
      <p:sp>
        <p:nvSpPr>
          <p:cNvPr id="1048717" name="TextBox 37"/>
          <p:cNvSpPr txBox="1"/>
          <p:nvPr/>
        </p:nvSpPr>
        <p:spPr>
          <a:xfrm rot="0">
            <a:off x="12980489" y="7303446"/>
            <a:ext cx="2008203" cy="288903"/>
          </a:xfrm>
          <a:prstGeom prst="rect"/>
        </p:spPr>
        <p:txBody>
          <a:bodyPr anchor="t" bIns="0" lIns="0" rIns="0" rtlCol="0" tIns="0">
            <a:spAutoFit/>
          </a:bodyPr>
          <a:p>
            <a:pPr algn="l">
              <a:lnSpc>
                <a:spcPts val="2380"/>
              </a:lnSpc>
            </a:pPr>
            <a:r>
              <a:rPr b="1" sz="1600" lang="en-US">
                <a:solidFill>
                  <a:srgbClr val="00002E"/>
                </a:solidFill>
                <a:latin typeface="Nunito Bold"/>
                <a:ea typeface="Nunito Bold"/>
                <a:cs typeface="Nunito Bold"/>
                <a:sym typeface="Nunito Bold"/>
              </a:rPr>
              <a:t>Scalability</a:t>
            </a:r>
          </a:p>
        </p:txBody>
      </p:sp>
      <p:sp>
        <p:nvSpPr>
          <p:cNvPr id="1048718" name="TextBox 38"/>
          <p:cNvSpPr txBox="1"/>
          <p:nvPr/>
        </p:nvSpPr>
        <p:spPr>
          <a:xfrm rot="0">
            <a:off x="12980489" y="7642174"/>
            <a:ext cx="4530004" cy="261823"/>
          </a:xfrm>
          <a:prstGeom prst="rect"/>
        </p:spPr>
        <p:txBody>
          <a:bodyPr anchor="t" bIns="0" lIns="0" rIns="0" rtlCol="0" tIns="0">
            <a:spAutoFit/>
          </a:bodyPr>
          <a:p>
            <a:pPr algn="l">
              <a:lnSpc>
                <a:spcPts val="2159"/>
              </a:lnSpc>
            </a:pPr>
            <a:r>
              <a:rPr sz="1399" lang="en-US">
                <a:solidFill>
                  <a:srgbClr val="00002E"/>
                </a:solidFill>
                <a:latin typeface="PT Sans"/>
                <a:ea typeface="PT Sans"/>
                <a:cs typeface="PT Sans"/>
                <a:sym typeface="PT Sans"/>
              </a:rPr>
              <a:t>Ability to expand and adapt to growing needs.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grpSp>
        <p:nvGrpSpPr>
          <p:cNvPr id="133" name="Group 2"/>
          <p:cNvGrpSpPr/>
          <p:nvPr/>
        </p:nvGrpSpPr>
        <p:grpSpPr>
          <a:xfrm rot="0">
            <a:off x="0" y="0"/>
            <a:ext cx="18288000" cy="10287000"/>
            <a:chOff x="0" y="0"/>
            <a:chExt cx="24384000" cy="13716000"/>
          </a:xfrm>
        </p:grpSpPr>
        <p:sp>
          <p:nvSpPr>
            <p:cNvPr id="1048725"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134" name="Group 4"/>
          <p:cNvGrpSpPr/>
          <p:nvPr/>
        </p:nvGrpSpPr>
        <p:grpSpPr>
          <a:xfrm rot="0">
            <a:off x="0" y="0"/>
            <a:ext cx="18288000" cy="10287000"/>
            <a:chOff x="0" y="0"/>
            <a:chExt cx="24384000" cy="13716000"/>
          </a:xfrm>
        </p:grpSpPr>
        <p:sp>
          <p:nvSpPr>
            <p:cNvPr id="1048726"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8727" name="TextBox 6"/>
          <p:cNvSpPr txBox="1"/>
          <p:nvPr/>
        </p:nvSpPr>
        <p:spPr>
          <a:xfrm rot="0">
            <a:off x="1047150" y="668379"/>
            <a:ext cx="17241002" cy="1066673"/>
          </a:xfrm>
          <a:prstGeom prst="rect"/>
        </p:spPr>
        <p:txBody>
          <a:bodyPr anchor="t" bIns="0" lIns="0" rIns="0" rtlCol="0" tIns="0">
            <a:spAutoFit/>
          </a:bodyPr>
          <a:p>
            <a:pPr algn="l">
              <a:lnSpc>
                <a:spcPts val="8399"/>
              </a:lnSpc>
            </a:pPr>
            <a:r>
              <a:rPr b="1" sz="5599" lang="en-US">
                <a:solidFill>
                  <a:srgbClr val="00002E"/>
                </a:solidFill>
                <a:latin typeface="Nunito Bold"/>
                <a:ea typeface="Nunito Bold"/>
                <a:cs typeface="Nunito Bold"/>
                <a:sym typeface="Nunito Bold"/>
              </a:rPr>
              <a:t>Computer Software: Driving Digital Functionality</a:t>
            </a:r>
          </a:p>
        </p:txBody>
      </p:sp>
      <p:sp>
        <p:nvSpPr>
          <p:cNvPr id="1048728" name="TextBox 7"/>
          <p:cNvSpPr txBox="1"/>
          <p:nvPr/>
        </p:nvSpPr>
        <p:spPr>
          <a:xfrm rot="0">
            <a:off x="1047159" y="2137324"/>
            <a:ext cx="16193395" cy="1779270"/>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Software is the set of instructions, data, or programs used to operate computers and execute specific tasks. It translates user commands into actions, enabling everything from word processing to complex data analytics. Business analysts must understand software capabilities and limitations to define effective solutions.</a:t>
            </a:r>
          </a:p>
        </p:txBody>
      </p:sp>
      <p:sp>
        <p:nvSpPr>
          <p:cNvPr id="1048729" name="TextBox 8"/>
          <p:cNvSpPr txBox="1"/>
          <p:nvPr/>
        </p:nvSpPr>
        <p:spPr>
          <a:xfrm rot="0">
            <a:off x="1047159" y="4295032"/>
            <a:ext cx="4224604" cy="645159"/>
          </a:xfrm>
          <a:prstGeom prst="rect"/>
        </p:spPr>
        <p:txBody>
          <a:bodyPr anchor="t" bIns="0" lIns="0" rIns="0" rtlCol="0" tIns="0">
            <a:spAutoFit/>
          </a:bodyPr>
          <a:p>
            <a:pPr algn="l">
              <a:lnSpc>
                <a:spcPts val="5080"/>
              </a:lnSpc>
            </a:pPr>
            <a:r>
              <a:rPr b="1" sz="3400" lang="en-US">
                <a:solidFill>
                  <a:srgbClr val="00002E"/>
                </a:solidFill>
                <a:latin typeface="Nunito Bold"/>
                <a:ea typeface="Nunito Bold"/>
                <a:cs typeface="Nunito Bold"/>
                <a:sym typeface="Nunito Bold"/>
              </a:rPr>
              <a:t>Types of Software</a:t>
            </a:r>
          </a:p>
        </p:txBody>
      </p:sp>
      <p:sp>
        <p:nvSpPr>
          <p:cNvPr id="1048730" name="TextBox 9"/>
          <p:cNvSpPr txBox="1"/>
          <p:nvPr/>
        </p:nvSpPr>
        <p:spPr>
          <a:xfrm rot="0">
            <a:off x="1047159" y="5036344"/>
            <a:ext cx="7732204" cy="4744720"/>
          </a:xfrm>
          <a:prstGeom prst="rect"/>
        </p:spPr>
        <p:txBody>
          <a:bodyPr anchor="t" bIns="0" lIns="0" rIns="0" rtlCol="0" tIns="0">
            <a:spAutoFit/>
          </a:bodyPr>
          <a:p>
            <a:pPr algn="l">
              <a:lnSpc>
                <a:spcPts val="4670"/>
              </a:lnSpc>
            </a:pPr>
            <a:r>
              <a:rPr b="1" sz="2400" lang="en-US">
                <a:solidFill>
                  <a:srgbClr val="00002E"/>
                </a:solidFill>
                <a:latin typeface="PT Sans Bold"/>
                <a:ea typeface="PT Sans Bold"/>
                <a:cs typeface="PT Sans Bold"/>
                <a:sym typeface="PT Sans Bold"/>
              </a:rPr>
              <a:t>Operating Systems (OS):</a:t>
            </a:r>
            <a:r>
              <a:rPr sz="2400" lang="en-US">
                <a:solidFill>
                  <a:srgbClr val="00002E"/>
                </a:solidFill>
                <a:latin typeface="PT Sans"/>
                <a:ea typeface="PT Sans"/>
                <a:cs typeface="PT Sans"/>
                <a:sym typeface="PT Sans"/>
              </a:rPr>
              <a:t> Manages hardware and software resources (e.g., Windows, macOS, Linux).</a:t>
            </a:r>
          </a:p>
          <a:p>
            <a:pPr algn="l">
              <a:lnSpc>
                <a:spcPts val="4670"/>
              </a:lnSpc>
            </a:pPr>
            <a:r>
              <a:rPr b="1" sz="2400" lang="en-US">
                <a:solidFill>
                  <a:srgbClr val="00002E"/>
                </a:solidFill>
                <a:latin typeface="PT Sans Bold"/>
                <a:ea typeface="PT Sans Bold"/>
                <a:cs typeface="PT Sans Bold"/>
                <a:sym typeface="PT Sans Bold"/>
              </a:rPr>
              <a:t>Application Software:</a:t>
            </a:r>
            <a:r>
              <a:rPr sz="2400" lang="en-US">
                <a:solidFill>
                  <a:srgbClr val="00002E"/>
                </a:solidFill>
                <a:latin typeface="PT Sans"/>
                <a:ea typeface="PT Sans"/>
                <a:cs typeface="PT Sans"/>
                <a:sym typeface="PT Sans"/>
              </a:rPr>
              <a:t> End-user programs designed for specific tasks (e.g., Microsoft Office, CRM systems).</a:t>
            </a:r>
          </a:p>
          <a:p>
            <a:pPr algn="l">
              <a:lnSpc>
                <a:spcPts val="4670"/>
              </a:lnSpc>
            </a:pPr>
            <a:r>
              <a:rPr b="1" sz="2400" lang="en-US">
                <a:solidFill>
                  <a:srgbClr val="00002E"/>
                </a:solidFill>
                <a:latin typeface="PT Sans Bold"/>
                <a:ea typeface="PT Sans Bold"/>
                <a:cs typeface="PT Sans Bold"/>
                <a:sym typeface="PT Sans Bold"/>
              </a:rPr>
              <a:t>Utility Software:</a:t>
            </a:r>
            <a:r>
              <a:rPr sz="2400" lang="en-US">
                <a:solidFill>
                  <a:srgbClr val="00002E"/>
                </a:solidFill>
                <a:latin typeface="PT Sans"/>
                <a:ea typeface="PT Sans"/>
                <a:cs typeface="PT Sans"/>
                <a:sym typeface="PT Sans"/>
              </a:rPr>
              <a:t> Helps manage, optimize, maintain, and control computer resources (e.g., antivirus, backup tools).</a:t>
            </a:r>
          </a:p>
          <a:p>
            <a:pPr algn="l">
              <a:lnSpc>
                <a:spcPts val="4670"/>
              </a:lnSpc>
            </a:pPr>
            <a:r>
              <a:rPr b="1" sz="2400" lang="en-US">
                <a:solidFill>
                  <a:srgbClr val="00002E"/>
                </a:solidFill>
                <a:latin typeface="PT Sans Bold"/>
                <a:ea typeface="PT Sans Bold"/>
                <a:cs typeface="PT Sans Bold"/>
                <a:sym typeface="PT Sans Bold"/>
              </a:rPr>
              <a:t>Middleware:</a:t>
            </a:r>
            <a:r>
              <a:rPr sz="2400" lang="en-US">
                <a:solidFill>
                  <a:srgbClr val="00002E"/>
                </a:solidFill>
                <a:latin typeface="PT Sans"/>
                <a:ea typeface="PT Sans"/>
                <a:cs typeface="PT Sans"/>
                <a:sym typeface="PT Sans"/>
              </a:rPr>
              <a:t> Software that connects disparate applications and data sources.</a:t>
            </a:r>
          </a:p>
        </p:txBody>
      </p:sp>
      <p:grpSp>
        <p:nvGrpSpPr>
          <p:cNvPr id="135" name="Group 10"/>
          <p:cNvGrpSpPr/>
          <p:nvPr/>
        </p:nvGrpSpPr>
        <p:grpSpPr>
          <a:xfrm rot="0">
            <a:off x="9303096" y="4081615"/>
            <a:ext cx="8162401" cy="5374796"/>
            <a:chOff x="0" y="0"/>
            <a:chExt cx="10883202" cy="7166394"/>
          </a:xfrm>
        </p:grpSpPr>
        <p:sp>
          <p:nvSpPr>
            <p:cNvPr id="1048731" name="Freeform 11"/>
            <p:cNvSpPr/>
            <p:nvPr/>
          </p:nvSpPr>
          <p:spPr>
            <a:xfrm rot="0" flipH="0" flipV="0">
              <a:off x="0" y="0"/>
              <a:ext cx="10883138" cy="7166356"/>
            </a:xfrm>
            <a:custGeom>
              <a:avLst/>
              <a:ahLst/>
              <a:rect l="l" t="t" r="r" b="b"/>
              <a:pathLst>
                <a:path w="10883138" h="7166356">
                  <a:moveTo>
                    <a:pt x="0" y="957453"/>
                  </a:moveTo>
                  <a:cubicBezTo>
                    <a:pt x="0" y="428752"/>
                    <a:pt x="428752" y="0"/>
                    <a:pt x="957453" y="0"/>
                  </a:cubicBezTo>
                  <a:lnTo>
                    <a:pt x="9925685" y="0"/>
                  </a:lnTo>
                  <a:cubicBezTo>
                    <a:pt x="10454513" y="0"/>
                    <a:pt x="10883138" y="428752"/>
                    <a:pt x="10883138" y="957453"/>
                  </a:cubicBezTo>
                  <a:lnTo>
                    <a:pt x="10883138" y="6208903"/>
                  </a:lnTo>
                  <a:cubicBezTo>
                    <a:pt x="10883138" y="6737731"/>
                    <a:pt x="10454386" y="7166356"/>
                    <a:pt x="9925685" y="7166356"/>
                  </a:cubicBezTo>
                  <a:lnTo>
                    <a:pt x="957453" y="7166356"/>
                  </a:lnTo>
                  <a:cubicBezTo>
                    <a:pt x="428752" y="7166356"/>
                    <a:pt x="0" y="6737731"/>
                    <a:pt x="0" y="6208903"/>
                  </a:cubicBezTo>
                  <a:close/>
                </a:path>
              </a:pathLst>
            </a:custGeom>
            <a:solidFill>
              <a:srgbClr val="2D4DF2">
                <a:alpha val="56078"/>
              </a:srgbClr>
            </a:solidFill>
          </p:spPr>
        </p:sp>
      </p:grpSp>
      <p:sp>
        <p:nvSpPr>
          <p:cNvPr id="1048732" name="TextBox 12"/>
          <p:cNvSpPr txBox="1"/>
          <p:nvPr/>
        </p:nvSpPr>
        <p:spPr>
          <a:xfrm rot="0">
            <a:off x="9602248" y="4295023"/>
            <a:ext cx="7732204" cy="645160"/>
          </a:xfrm>
          <a:prstGeom prst="rect"/>
        </p:spPr>
        <p:txBody>
          <a:bodyPr anchor="t" bIns="0" lIns="0" rIns="0" rtlCol="0" tIns="0">
            <a:spAutoFit/>
          </a:bodyPr>
          <a:p>
            <a:pPr algn="l">
              <a:lnSpc>
                <a:spcPts val="5080"/>
              </a:lnSpc>
            </a:pPr>
            <a:r>
              <a:rPr b="1" sz="3400" lang="en-US">
                <a:solidFill>
                  <a:srgbClr val="FFFFFF"/>
                </a:solidFill>
                <a:latin typeface="Nunito Bold"/>
                <a:ea typeface="Nunito Bold"/>
                <a:cs typeface="Nunito Bold"/>
                <a:sym typeface="Nunito Bold"/>
              </a:rPr>
              <a:t>Software Development Lifecycle</a:t>
            </a:r>
          </a:p>
        </p:txBody>
      </p:sp>
      <p:sp>
        <p:nvSpPr>
          <p:cNvPr id="1048733" name="TextBox 13"/>
          <p:cNvSpPr txBox="1"/>
          <p:nvPr/>
        </p:nvSpPr>
        <p:spPr>
          <a:xfrm rot="0">
            <a:off x="9602238" y="5036344"/>
            <a:ext cx="7564203" cy="1779270"/>
          </a:xfrm>
          <a:prstGeom prst="rect"/>
        </p:spPr>
        <p:txBody>
          <a:bodyPr anchor="t" bIns="0" lIns="0" rIns="0" rtlCol="0" tIns="0">
            <a:spAutoFit/>
          </a:bodyPr>
          <a:p>
            <a:pPr algn="l">
              <a:lnSpc>
                <a:spcPts val="4670"/>
              </a:lnSpc>
            </a:pPr>
            <a:r>
              <a:rPr sz="2400" lang="en-US">
                <a:solidFill>
                  <a:srgbClr val="FFFFFF"/>
                </a:solidFill>
                <a:latin typeface="PT Sans"/>
                <a:ea typeface="PT Sans"/>
                <a:cs typeface="PT Sans"/>
                <a:sym typeface="PT Sans"/>
              </a:rPr>
              <a:t>Understanding the SDLC helps BAs effectively participate in project stages, from requirements gathering to deployment and maintenance.</a:t>
            </a:r>
          </a:p>
        </p:txBody>
      </p:sp>
      <p:sp>
        <p:nvSpPr>
          <p:cNvPr id="1048734" name="TextBox 14"/>
          <p:cNvSpPr txBox="1"/>
          <p:nvPr/>
        </p:nvSpPr>
        <p:spPr>
          <a:xfrm rot="0">
            <a:off x="9602238" y="6741909"/>
            <a:ext cx="7564203" cy="2372360"/>
          </a:xfrm>
          <a:prstGeom prst="rect"/>
        </p:spPr>
        <p:txBody>
          <a:bodyPr anchor="t" bIns="0" lIns="0" rIns="0" rtlCol="0" tIns="0">
            <a:spAutoFit/>
          </a:bodyPr>
          <a:p>
            <a:pPr algn="l" indent="-289560" lvl="1" marL="579120">
              <a:lnSpc>
                <a:spcPts val="4670"/>
              </a:lnSpc>
              <a:buFont typeface="Arial"/>
              <a:buChar char="•"/>
            </a:pPr>
            <a:r>
              <a:rPr sz="2400" lang="en-US">
                <a:solidFill>
                  <a:srgbClr val="FFFFFF"/>
                </a:solidFill>
                <a:latin typeface="PT Sans"/>
                <a:ea typeface="PT Sans"/>
                <a:cs typeface="PT Sans"/>
                <a:sym typeface="PT Sans"/>
              </a:rPr>
              <a:t>Planning &amp; Analysis</a:t>
            </a:r>
          </a:p>
          <a:p>
            <a:pPr algn="l" indent="-289560" lvl="1" marL="579120">
              <a:lnSpc>
                <a:spcPts val="4670"/>
              </a:lnSpc>
              <a:buFont typeface="Arial"/>
              <a:buChar char="•"/>
            </a:pPr>
            <a:r>
              <a:rPr sz="2400" lang="en-US">
                <a:solidFill>
                  <a:srgbClr val="FFFFFF"/>
                </a:solidFill>
                <a:latin typeface="PT Sans"/>
                <a:ea typeface="PT Sans"/>
                <a:cs typeface="PT Sans"/>
                <a:sym typeface="PT Sans"/>
              </a:rPr>
              <a:t>Design &amp; Development</a:t>
            </a:r>
          </a:p>
          <a:p>
            <a:pPr algn="l" indent="-289560" lvl="1" marL="579120">
              <a:lnSpc>
                <a:spcPts val="4670"/>
              </a:lnSpc>
              <a:buFont typeface="Arial"/>
              <a:buChar char="•"/>
            </a:pPr>
            <a:r>
              <a:rPr sz="2400" lang="en-US">
                <a:solidFill>
                  <a:srgbClr val="FFFFFF"/>
                </a:solidFill>
                <a:latin typeface="PT Sans"/>
                <a:ea typeface="PT Sans"/>
                <a:cs typeface="PT Sans"/>
                <a:sym typeface="PT Sans"/>
              </a:rPr>
              <a:t>Testing &amp; Integration</a:t>
            </a:r>
          </a:p>
          <a:p>
            <a:pPr algn="l" indent="-289560" lvl="1" marL="579120">
              <a:lnSpc>
                <a:spcPts val="4670"/>
              </a:lnSpc>
              <a:buFont typeface="Arial"/>
              <a:buChar char="•"/>
            </a:pPr>
            <a:r>
              <a:rPr sz="2400" lang="en-US">
                <a:solidFill>
                  <a:srgbClr val="FFFFFF"/>
                </a:solidFill>
                <a:latin typeface="PT Sans"/>
                <a:ea typeface="PT Sans"/>
                <a:cs typeface="PT Sans"/>
                <a:sym typeface="PT Sans"/>
              </a:rPr>
              <a:t>Deployment &amp; Maintenance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grpSp>
        <p:nvGrpSpPr>
          <p:cNvPr id="139" name="Group 2"/>
          <p:cNvGrpSpPr/>
          <p:nvPr/>
        </p:nvGrpSpPr>
        <p:grpSpPr>
          <a:xfrm rot="0">
            <a:off x="0" y="0"/>
            <a:ext cx="18288000" cy="10287000"/>
            <a:chOff x="0" y="0"/>
            <a:chExt cx="24384000" cy="13716000"/>
          </a:xfrm>
        </p:grpSpPr>
        <p:sp>
          <p:nvSpPr>
            <p:cNvPr id="1048741"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140" name="Group 4"/>
          <p:cNvGrpSpPr/>
          <p:nvPr/>
        </p:nvGrpSpPr>
        <p:grpSpPr>
          <a:xfrm rot="0">
            <a:off x="0" y="0"/>
            <a:ext cx="18288000" cy="10287000"/>
            <a:chOff x="0" y="0"/>
            <a:chExt cx="24384000" cy="13716000"/>
          </a:xfrm>
        </p:grpSpPr>
        <p:sp>
          <p:nvSpPr>
            <p:cNvPr id="1048742"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8743" name="TextBox 6"/>
          <p:cNvSpPr txBox="1"/>
          <p:nvPr/>
        </p:nvSpPr>
        <p:spPr>
          <a:xfrm rot="0">
            <a:off x="1047159" y="1409252"/>
            <a:ext cx="16193395" cy="1066673"/>
          </a:xfrm>
          <a:prstGeom prst="rect"/>
        </p:spPr>
        <p:txBody>
          <a:bodyPr anchor="t" bIns="0" lIns="0" rIns="0" rtlCol="0" tIns="0">
            <a:spAutoFit/>
          </a:bodyPr>
          <a:p>
            <a:pPr algn="l">
              <a:lnSpc>
                <a:spcPts val="8399"/>
              </a:lnSpc>
            </a:pPr>
            <a:r>
              <a:rPr b="1" sz="5599" lang="en-US">
                <a:solidFill>
                  <a:srgbClr val="00002E"/>
                </a:solidFill>
                <a:latin typeface="Nunito Bold"/>
                <a:ea typeface="Nunito Bold"/>
                <a:cs typeface="Nunito Bold"/>
                <a:sym typeface="Nunito Bold"/>
              </a:rPr>
              <a:t>Networking and the Internet: The Connected World</a:t>
            </a:r>
          </a:p>
        </p:txBody>
      </p:sp>
      <p:sp>
        <p:nvSpPr>
          <p:cNvPr id="1048744" name="TextBox 7"/>
          <p:cNvSpPr txBox="1"/>
          <p:nvPr/>
        </p:nvSpPr>
        <p:spPr>
          <a:xfrm rot="0">
            <a:off x="1047159" y="3758213"/>
            <a:ext cx="16193395" cy="1779269"/>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Networking enables computers and devices to communicate and share resources, forming the backbone of modern business operations. The Internet, as the largest global network, facilitates unparalleled connectivity and access to information, transforming how businesses operate and interact with customers.</a:t>
            </a:r>
          </a:p>
        </p:txBody>
      </p:sp>
      <p:grpSp>
        <p:nvGrpSpPr>
          <p:cNvPr id="141" name="Group 8"/>
          <p:cNvGrpSpPr/>
          <p:nvPr/>
        </p:nvGrpSpPr>
        <p:grpSpPr>
          <a:xfrm rot="0">
            <a:off x="1047159" y="5702494"/>
            <a:ext cx="1493044" cy="1493044"/>
            <a:chOff x="0" y="0"/>
            <a:chExt cx="1990725" cy="1990725"/>
          </a:xfrm>
        </p:grpSpPr>
        <p:sp>
          <p:nvSpPr>
            <p:cNvPr id="1048745" name="Freeform 9" descr="preencoded.png"/>
            <p:cNvSpPr/>
            <p:nvPr/>
          </p:nvSpPr>
          <p:spPr>
            <a:xfrm rot="0" flipH="0" flipV="0">
              <a:off x="0" y="0"/>
              <a:ext cx="1990725" cy="1990725"/>
            </a:xfrm>
            <a:custGeom>
              <a:avLst/>
              <a:ahLst/>
              <a:rect l="l" t="t" r="r" b="b"/>
              <a:pathLst>
                <a:path w="1990725" h="1990725">
                  <a:moveTo>
                    <a:pt x="0" y="0"/>
                  </a:moveTo>
                  <a:lnTo>
                    <a:pt x="1990725" y="0"/>
                  </a:lnTo>
                  <a:lnTo>
                    <a:pt x="1990725" y="1990725"/>
                  </a:lnTo>
                  <a:lnTo>
                    <a:pt x="0" y="1990725"/>
                  </a:lnTo>
                  <a:lnTo>
                    <a:pt x="0" y="0"/>
                  </a:lnTo>
                  <a:close/>
                </a:path>
              </a:pathLst>
            </a:custGeom>
            <a:blipFill>
              <a:blip xmlns:r="http://schemas.openxmlformats.org/officeDocument/2006/relationships" r:embed="rId2"/>
              <a:stretch>
                <a:fillRect l="0" t="0" r="0" b="0"/>
              </a:stretch>
            </a:blipFill>
          </p:spPr>
        </p:sp>
      </p:grpSp>
      <p:sp>
        <p:nvSpPr>
          <p:cNvPr id="1048746" name="TextBox 10"/>
          <p:cNvSpPr txBox="1"/>
          <p:nvPr/>
        </p:nvSpPr>
        <p:spPr>
          <a:xfrm rot="0">
            <a:off x="2914202" y="5626294"/>
            <a:ext cx="3281401" cy="1066546"/>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Local Area Networks (LANs)</a:t>
            </a:r>
          </a:p>
        </p:txBody>
      </p:sp>
      <p:sp>
        <p:nvSpPr>
          <p:cNvPr id="1048747" name="TextBox 11"/>
          <p:cNvSpPr txBox="1"/>
          <p:nvPr/>
        </p:nvSpPr>
        <p:spPr>
          <a:xfrm rot="0">
            <a:off x="2914202" y="6590405"/>
            <a:ext cx="3281401" cy="2372360"/>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Connect devices within a limited geographical area, like an office building.</a:t>
            </a:r>
          </a:p>
        </p:txBody>
      </p:sp>
      <p:grpSp>
        <p:nvGrpSpPr>
          <p:cNvPr id="142" name="Group 12"/>
          <p:cNvGrpSpPr/>
          <p:nvPr/>
        </p:nvGrpSpPr>
        <p:grpSpPr>
          <a:xfrm rot="0">
            <a:off x="6569716" y="5702494"/>
            <a:ext cx="1493044" cy="1493044"/>
            <a:chOff x="0" y="0"/>
            <a:chExt cx="1990725" cy="1990725"/>
          </a:xfrm>
        </p:grpSpPr>
        <p:sp>
          <p:nvSpPr>
            <p:cNvPr id="1048748" name="Freeform 13" descr="preencoded.png"/>
            <p:cNvSpPr/>
            <p:nvPr/>
          </p:nvSpPr>
          <p:spPr>
            <a:xfrm rot="0" flipH="0" flipV="0">
              <a:off x="0" y="0"/>
              <a:ext cx="1990725" cy="1990725"/>
            </a:xfrm>
            <a:custGeom>
              <a:avLst/>
              <a:ahLst/>
              <a:rect l="l" t="t" r="r" b="b"/>
              <a:pathLst>
                <a:path w="1990725" h="1990725">
                  <a:moveTo>
                    <a:pt x="0" y="0"/>
                  </a:moveTo>
                  <a:lnTo>
                    <a:pt x="1990725" y="0"/>
                  </a:lnTo>
                  <a:lnTo>
                    <a:pt x="1990725" y="1990725"/>
                  </a:lnTo>
                  <a:lnTo>
                    <a:pt x="0" y="1990725"/>
                  </a:lnTo>
                  <a:lnTo>
                    <a:pt x="0" y="0"/>
                  </a:lnTo>
                  <a:close/>
                </a:path>
              </a:pathLst>
            </a:custGeom>
            <a:blipFill>
              <a:blip xmlns:r="http://schemas.openxmlformats.org/officeDocument/2006/relationships" r:embed="rId3"/>
              <a:stretch>
                <a:fillRect l="0" t="0" r="0" b="0"/>
              </a:stretch>
            </a:blipFill>
          </p:spPr>
        </p:sp>
      </p:grpSp>
      <p:sp>
        <p:nvSpPr>
          <p:cNvPr id="1048749" name="TextBox 14"/>
          <p:cNvSpPr txBox="1"/>
          <p:nvPr/>
        </p:nvSpPr>
        <p:spPr>
          <a:xfrm rot="0">
            <a:off x="8436769" y="5626294"/>
            <a:ext cx="3281401" cy="1066546"/>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Wide Area Networks (WANs)</a:t>
            </a:r>
          </a:p>
        </p:txBody>
      </p:sp>
      <p:sp>
        <p:nvSpPr>
          <p:cNvPr id="1048750" name="TextBox 15"/>
          <p:cNvSpPr txBox="1"/>
          <p:nvPr/>
        </p:nvSpPr>
        <p:spPr>
          <a:xfrm rot="0">
            <a:off x="8436769" y="6590405"/>
            <a:ext cx="3281401" cy="2372360"/>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Span large geographical areas, connecting multiple LANs over long distances.</a:t>
            </a:r>
          </a:p>
        </p:txBody>
      </p:sp>
      <p:grpSp>
        <p:nvGrpSpPr>
          <p:cNvPr id="143" name="Group 16"/>
          <p:cNvGrpSpPr/>
          <p:nvPr/>
        </p:nvGrpSpPr>
        <p:grpSpPr>
          <a:xfrm rot="0">
            <a:off x="12092283" y="5702494"/>
            <a:ext cx="1493044" cy="1493044"/>
            <a:chOff x="0" y="0"/>
            <a:chExt cx="1990725" cy="1990725"/>
          </a:xfrm>
        </p:grpSpPr>
        <p:sp>
          <p:nvSpPr>
            <p:cNvPr id="1048751" name="Freeform 17" descr="preencoded.png"/>
            <p:cNvSpPr/>
            <p:nvPr/>
          </p:nvSpPr>
          <p:spPr>
            <a:xfrm rot="0" flipH="0" flipV="0">
              <a:off x="0" y="0"/>
              <a:ext cx="1990725" cy="1990725"/>
            </a:xfrm>
            <a:custGeom>
              <a:avLst/>
              <a:ahLst/>
              <a:rect l="l" t="t" r="r" b="b"/>
              <a:pathLst>
                <a:path w="1990725" h="1990725">
                  <a:moveTo>
                    <a:pt x="0" y="0"/>
                  </a:moveTo>
                  <a:lnTo>
                    <a:pt x="1990725" y="0"/>
                  </a:lnTo>
                  <a:lnTo>
                    <a:pt x="1990725" y="1990725"/>
                  </a:lnTo>
                  <a:lnTo>
                    <a:pt x="0" y="1990725"/>
                  </a:lnTo>
                  <a:lnTo>
                    <a:pt x="0" y="0"/>
                  </a:lnTo>
                  <a:close/>
                </a:path>
              </a:pathLst>
            </a:custGeom>
            <a:blipFill>
              <a:blip xmlns:r="http://schemas.openxmlformats.org/officeDocument/2006/relationships" r:embed="rId4"/>
              <a:stretch>
                <a:fillRect l="0" t="0" r="0" b="0"/>
              </a:stretch>
            </a:blipFill>
          </p:spPr>
        </p:sp>
      </p:grpSp>
      <p:sp>
        <p:nvSpPr>
          <p:cNvPr id="1048752" name="TextBox 18"/>
          <p:cNvSpPr txBox="1"/>
          <p:nvPr/>
        </p:nvSpPr>
        <p:spPr>
          <a:xfrm rot="0">
            <a:off x="13959335" y="5626294"/>
            <a:ext cx="3281401" cy="515998"/>
          </a:xfrm>
          <a:prstGeom prst="rect"/>
        </p:spPr>
        <p:txBody>
          <a:bodyPr anchor="t" bIns="0" lIns="0" rIns="0" rtlCol="0" tIns="0">
            <a:spAutoFit/>
          </a:bodyPr>
          <a:p>
            <a:pPr algn="l">
              <a:lnSpc>
                <a:spcPts val="4199"/>
              </a:lnSpc>
            </a:pPr>
            <a:r>
              <a:rPr b="1" sz="2799" lang="en-US">
                <a:solidFill>
                  <a:srgbClr val="00002E"/>
                </a:solidFill>
                <a:latin typeface="Nunito Bold"/>
                <a:ea typeface="Nunito Bold"/>
                <a:cs typeface="Nunito Bold"/>
                <a:sym typeface="Nunito Bold"/>
              </a:rPr>
              <a:t>The Internet</a:t>
            </a:r>
          </a:p>
        </p:txBody>
      </p:sp>
      <p:sp>
        <p:nvSpPr>
          <p:cNvPr id="1048753" name="TextBox 19"/>
          <p:cNvSpPr txBox="1"/>
          <p:nvPr/>
        </p:nvSpPr>
        <p:spPr>
          <a:xfrm rot="0">
            <a:off x="13959335" y="6150473"/>
            <a:ext cx="3281401" cy="2965450"/>
          </a:xfrm>
          <a:prstGeom prst="rect"/>
        </p:spPr>
        <p:txBody>
          <a:bodyPr anchor="t" bIns="0" lIns="0" rIns="0" rtlCol="0" tIns="0">
            <a:spAutoFit/>
          </a:bodyPr>
          <a:p>
            <a:pPr algn="l">
              <a:lnSpc>
                <a:spcPts val="4670"/>
              </a:lnSpc>
            </a:pPr>
            <a:r>
              <a:rPr sz="2400" lang="en-US">
                <a:solidFill>
                  <a:srgbClr val="00002E"/>
                </a:solidFill>
                <a:latin typeface="PT Sans"/>
                <a:ea typeface="PT Sans"/>
                <a:cs typeface="PT Sans"/>
                <a:sym typeface="PT Sans"/>
              </a:rPr>
              <a:t>A global system of interconnected computer networks that uses the standard Internet protocol suite.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grpSp>
        <p:nvGrpSpPr>
          <p:cNvPr id="147" name="Group 2"/>
          <p:cNvGrpSpPr/>
          <p:nvPr/>
        </p:nvGrpSpPr>
        <p:grpSpPr>
          <a:xfrm rot="0">
            <a:off x="0" y="0"/>
            <a:ext cx="18288000" cy="10287000"/>
            <a:chOff x="0" y="0"/>
            <a:chExt cx="24384000" cy="13716000"/>
          </a:xfrm>
        </p:grpSpPr>
        <p:sp>
          <p:nvSpPr>
            <p:cNvPr id="1048760" name="Freeform 3" descr="preencoded.png"/>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lnTo>
                    <a:pt x="0" y="0"/>
                  </a:lnTo>
                  <a:close/>
                </a:path>
              </a:pathLst>
            </a:custGeom>
            <a:blipFill>
              <a:blip xmlns:r="http://schemas.openxmlformats.org/officeDocument/2006/relationships" r:embed="rId1"/>
              <a:stretch>
                <a:fillRect l="0" t="0" r="0" b="0"/>
              </a:stretch>
            </a:blipFill>
          </p:spPr>
        </p:sp>
      </p:grpSp>
      <p:grpSp>
        <p:nvGrpSpPr>
          <p:cNvPr id="148" name="Group 4"/>
          <p:cNvGrpSpPr/>
          <p:nvPr/>
        </p:nvGrpSpPr>
        <p:grpSpPr>
          <a:xfrm rot="0">
            <a:off x="0" y="0"/>
            <a:ext cx="18288000" cy="10287000"/>
            <a:chOff x="0" y="0"/>
            <a:chExt cx="24384000" cy="13716000"/>
          </a:xfrm>
        </p:grpSpPr>
        <p:sp>
          <p:nvSpPr>
            <p:cNvPr id="1048761" name="Freeform 5"/>
            <p:cNvSpPr/>
            <p:nvPr/>
          </p:nvSpPr>
          <p:spPr>
            <a:xfrm rot="0" flipH="0" flipV="0">
              <a:off x="0" y="0"/>
              <a:ext cx="24384000" cy="13716000"/>
            </a:xfrm>
            <a:custGeom>
              <a:avLst/>
              <a:ah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sp>
      </p:grpSp>
      <p:sp>
        <p:nvSpPr>
          <p:cNvPr id="1048762" name="TextBox 6"/>
          <p:cNvSpPr txBox="1"/>
          <p:nvPr/>
        </p:nvSpPr>
        <p:spPr>
          <a:xfrm rot="0">
            <a:off x="1862004" y="781079"/>
            <a:ext cx="12997796" cy="804926"/>
          </a:xfrm>
          <a:prstGeom prst="rect"/>
        </p:spPr>
        <p:txBody>
          <a:bodyPr anchor="t" bIns="0" lIns="0" rIns="0" rtlCol="0" tIns="0">
            <a:spAutoFit/>
          </a:bodyPr>
          <a:p>
            <a:pPr algn="l">
              <a:lnSpc>
                <a:spcPts val="6338"/>
              </a:lnSpc>
            </a:pPr>
            <a:r>
              <a:rPr b="1" sz="4200" lang="en-US">
                <a:solidFill>
                  <a:srgbClr val="00002E"/>
                </a:solidFill>
                <a:latin typeface="Nunito Bold"/>
                <a:ea typeface="Nunito Bold"/>
                <a:cs typeface="Nunito Bold"/>
                <a:sym typeface="Nunito Bold"/>
              </a:rPr>
              <a:t>Database Management Systems (DBMS)</a:t>
            </a:r>
          </a:p>
        </p:txBody>
      </p:sp>
      <p:sp>
        <p:nvSpPr>
          <p:cNvPr id="1048763" name="TextBox 7"/>
          <p:cNvSpPr txBox="1"/>
          <p:nvPr/>
        </p:nvSpPr>
        <p:spPr>
          <a:xfrm rot="0">
            <a:off x="1861985" y="1814808"/>
            <a:ext cx="14563801" cy="1146048"/>
          </a:xfrm>
          <a:prstGeom prst="rect"/>
        </p:spPr>
        <p:txBody>
          <a:bodyPr anchor="t" bIns="0" lIns="0" rIns="0" rtlCol="0" tIns="0">
            <a:spAutoFit/>
          </a:bodyPr>
          <a:p>
            <a:pPr algn="l">
              <a:lnSpc>
                <a:spcPts val="3008"/>
              </a:lnSpc>
            </a:pPr>
            <a:r>
              <a:rPr sz="2000" lang="en-US">
                <a:solidFill>
                  <a:srgbClr val="00002E"/>
                </a:solidFill>
                <a:latin typeface="PT Sans"/>
                <a:ea typeface="PT Sans"/>
                <a:cs typeface="PT Sans"/>
                <a:sym typeface="PT Sans"/>
              </a:rPr>
              <a:t>A Database Management System (DBMS) is software that allows users to define, create, maintain, and control access to a database. It acts as an interface between the database and end-users or application programs, ensuring data integrity, security, and efficient retrieval. Understanding DBMS is crucial for managing business information effectively.</a:t>
            </a:r>
          </a:p>
        </p:txBody>
      </p:sp>
      <p:sp>
        <p:nvSpPr>
          <p:cNvPr id="1048764" name="TextBox 8"/>
          <p:cNvSpPr txBox="1"/>
          <p:nvPr/>
        </p:nvSpPr>
        <p:spPr>
          <a:xfrm rot="0">
            <a:off x="1861985" y="3911946"/>
            <a:ext cx="3383404" cy="462077"/>
          </a:xfrm>
          <a:prstGeom prst="rect"/>
        </p:spPr>
        <p:txBody>
          <a:bodyPr anchor="t" bIns="0" lIns="0" rIns="0" rtlCol="0" tIns="0">
            <a:spAutoFit/>
          </a:bodyPr>
          <a:p>
            <a:pPr algn="l">
              <a:lnSpc>
                <a:spcPts val="3618"/>
              </a:lnSpc>
            </a:pPr>
            <a:r>
              <a:rPr b="1" sz="2400" lang="en-US">
                <a:solidFill>
                  <a:srgbClr val="00002E"/>
                </a:solidFill>
                <a:latin typeface="Nunito Bold"/>
                <a:ea typeface="Nunito Bold"/>
                <a:cs typeface="Nunito Bold"/>
                <a:sym typeface="Nunito Bold"/>
              </a:rPr>
              <a:t>Key Functions of DBMS</a:t>
            </a:r>
          </a:p>
        </p:txBody>
      </p:sp>
      <p:sp>
        <p:nvSpPr>
          <p:cNvPr id="1048765" name="TextBox 9"/>
          <p:cNvSpPr txBox="1"/>
          <p:nvPr/>
        </p:nvSpPr>
        <p:spPr>
          <a:xfrm rot="0">
            <a:off x="1861985" y="4456509"/>
            <a:ext cx="4741802" cy="4966208"/>
          </a:xfrm>
          <a:prstGeom prst="rect"/>
        </p:spPr>
        <p:txBody>
          <a:bodyPr anchor="t" bIns="0" lIns="0" rIns="0" rtlCol="0" tIns="0">
            <a:spAutoFit/>
          </a:bodyPr>
          <a:p>
            <a:pPr algn="l">
              <a:lnSpc>
                <a:spcPts val="3008"/>
              </a:lnSpc>
            </a:pPr>
            <a:r>
              <a:rPr b="1" sz="2000" lang="en-US">
                <a:solidFill>
                  <a:srgbClr val="00002E"/>
                </a:solidFill>
                <a:latin typeface="PT Sans Bold"/>
                <a:ea typeface="PT Sans Bold"/>
                <a:cs typeface="PT Sans Bold"/>
                <a:sym typeface="PT Sans Bold"/>
              </a:rPr>
              <a:t>Data Storage &amp; Retrieval:</a:t>
            </a:r>
            <a:r>
              <a:rPr sz="2000" lang="en-US">
                <a:solidFill>
                  <a:srgbClr val="00002E"/>
                </a:solidFill>
                <a:latin typeface="PT Sans"/>
                <a:ea typeface="PT Sans"/>
                <a:cs typeface="PT Sans"/>
                <a:sym typeface="PT Sans"/>
              </a:rPr>
              <a:t> Efficiently stores and retrieves large volumes of data.</a:t>
            </a:r>
            <a:endParaRPr sz="2400"/>
          </a:p>
          <a:p>
            <a:pPr algn="l">
              <a:lnSpc>
                <a:spcPts val="3008"/>
              </a:lnSpc>
            </a:pPr>
            <a:r>
              <a:rPr b="1" sz="2000" lang="en-US">
                <a:solidFill>
                  <a:srgbClr val="00002E"/>
                </a:solidFill>
                <a:latin typeface="PT Sans Bold"/>
                <a:ea typeface="PT Sans Bold"/>
                <a:cs typeface="PT Sans Bold"/>
                <a:sym typeface="PT Sans Bold"/>
              </a:rPr>
              <a:t>Data Integrity:</a:t>
            </a:r>
            <a:r>
              <a:rPr sz="2000" lang="en-US">
                <a:solidFill>
                  <a:srgbClr val="00002E"/>
                </a:solidFill>
                <a:latin typeface="PT Sans"/>
                <a:ea typeface="PT Sans"/>
                <a:cs typeface="PT Sans"/>
                <a:sym typeface="PT Sans"/>
              </a:rPr>
              <a:t> Ensures data accuracy and consistency through validation rules.</a:t>
            </a:r>
            <a:endParaRPr sz="2400"/>
          </a:p>
          <a:p>
            <a:pPr algn="l">
              <a:lnSpc>
                <a:spcPts val="3008"/>
              </a:lnSpc>
            </a:pPr>
            <a:r>
              <a:rPr b="1" sz="2000" lang="en-US">
                <a:solidFill>
                  <a:srgbClr val="00002E"/>
                </a:solidFill>
                <a:latin typeface="PT Sans Bold"/>
                <a:ea typeface="PT Sans Bold"/>
                <a:cs typeface="PT Sans Bold"/>
                <a:sym typeface="PT Sans Bold"/>
              </a:rPr>
              <a:t>Data Security:</a:t>
            </a:r>
            <a:r>
              <a:rPr sz="2000" lang="en-US">
                <a:solidFill>
                  <a:srgbClr val="00002E"/>
                </a:solidFill>
                <a:latin typeface="PT Sans"/>
                <a:ea typeface="PT Sans"/>
                <a:cs typeface="PT Sans"/>
                <a:sym typeface="PT Sans"/>
              </a:rPr>
              <a:t> Provides mechanisms for access control and protection against unauthorized access.</a:t>
            </a:r>
            <a:endParaRPr sz="2400"/>
          </a:p>
          <a:p>
            <a:pPr algn="l">
              <a:lnSpc>
                <a:spcPts val="3008"/>
              </a:lnSpc>
            </a:pPr>
            <a:r>
              <a:rPr b="1" sz="2000" lang="en-US">
                <a:solidFill>
                  <a:srgbClr val="00002E"/>
                </a:solidFill>
                <a:latin typeface="PT Sans Bold"/>
                <a:ea typeface="PT Sans Bold"/>
                <a:cs typeface="PT Sans Bold"/>
                <a:sym typeface="PT Sans Bold"/>
              </a:rPr>
              <a:t>Concurrency Control:</a:t>
            </a:r>
            <a:r>
              <a:rPr sz="2000" lang="en-US">
                <a:solidFill>
                  <a:srgbClr val="00002E"/>
                </a:solidFill>
                <a:latin typeface="PT Sans"/>
                <a:ea typeface="PT Sans"/>
                <a:cs typeface="PT Sans"/>
                <a:sym typeface="PT Sans"/>
              </a:rPr>
              <a:t> Manages simultaneous access by multiple users without data corruption.</a:t>
            </a:r>
            <a:endParaRPr sz="2400"/>
          </a:p>
          <a:p>
            <a:pPr algn="l">
              <a:lnSpc>
                <a:spcPts val="3008"/>
              </a:lnSpc>
            </a:pPr>
            <a:r>
              <a:rPr b="1" sz="2000" lang="en-US">
                <a:solidFill>
                  <a:srgbClr val="00002E"/>
                </a:solidFill>
                <a:latin typeface="PT Sans Bold"/>
                <a:ea typeface="PT Sans Bold"/>
                <a:cs typeface="PT Sans Bold"/>
                <a:sym typeface="PT Sans Bold"/>
              </a:rPr>
              <a:t>Backup &amp; Recovery:</a:t>
            </a:r>
            <a:r>
              <a:rPr sz="2000" lang="en-US">
                <a:solidFill>
                  <a:srgbClr val="00002E"/>
                </a:solidFill>
                <a:latin typeface="PT Sans"/>
                <a:ea typeface="PT Sans"/>
                <a:cs typeface="PT Sans"/>
                <a:sym typeface="PT Sans"/>
              </a:rPr>
              <a:t> Tools for data backup and restoration in case of system failures.</a:t>
            </a:r>
          </a:p>
        </p:txBody>
      </p:sp>
      <p:grpSp>
        <p:nvGrpSpPr>
          <p:cNvPr id="149" name="Group 10"/>
          <p:cNvGrpSpPr/>
          <p:nvPr/>
        </p:nvGrpSpPr>
        <p:grpSpPr>
          <a:xfrm rot="0">
            <a:off x="7160266" y="3220193"/>
            <a:ext cx="9274978" cy="4931569"/>
            <a:chOff x="0" y="0"/>
            <a:chExt cx="12366638" cy="6575425"/>
          </a:xfrm>
        </p:grpSpPr>
        <p:sp>
          <p:nvSpPr>
            <p:cNvPr id="1048766" name="Freeform 11" descr="preencoded.png"/>
            <p:cNvSpPr/>
            <p:nvPr/>
          </p:nvSpPr>
          <p:spPr>
            <a:xfrm rot="0" flipH="0" flipV="0">
              <a:off x="0" y="0"/>
              <a:ext cx="12366625" cy="6575425"/>
            </a:xfrm>
            <a:custGeom>
              <a:avLst/>
              <a:ahLst/>
              <a:rect l="l" t="t" r="r" b="b"/>
              <a:pathLst>
                <a:path w="12366625" h="6575425">
                  <a:moveTo>
                    <a:pt x="0" y="0"/>
                  </a:moveTo>
                  <a:lnTo>
                    <a:pt x="12366625" y="0"/>
                  </a:lnTo>
                  <a:lnTo>
                    <a:pt x="12366625" y="6575425"/>
                  </a:lnTo>
                  <a:lnTo>
                    <a:pt x="0" y="6575425"/>
                  </a:lnTo>
                  <a:lnTo>
                    <a:pt x="0" y="0"/>
                  </a:lnTo>
                  <a:close/>
                </a:path>
              </a:pathLst>
            </a:custGeom>
            <a:blipFill>
              <a:blip xmlns:r="http://schemas.openxmlformats.org/officeDocument/2006/relationships" r:embed="rId2"/>
              <a:stretch>
                <a:fillRect l="0" t="0" r="0" b="-22"/>
              </a:stretch>
            </a:blipFill>
          </p:spPr>
        </p:sp>
      </p:grpSp>
      <p:grpSp>
        <p:nvGrpSpPr>
          <p:cNvPr id="150" name="Group 12"/>
          <p:cNvGrpSpPr/>
          <p:nvPr/>
        </p:nvGrpSpPr>
        <p:grpSpPr>
          <a:xfrm rot="0">
            <a:off x="8222456" y="8189862"/>
            <a:ext cx="224399" cy="224399"/>
            <a:chOff x="0" y="0"/>
            <a:chExt cx="299199" cy="299199"/>
          </a:xfrm>
        </p:grpSpPr>
        <p:sp>
          <p:nvSpPr>
            <p:cNvPr id="1048767" name="Freeform 13"/>
            <p:cNvSpPr/>
            <p:nvPr/>
          </p:nvSpPr>
          <p:spPr>
            <a:xfrm rot="0" flipH="0" flipV="0">
              <a:off x="0" y="0"/>
              <a:ext cx="299212" cy="299212"/>
            </a:xfrm>
            <a:custGeom>
              <a:avLst/>
              <a:ahLst/>
              <a:rect l="l" t="t" r="r" b="b"/>
              <a:pathLst>
                <a:path w="299212" h="299212">
                  <a:moveTo>
                    <a:pt x="0" y="30480"/>
                  </a:moveTo>
                  <a:cubicBezTo>
                    <a:pt x="0" y="13716"/>
                    <a:pt x="13716" y="0"/>
                    <a:pt x="30480" y="0"/>
                  </a:cubicBezTo>
                  <a:lnTo>
                    <a:pt x="268732" y="0"/>
                  </a:lnTo>
                  <a:cubicBezTo>
                    <a:pt x="285623" y="0"/>
                    <a:pt x="299212" y="13716"/>
                    <a:pt x="299212" y="30480"/>
                  </a:cubicBezTo>
                  <a:lnTo>
                    <a:pt x="299212" y="268732"/>
                  </a:lnTo>
                  <a:cubicBezTo>
                    <a:pt x="299212" y="285623"/>
                    <a:pt x="285496" y="299212"/>
                    <a:pt x="268732" y="299212"/>
                  </a:cubicBezTo>
                  <a:lnTo>
                    <a:pt x="30480" y="299212"/>
                  </a:lnTo>
                  <a:cubicBezTo>
                    <a:pt x="13589" y="299212"/>
                    <a:pt x="0" y="285496"/>
                    <a:pt x="0" y="268732"/>
                  </a:cubicBezTo>
                  <a:close/>
                </a:path>
              </a:pathLst>
            </a:custGeom>
            <a:solidFill>
              <a:srgbClr val="040F48"/>
            </a:solidFill>
          </p:spPr>
        </p:sp>
      </p:grpSp>
      <p:sp>
        <p:nvSpPr>
          <p:cNvPr id="1048768" name="TextBox 14"/>
          <p:cNvSpPr txBox="1"/>
          <p:nvPr/>
        </p:nvSpPr>
        <p:spPr>
          <a:xfrm rot="0">
            <a:off x="8522808" y="8189862"/>
            <a:ext cx="2707196" cy="274320"/>
          </a:xfrm>
          <a:prstGeom prst="rect"/>
        </p:spPr>
        <p:txBody>
          <a:bodyPr anchor="t" bIns="0" lIns="0" rIns="0" rtlCol="0" tIns="0">
            <a:spAutoFit/>
          </a:bodyPr>
          <a:p>
            <a:pPr algn="l">
              <a:lnSpc>
                <a:spcPts val="2160"/>
              </a:lnSpc>
            </a:pPr>
            <a:r>
              <a:rPr sz="1800" lang="en-US">
                <a:solidFill>
                  <a:srgbClr val="00002E"/>
                </a:solidFill>
                <a:latin typeface="PT Sans"/>
                <a:ea typeface="PT Sans"/>
                <a:cs typeface="PT Sans"/>
                <a:sym typeface="PT Sans"/>
              </a:rPr>
              <a:t>Relational DBMS</a:t>
            </a:r>
          </a:p>
        </p:txBody>
      </p:sp>
      <p:grpSp>
        <p:nvGrpSpPr>
          <p:cNvPr id="151" name="Group 15"/>
          <p:cNvGrpSpPr/>
          <p:nvPr/>
        </p:nvGrpSpPr>
        <p:grpSpPr>
          <a:xfrm rot="0">
            <a:off x="11005842" y="8189862"/>
            <a:ext cx="224399" cy="224399"/>
            <a:chOff x="0" y="0"/>
            <a:chExt cx="299199" cy="299199"/>
          </a:xfrm>
        </p:grpSpPr>
        <p:sp>
          <p:nvSpPr>
            <p:cNvPr id="1048769" name="Freeform 16"/>
            <p:cNvSpPr/>
            <p:nvPr/>
          </p:nvSpPr>
          <p:spPr>
            <a:xfrm rot="0" flipH="0" flipV="0">
              <a:off x="0" y="0"/>
              <a:ext cx="299212" cy="299212"/>
            </a:xfrm>
            <a:custGeom>
              <a:avLst/>
              <a:ahLst/>
              <a:rect l="l" t="t" r="r" b="b"/>
              <a:pathLst>
                <a:path w="299212" h="299212">
                  <a:moveTo>
                    <a:pt x="0" y="30480"/>
                  </a:moveTo>
                  <a:cubicBezTo>
                    <a:pt x="0" y="13716"/>
                    <a:pt x="13716" y="0"/>
                    <a:pt x="30480" y="0"/>
                  </a:cubicBezTo>
                  <a:lnTo>
                    <a:pt x="268732" y="0"/>
                  </a:lnTo>
                  <a:cubicBezTo>
                    <a:pt x="285623" y="0"/>
                    <a:pt x="299212" y="13716"/>
                    <a:pt x="299212" y="30480"/>
                  </a:cubicBezTo>
                  <a:lnTo>
                    <a:pt x="299212" y="268732"/>
                  </a:lnTo>
                  <a:cubicBezTo>
                    <a:pt x="299212" y="285623"/>
                    <a:pt x="285496" y="299212"/>
                    <a:pt x="268732" y="299212"/>
                  </a:cubicBezTo>
                  <a:lnTo>
                    <a:pt x="30480" y="299212"/>
                  </a:lnTo>
                  <a:cubicBezTo>
                    <a:pt x="13589" y="299212"/>
                    <a:pt x="0" y="285496"/>
                    <a:pt x="0" y="268732"/>
                  </a:cubicBezTo>
                  <a:close/>
                </a:path>
              </a:pathLst>
            </a:custGeom>
            <a:solidFill>
              <a:srgbClr val="0C29BF"/>
            </a:solidFill>
          </p:spPr>
        </p:sp>
      </p:grpSp>
      <p:sp>
        <p:nvSpPr>
          <p:cNvPr id="1048770" name="TextBox 17"/>
          <p:cNvSpPr txBox="1"/>
          <p:nvPr/>
        </p:nvSpPr>
        <p:spPr>
          <a:xfrm rot="0">
            <a:off x="11306223" y="8189852"/>
            <a:ext cx="2388603" cy="274320"/>
          </a:xfrm>
          <a:prstGeom prst="rect"/>
        </p:spPr>
        <p:txBody>
          <a:bodyPr anchor="t" bIns="0" lIns="0" rIns="0" rtlCol="0" tIns="0">
            <a:spAutoFit/>
          </a:bodyPr>
          <a:p>
            <a:pPr algn="l">
              <a:lnSpc>
                <a:spcPts val="2160"/>
              </a:lnSpc>
            </a:pPr>
            <a:r>
              <a:rPr sz="1800" lang="en-US">
                <a:solidFill>
                  <a:srgbClr val="00002E"/>
                </a:solidFill>
                <a:latin typeface="PT Sans"/>
                <a:ea typeface="PT Sans"/>
                <a:cs typeface="PT Sans"/>
                <a:sym typeface="PT Sans"/>
              </a:rPr>
              <a:t>NoSQL DBMS</a:t>
            </a:r>
          </a:p>
        </p:txBody>
      </p:sp>
      <p:grpSp>
        <p:nvGrpSpPr>
          <p:cNvPr id="152" name="Group 18"/>
          <p:cNvGrpSpPr/>
          <p:nvPr/>
        </p:nvGrpSpPr>
        <p:grpSpPr>
          <a:xfrm rot="0">
            <a:off x="13470579" y="8189862"/>
            <a:ext cx="224399" cy="224399"/>
            <a:chOff x="0" y="0"/>
            <a:chExt cx="299199" cy="299199"/>
          </a:xfrm>
        </p:grpSpPr>
        <p:sp>
          <p:nvSpPr>
            <p:cNvPr id="1048771" name="Freeform 19"/>
            <p:cNvSpPr/>
            <p:nvPr/>
          </p:nvSpPr>
          <p:spPr>
            <a:xfrm rot="0" flipH="0" flipV="0">
              <a:off x="0" y="0"/>
              <a:ext cx="299212" cy="299212"/>
            </a:xfrm>
            <a:custGeom>
              <a:avLst/>
              <a:ahLst/>
              <a:rect l="l" t="t" r="r" b="b"/>
              <a:pathLst>
                <a:path w="299212" h="299212">
                  <a:moveTo>
                    <a:pt x="0" y="30480"/>
                  </a:moveTo>
                  <a:cubicBezTo>
                    <a:pt x="0" y="13716"/>
                    <a:pt x="13716" y="0"/>
                    <a:pt x="30480" y="0"/>
                  </a:cubicBezTo>
                  <a:lnTo>
                    <a:pt x="268732" y="0"/>
                  </a:lnTo>
                  <a:cubicBezTo>
                    <a:pt x="285623" y="0"/>
                    <a:pt x="299212" y="13716"/>
                    <a:pt x="299212" y="30480"/>
                  </a:cubicBezTo>
                  <a:lnTo>
                    <a:pt x="299212" y="268732"/>
                  </a:lnTo>
                  <a:cubicBezTo>
                    <a:pt x="299212" y="285623"/>
                    <a:pt x="285496" y="299212"/>
                    <a:pt x="268732" y="299212"/>
                  </a:cubicBezTo>
                  <a:lnTo>
                    <a:pt x="30480" y="299212"/>
                  </a:lnTo>
                  <a:cubicBezTo>
                    <a:pt x="13589" y="299212"/>
                    <a:pt x="0" y="285496"/>
                    <a:pt x="0" y="268732"/>
                  </a:cubicBezTo>
                  <a:close/>
                </a:path>
              </a:pathLst>
            </a:custGeom>
            <a:solidFill>
              <a:srgbClr val="546EF4"/>
            </a:solidFill>
          </p:spPr>
        </p:sp>
      </p:grpSp>
      <p:sp>
        <p:nvSpPr>
          <p:cNvPr id="1048772" name="TextBox 20"/>
          <p:cNvSpPr txBox="1"/>
          <p:nvPr/>
        </p:nvSpPr>
        <p:spPr>
          <a:xfrm rot="0">
            <a:off x="13770893" y="8189852"/>
            <a:ext cx="2388603" cy="274320"/>
          </a:xfrm>
          <a:prstGeom prst="rect"/>
        </p:spPr>
        <p:txBody>
          <a:bodyPr anchor="t" bIns="0" lIns="0" rIns="0" rtlCol="0" tIns="0">
            <a:spAutoFit/>
          </a:bodyPr>
          <a:p>
            <a:pPr algn="l">
              <a:lnSpc>
                <a:spcPts val="2160"/>
              </a:lnSpc>
            </a:pPr>
            <a:r>
              <a:rPr sz="1800" lang="en-US">
                <a:solidFill>
                  <a:srgbClr val="00002E"/>
                </a:solidFill>
                <a:latin typeface="PT Sans"/>
                <a:ea typeface="PT Sans"/>
                <a:cs typeface="PT Sans"/>
                <a:sym typeface="PT Sans"/>
              </a:rPr>
              <a:t>NewSQL &amp; Others</a:t>
            </a:r>
          </a:p>
        </p:txBody>
      </p:sp>
      <p:sp>
        <p:nvSpPr>
          <p:cNvPr id="1048773" name="TextBox 21"/>
          <p:cNvSpPr txBox="1"/>
          <p:nvPr/>
        </p:nvSpPr>
        <p:spPr>
          <a:xfrm rot="0">
            <a:off x="7160266" y="8517436"/>
            <a:ext cx="9274797" cy="764032"/>
          </a:xfrm>
          <a:prstGeom prst="rect"/>
        </p:spPr>
        <p:txBody>
          <a:bodyPr anchor="t" bIns="0" lIns="0" rIns="0" rtlCol="0" tIns="0">
            <a:spAutoFit/>
          </a:bodyPr>
          <a:p>
            <a:pPr algn="l">
              <a:lnSpc>
                <a:spcPts val="3008"/>
              </a:lnSpc>
            </a:pPr>
            <a:r>
              <a:rPr sz="2000" lang="en-US">
                <a:solidFill>
                  <a:srgbClr val="00002E"/>
                </a:solidFill>
                <a:latin typeface="PT Sans"/>
                <a:ea typeface="PT Sans"/>
                <a:cs typeface="PT Sans"/>
                <a:sym typeface="PT Sans"/>
              </a:rPr>
              <a:t>Relational databases still dominate, but NoSQL and other modern DBMS types are gaining traction for specific use cases like big data and real-time applications.</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merged_54c77e20-e2d0-421e-a1dd-31c9da359ac0.pptx</dc:title>
  <dc:creator>I2208</dc:creator>
  <dcterms:created xsi:type="dcterms:W3CDTF">2006-08-15T13:00:00Z</dcterms:created>
  <dcterms:modified xsi:type="dcterms:W3CDTF">2026-02-22T19:25:59Z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fa615ae3804348bdbb1e498a5f34d9ea</vt:lpwstr>
  </property>
</Properties>
</file>